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61" r:id="rId1"/>
  </p:sldMasterIdLst>
  <p:notesMasterIdLst>
    <p:notesMasterId r:id="rId124"/>
  </p:notesMasterIdLst>
  <p:sldIdLst>
    <p:sldId id="256" r:id="rId2"/>
    <p:sldId id="258" r:id="rId3"/>
    <p:sldId id="260" r:id="rId4"/>
    <p:sldId id="417" r:id="rId5"/>
    <p:sldId id="418" r:id="rId6"/>
    <p:sldId id="419" r:id="rId7"/>
    <p:sldId id="420" r:id="rId8"/>
    <p:sldId id="421" r:id="rId9"/>
    <p:sldId id="422" r:id="rId10"/>
    <p:sldId id="423" r:id="rId11"/>
    <p:sldId id="424" r:id="rId12"/>
    <p:sldId id="425" r:id="rId13"/>
    <p:sldId id="426" r:id="rId14"/>
    <p:sldId id="427" r:id="rId15"/>
    <p:sldId id="428" r:id="rId16"/>
    <p:sldId id="429" r:id="rId17"/>
    <p:sldId id="430" r:id="rId18"/>
    <p:sldId id="431" r:id="rId19"/>
    <p:sldId id="432" r:id="rId20"/>
    <p:sldId id="433" r:id="rId21"/>
    <p:sldId id="434" r:id="rId22"/>
    <p:sldId id="435" r:id="rId23"/>
    <p:sldId id="436" r:id="rId24"/>
    <p:sldId id="437" r:id="rId25"/>
    <p:sldId id="438" r:id="rId26"/>
    <p:sldId id="439" r:id="rId27"/>
    <p:sldId id="468" r:id="rId28"/>
    <p:sldId id="440" r:id="rId29"/>
    <p:sldId id="441" r:id="rId30"/>
    <p:sldId id="442" r:id="rId31"/>
    <p:sldId id="469" r:id="rId32"/>
    <p:sldId id="443" r:id="rId33"/>
    <p:sldId id="444" r:id="rId34"/>
    <p:sldId id="445" r:id="rId35"/>
    <p:sldId id="446" r:id="rId36"/>
    <p:sldId id="447" r:id="rId37"/>
    <p:sldId id="448" r:id="rId38"/>
    <p:sldId id="449" r:id="rId39"/>
    <p:sldId id="450" r:id="rId40"/>
    <p:sldId id="451" r:id="rId41"/>
    <p:sldId id="452" r:id="rId42"/>
    <p:sldId id="453" r:id="rId43"/>
    <p:sldId id="454" r:id="rId44"/>
    <p:sldId id="455" r:id="rId45"/>
    <p:sldId id="456" r:id="rId46"/>
    <p:sldId id="457" r:id="rId47"/>
    <p:sldId id="458" r:id="rId48"/>
    <p:sldId id="459" r:id="rId49"/>
    <p:sldId id="460" r:id="rId50"/>
    <p:sldId id="461" r:id="rId51"/>
    <p:sldId id="462" r:id="rId52"/>
    <p:sldId id="470" r:id="rId53"/>
    <p:sldId id="463" r:id="rId54"/>
    <p:sldId id="464" r:id="rId55"/>
    <p:sldId id="465" r:id="rId56"/>
    <p:sldId id="466" r:id="rId57"/>
    <p:sldId id="369" r:id="rId58"/>
    <p:sldId id="370" r:id="rId59"/>
    <p:sldId id="371" r:id="rId60"/>
    <p:sldId id="372" r:id="rId61"/>
    <p:sldId id="373" r:id="rId62"/>
    <p:sldId id="374" r:id="rId63"/>
    <p:sldId id="375" r:id="rId64"/>
    <p:sldId id="376" r:id="rId65"/>
    <p:sldId id="377" r:id="rId66"/>
    <p:sldId id="368" r:id="rId67"/>
    <p:sldId id="352" r:id="rId68"/>
    <p:sldId id="353" r:id="rId69"/>
    <p:sldId id="354" r:id="rId70"/>
    <p:sldId id="355" r:id="rId71"/>
    <p:sldId id="356" r:id="rId72"/>
    <p:sldId id="357" r:id="rId73"/>
    <p:sldId id="358" r:id="rId74"/>
    <p:sldId id="359" r:id="rId75"/>
    <p:sldId id="360" r:id="rId76"/>
    <p:sldId id="361" r:id="rId77"/>
    <p:sldId id="362" r:id="rId78"/>
    <p:sldId id="363" r:id="rId79"/>
    <p:sldId id="364" r:id="rId80"/>
    <p:sldId id="365" r:id="rId81"/>
    <p:sldId id="366" r:id="rId82"/>
    <p:sldId id="367" r:id="rId83"/>
    <p:sldId id="396" r:id="rId84"/>
    <p:sldId id="397" r:id="rId85"/>
    <p:sldId id="398" r:id="rId86"/>
    <p:sldId id="399" r:id="rId87"/>
    <p:sldId id="400" r:id="rId88"/>
    <p:sldId id="401" r:id="rId89"/>
    <p:sldId id="402" r:id="rId90"/>
    <p:sldId id="403" r:id="rId91"/>
    <p:sldId id="404" r:id="rId92"/>
    <p:sldId id="405" r:id="rId93"/>
    <p:sldId id="406" r:id="rId94"/>
    <p:sldId id="407" r:id="rId95"/>
    <p:sldId id="408" r:id="rId96"/>
    <p:sldId id="409" r:id="rId97"/>
    <p:sldId id="410" r:id="rId98"/>
    <p:sldId id="411" r:id="rId99"/>
    <p:sldId id="412" r:id="rId100"/>
    <p:sldId id="413" r:id="rId101"/>
    <p:sldId id="414" r:id="rId102"/>
    <p:sldId id="415" r:id="rId103"/>
    <p:sldId id="416" r:id="rId104"/>
    <p:sldId id="395" r:id="rId105"/>
    <p:sldId id="378" r:id="rId106"/>
    <p:sldId id="379" r:id="rId107"/>
    <p:sldId id="380" r:id="rId108"/>
    <p:sldId id="381" r:id="rId109"/>
    <p:sldId id="382" r:id="rId110"/>
    <p:sldId id="383" r:id="rId111"/>
    <p:sldId id="384" r:id="rId112"/>
    <p:sldId id="385" r:id="rId113"/>
    <p:sldId id="386" r:id="rId114"/>
    <p:sldId id="387" r:id="rId115"/>
    <p:sldId id="388" r:id="rId116"/>
    <p:sldId id="389" r:id="rId117"/>
    <p:sldId id="390" r:id="rId118"/>
    <p:sldId id="391" r:id="rId119"/>
    <p:sldId id="392" r:id="rId120"/>
    <p:sldId id="393" r:id="rId121"/>
    <p:sldId id="394" r:id="rId122"/>
    <p:sldId id="278" r:id="rId123"/>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hmoud Mansour" initials="MM" lastIdx="1" clrIdx="0">
    <p:extLst>
      <p:ext uri="{19B8F6BF-5375-455C-9EA6-DF929625EA0E}">
        <p15:presenceInfo xmlns:p15="http://schemas.microsoft.com/office/powerpoint/2012/main" userId="a7421d4f4e1fcf64"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C6B80F0-FD38-4087-A243-276795335268}">
  <a:tblStyle styleId="{3C6B80F0-FD38-4087-A243-276795335268}"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8" d="100"/>
          <a:sy n="88" d="100"/>
        </p:scale>
        <p:origin x="792"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theme" Target="theme/theme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slide" Target="slides/slide117.xml"/><Relationship Id="rId12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notesMaster" Target="notesMasters/notesMaster1.xml"/><Relationship Id="rId12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commentAuthors" Target="commentAuthor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extLst>
      <p:ext uri="{BB962C8B-B14F-4D97-AF65-F5344CB8AC3E}">
        <p14:creationId xmlns:p14="http://schemas.microsoft.com/office/powerpoint/2010/main" val="643006826"/>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5"/>
        <p:cNvGrpSpPr/>
        <p:nvPr/>
      </p:nvGrpSpPr>
      <p:grpSpPr>
        <a:xfrm>
          <a:off x="0" y="0"/>
          <a:ext cx="0" cy="0"/>
          <a:chOff x="0" y="0"/>
          <a:chExt cx="0" cy="0"/>
        </a:xfrm>
      </p:grpSpPr>
      <p:sp>
        <p:nvSpPr>
          <p:cNvPr id="776" name="Google Shape;776;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7" name="Google Shape;777;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929731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3"/>
        <p:cNvGrpSpPr/>
        <p:nvPr/>
      </p:nvGrpSpPr>
      <p:grpSpPr>
        <a:xfrm>
          <a:off x="0" y="0"/>
          <a:ext cx="0" cy="0"/>
          <a:chOff x="0" y="0"/>
          <a:chExt cx="0" cy="0"/>
        </a:xfrm>
      </p:grpSpPr>
      <p:sp>
        <p:nvSpPr>
          <p:cNvPr id="804" name="Google Shape;804;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5" name="Google Shape;805;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300225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0"/>
        <p:cNvGrpSpPr/>
        <p:nvPr/>
      </p:nvGrpSpPr>
      <p:grpSpPr>
        <a:xfrm>
          <a:off x="0" y="0"/>
          <a:ext cx="0" cy="0"/>
          <a:chOff x="0" y="0"/>
          <a:chExt cx="0" cy="0"/>
        </a:xfrm>
      </p:grpSpPr>
      <p:sp>
        <p:nvSpPr>
          <p:cNvPr id="811" name="Google Shape;81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2" name="Google Shape;81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646250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3"/>
        <p:cNvGrpSpPr/>
        <p:nvPr/>
      </p:nvGrpSpPr>
      <p:grpSpPr>
        <a:xfrm>
          <a:off x="0" y="0"/>
          <a:ext cx="0" cy="0"/>
          <a:chOff x="0" y="0"/>
          <a:chExt cx="0" cy="0"/>
        </a:xfrm>
      </p:grpSpPr>
      <p:sp>
        <p:nvSpPr>
          <p:cNvPr id="804" name="Google Shape;804;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5" name="Google Shape;805;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208820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0"/>
        <p:cNvGrpSpPr/>
        <p:nvPr/>
      </p:nvGrpSpPr>
      <p:grpSpPr>
        <a:xfrm>
          <a:off x="0" y="0"/>
          <a:ext cx="0" cy="0"/>
          <a:chOff x="0" y="0"/>
          <a:chExt cx="0" cy="0"/>
        </a:xfrm>
      </p:grpSpPr>
      <p:sp>
        <p:nvSpPr>
          <p:cNvPr id="811" name="Google Shape;81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2" name="Google Shape;81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005557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3"/>
        <p:cNvGrpSpPr/>
        <p:nvPr/>
      </p:nvGrpSpPr>
      <p:grpSpPr>
        <a:xfrm>
          <a:off x="0" y="0"/>
          <a:ext cx="0" cy="0"/>
          <a:chOff x="0" y="0"/>
          <a:chExt cx="0" cy="0"/>
        </a:xfrm>
      </p:grpSpPr>
      <p:sp>
        <p:nvSpPr>
          <p:cNvPr id="804" name="Google Shape;804;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5" name="Google Shape;805;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010587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0"/>
        <p:cNvGrpSpPr/>
        <p:nvPr/>
      </p:nvGrpSpPr>
      <p:grpSpPr>
        <a:xfrm>
          <a:off x="0" y="0"/>
          <a:ext cx="0" cy="0"/>
          <a:chOff x="0" y="0"/>
          <a:chExt cx="0" cy="0"/>
        </a:xfrm>
      </p:grpSpPr>
      <p:sp>
        <p:nvSpPr>
          <p:cNvPr id="811" name="Google Shape;81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2" name="Google Shape;81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621184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3"/>
        <p:cNvGrpSpPr/>
        <p:nvPr/>
      </p:nvGrpSpPr>
      <p:grpSpPr>
        <a:xfrm>
          <a:off x="0" y="0"/>
          <a:ext cx="0" cy="0"/>
          <a:chOff x="0" y="0"/>
          <a:chExt cx="0" cy="0"/>
        </a:xfrm>
      </p:grpSpPr>
      <p:sp>
        <p:nvSpPr>
          <p:cNvPr id="804" name="Google Shape;804;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5" name="Google Shape;805;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962038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0"/>
        <p:cNvGrpSpPr/>
        <p:nvPr/>
      </p:nvGrpSpPr>
      <p:grpSpPr>
        <a:xfrm>
          <a:off x="0" y="0"/>
          <a:ext cx="0" cy="0"/>
          <a:chOff x="0" y="0"/>
          <a:chExt cx="0" cy="0"/>
        </a:xfrm>
      </p:grpSpPr>
      <p:sp>
        <p:nvSpPr>
          <p:cNvPr id="811" name="Google Shape;81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2" name="Google Shape;81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658944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3"/>
        <p:cNvGrpSpPr/>
        <p:nvPr/>
      </p:nvGrpSpPr>
      <p:grpSpPr>
        <a:xfrm>
          <a:off x="0" y="0"/>
          <a:ext cx="0" cy="0"/>
          <a:chOff x="0" y="0"/>
          <a:chExt cx="0" cy="0"/>
        </a:xfrm>
      </p:grpSpPr>
      <p:sp>
        <p:nvSpPr>
          <p:cNvPr id="804" name="Google Shape;804;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5" name="Google Shape;805;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0034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0"/>
        <p:cNvGrpSpPr/>
        <p:nvPr/>
      </p:nvGrpSpPr>
      <p:grpSpPr>
        <a:xfrm>
          <a:off x="0" y="0"/>
          <a:ext cx="0" cy="0"/>
          <a:chOff x="0" y="0"/>
          <a:chExt cx="0" cy="0"/>
        </a:xfrm>
      </p:grpSpPr>
      <p:sp>
        <p:nvSpPr>
          <p:cNvPr id="811" name="Google Shape;81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2" name="Google Shape;81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233984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9"/>
        <p:cNvGrpSpPr/>
        <p:nvPr/>
      </p:nvGrpSpPr>
      <p:grpSpPr>
        <a:xfrm>
          <a:off x="0" y="0"/>
          <a:ext cx="0" cy="0"/>
          <a:chOff x="0" y="0"/>
          <a:chExt cx="0" cy="0"/>
        </a:xfrm>
      </p:grpSpPr>
      <p:sp>
        <p:nvSpPr>
          <p:cNvPr id="790" name="Google Shape;790;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1" name="Google Shape;791;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9862329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7"/>
        <p:cNvGrpSpPr/>
        <p:nvPr/>
      </p:nvGrpSpPr>
      <p:grpSpPr>
        <a:xfrm>
          <a:off x="0" y="0"/>
          <a:ext cx="0" cy="0"/>
          <a:chOff x="0" y="0"/>
          <a:chExt cx="0" cy="0"/>
        </a:xfrm>
      </p:grpSpPr>
      <p:sp>
        <p:nvSpPr>
          <p:cNvPr id="798" name="Google Shape;798;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9" name="Google Shape;799;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656416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3"/>
        <p:cNvGrpSpPr/>
        <p:nvPr/>
      </p:nvGrpSpPr>
      <p:grpSpPr>
        <a:xfrm>
          <a:off x="0" y="0"/>
          <a:ext cx="0" cy="0"/>
          <a:chOff x="0" y="0"/>
          <a:chExt cx="0" cy="0"/>
        </a:xfrm>
      </p:grpSpPr>
      <p:sp>
        <p:nvSpPr>
          <p:cNvPr id="804" name="Google Shape;804;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5" name="Google Shape;805;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8822416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0"/>
        <p:cNvGrpSpPr/>
        <p:nvPr/>
      </p:nvGrpSpPr>
      <p:grpSpPr>
        <a:xfrm>
          <a:off x="0" y="0"/>
          <a:ext cx="0" cy="0"/>
          <a:chOff x="0" y="0"/>
          <a:chExt cx="0" cy="0"/>
        </a:xfrm>
      </p:grpSpPr>
      <p:sp>
        <p:nvSpPr>
          <p:cNvPr id="811" name="Google Shape;81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2" name="Google Shape;81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2492264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3"/>
        <p:cNvGrpSpPr/>
        <p:nvPr/>
      </p:nvGrpSpPr>
      <p:grpSpPr>
        <a:xfrm>
          <a:off x="0" y="0"/>
          <a:ext cx="0" cy="0"/>
          <a:chOff x="0" y="0"/>
          <a:chExt cx="0" cy="0"/>
        </a:xfrm>
      </p:grpSpPr>
      <p:sp>
        <p:nvSpPr>
          <p:cNvPr id="804" name="Google Shape;804;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5" name="Google Shape;805;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8730571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0"/>
        <p:cNvGrpSpPr/>
        <p:nvPr/>
      </p:nvGrpSpPr>
      <p:grpSpPr>
        <a:xfrm>
          <a:off x="0" y="0"/>
          <a:ext cx="0" cy="0"/>
          <a:chOff x="0" y="0"/>
          <a:chExt cx="0" cy="0"/>
        </a:xfrm>
      </p:grpSpPr>
      <p:sp>
        <p:nvSpPr>
          <p:cNvPr id="811" name="Google Shape;81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2" name="Google Shape;81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7741160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3"/>
        <p:cNvGrpSpPr/>
        <p:nvPr/>
      </p:nvGrpSpPr>
      <p:grpSpPr>
        <a:xfrm>
          <a:off x="0" y="0"/>
          <a:ext cx="0" cy="0"/>
          <a:chOff x="0" y="0"/>
          <a:chExt cx="0" cy="0"/>
        </a:xfrm>
      </p:grpSpPr>
      <p:sp>
        <p:nvSpPr>
          <p:cNvPr id="804" name="Google Shape;804;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5" name="Google Shape;805;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9252041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0"/>
        <p:cNvGrpSpPr/>
        <p:nvPr/>
      </p:nvGrpSpPr>
      <p:grpSpPr>
        <a:xfrm>
          <a:off x="0" y="0"/>
          <a:ext cx="0" cy="0"/>
          <a:chOff x="0" y="0"/>
          <a:chExt cx="0" cy="0"/>
        </a:xfrm>
      </p:grpSpPr>
      <p:sp>
        <p:nvSpPr>
          <p:cNvPr id="811" name="Google Shape;81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2" name="Google Shape;81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37585439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3"/>
        <p:cNvGrpSpPr/>
        <p:nvPr/>
      </p:nvGrpSpPr>
      <p:grpSpPr>
        <a:xfrm>
          <a:off x="0" y="0"/>
          <a:ext cx="0" cy="0"/>
          <a:chOff x="0" y="0"/>
          <a:chExt cx="0" cy="0"/>
        </a:xfrm>
      </p:grpSpPr>
      <p:sp>
        <p:nvSpPr>
          <p:cNvPr id="804" name="Google Shape;804;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5" name="Google Shape;805;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0391856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0"/>
        <p:cNvGrpSpPr/>
        <p:nvPr/>
      </p:nvGrpSpPr>
      <p:grpSpPr>
        <a:xfrm>
          <a:off x="0" y="0"/>
          <a:ext cx="0" cy="0"/>
          <a:chOff x="0" y="0"/>
          <a:chExt cx="0" cy="0"/>
        </a:xfrm>
      </p:grpSpPr>
      <p:sp>
        <p:nvSpPr>
          <p:cNvPr id="811" name="Google Shape;81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2" name="Google Shape;81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6823926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3"/>
        <p:cNvGrpSpPr/>
        <p:nvPr/>
      </p:nvGrpSpPr>
      <p:grpSpPr>
        <a:xfrm>
          <a:off x="0" y="0"/>
          <a:ext cx="0" cy="0"/>
          <a:chOff x="0" y="0"/>
          <a:chExt cx="0" cy="0"/>
        </a:xfrm>
      </p:grpSpPr>
      <p:sp>
        <p:nvSpPr>
          <p:cNvPr id="804" name="Google Shape;804;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5" name="Google Shape;805;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166269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3"/>
        <p:cNvGrpSpPr/>
        <p:nvPr/>
      </p:nvGrpSpPr>
      <p:grpSpPr>
        <a:xfrm>
          <a:off x="0" y="0"/>
          <a:ext cx="0" cy="0"/>
          <a:chOff x="0" y="0"/>
          <a:chExt cx="0" cy="0"/>
        </a:xfrm>
      </p:grpSpPr>
      <p:sp>
        <p:nvSpPr>
          <p:cNvPr id="804" name="Google Shape;804;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5" name="Google Shape;805;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6488449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0"/>
        <p:cNvGrpSpPr/>
        <p:nvPr/>
      </p:nvGrpSpPr>
      <p:grpSpPr>
        <a:xfrm>
          <a:off x="0" y="0"/>
          <a:ext cx="0" cy="0"/>
          <a:chOff x="0" y="0"/>
          <a:chExt cx="0" cy="0"/>
        </a:xfrm>
      </p:grpSpPr>
      <p:sp>
        <p:nvSpPr>
          <p:cNvPr id="811" name="Google Shape;81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2" name="Google Shape;81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1693524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3"/>
        <p:cNvGrpSpPr/>
        <p:nvPr/>
      </p:nvGrpSpPr>
      <p:grpSpPr>
        <a:xfrm>
          <a:off x="0" y="0"/>
          <a:ext cx="0" cy="0"/>
          <a:chOff x="0" y="0"/>
          <a:chExt cx="0" cy="0"/>
        </a:xfrm>
      </p:grpSpPr>
      <p:sp>
        <p:nvSpPr>
          <p:cNvPr id="804" name="Google Shape;804;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5" name="Google Shape;805;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9147483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0"/>
        <p:cNvGrpSpPr/>
        <p:nvPr/>
      </p:nvGrpSpPr>
      <p:grpSpPr>
        <a:xfrm>
          <a:off x="0" y="0"/>
          <a:ext cx="0" cy="0"/>
          <a:chOff x="0" y="0"/>
          <a:chExt cx="0" cy="0"/>
        </a:xfrm>
      </p:grpSpPr>
      <p:sp>
        <p:nvSpPr>
          <p:cNvPr id="811" name="Google Shape;81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2" name="Google Shape;81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6493668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3"/>
        <p:cNvGrpSpPr/>
        <p:nvPr/>
      </p:nvGrpSpPr>
      <p:grpSpPr>
        <a:xfrm>
          <a:off x="0" y="0"/>
          <a:ext cx="0" cy="0"/>
          <a:chOff x="0" y="0"/>
          <a:chExt cx="0" cy="0"/>
        </a:xfrm>
      </p:grpSpPr>
      <p:sp>
        <p:nvSpPr>
          <p:cNvPr id="804" name="Google Shape;804;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5" name="Google Shape;805;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0008549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0"/>
        <p:cNvGrpSpPr/>
        <p:nvPr/>
      </p:nvGrpSpPr>
      <p:grpSpPr>
        <a:xfrm>
          <a:off x="0" y="0"/>
          <a:ext cx="0" cy="0"/>
          <a:chOff x="0" y="0"/>
          <a:chExt cx="0" cy="0"/>
        </a:xfrm>
      </p:grpSpPr>
      <p:sp>
        <p:nvSpPr>
          <p:cNvPr id="811" name="Google Shape;81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2" name="Google Shape;81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1806062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3"/>
        <p:cNvGrpSpPr/>
        <p:nvPr/>
      </p:nvGrpSpPr>
      <p:grpSpPr>
        <a:xfrm>
          <a:off x="0" y="0"/>
          <a:ext cx="0" cy="0"/>
          <a:chOff x="0" y="0"/>
          <a:chExt cx="0" cy="0"/>
        </a:xfrm>
      </p:grpSpPr>
      <p:sp>
        <p:nvSpPr>
          <p:cNvPr id="804" name="Google Shape;804;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5" name="Google Shape;805;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7640945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0"/>
        <p:cNvGrpSpPr/>
        <p:nvPr/>
      </p:nvGrpSpPr>
      <p:grpSpPr>
        <a:xfrm>
          <a:off x="0" y="0"/>
          <a:ext cx="0" cy="0"/>
          <a:chOff x="0" y="0"/>
          <a:chExt cx="0" cy="0"/>
        </a:xfrm>
      </p:grpSpPr>
      <p:sp>
        <p:nvSpPr>
          <p:cNvPr id="811" name="Google Shape;81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2" name="Google Shape;81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9646566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7"/>
        <p:cNvGrpSpPr/>
        <p:nvPr/>
      </p:nvGrpSpPr>
      <p:grpSpPr>
        <a:xfrm>
          <a:off x="0" y="0"/>
          <a:ext cx="0" cy="0"/>
          <a:chOff x="0" y="0"/>
          <a:chExt cx="0" cy="0"/>
        </a:xfrm>
      </p:grpSpPr>
      <p:sp>
        <p:nvSpPr>
          <p:cNvPr id="798" name="Google Shape;798;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9" name="Google Shape;799;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6863535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3"/>
        <p:cNvGrpSpPr/>
        <p:nvPr/>
      </p:nvGrpSpPr>
      <p:grpSpPr>
        <a:xfrm>
          <a:off x="0" y="0"/>
          <a:ext cx="0" cy="0"/>
          <a:chOff x="0" y="0"/>
          <a:chExt cx="0" cy="0"/>
        </a:xfrm>
      </p:grpSpPr>
      <p:sp>
        <p:nvSpPr>
          <p:cNvPr id="804" name="Google Shape;804;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5" name="Google Shape;805;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9201803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0"/>
        <p:cNvGrpSpPr/>
        <p:nvPr/>
      </p:nvGrpSpPr>
      <p:grpSpPr>
        <a:xfrm>
          <a:off x="0" y="0"/>
          <a:ext cx="0" cy="0"/>
          <a:chOff x="0" y="0"/>
          <a:chExt cx="0" cy="0"/>
        </a:xfrm>
      </p:grpSpPr>
      <p:sp>
        <p:nvSpPr>
          <p:cNvPr id="811" name="Google Shape;81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2" name="Google Shape;81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087034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7"/>
        <p:cNvGrpSpPr/>
        <p:nvPr/>
      </p:nvGrpSpPr>
      <p:grpSpPr>
        <a:xfrm>
          <a:off x="0" y="0"/>
          <a:ext cx="0" cy="0"/>
          <a:chOff x="0" y="0"/>
          <a:chExt cx="0" cy="0"/>
        </a:xfrm>
      </p:grpSpPr>
      <p:sp>
        <p:nvSpPr>
          <p:cNvPr id="798" name="Google Shape;798;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9" name="Google Shape;799;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1038856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3"/>
        <p:cNvGrpSpPr/>
        <p:nvPr/>
      </p:nvGrpSpPr>
      <p:grpSpPr>
        <a:xfrm>
          <a:off x="0" y="0"/>
          <a:ext cx="0" cy="0"/>
          <a:chOff x="0" y="0"/>
          <a:chExt cx="0" cy="0"/>
        </a:xfrm>
      </p:grpSpPr>
      <p:sp>
        <p:nvSpPr>
          <p:cNvPr id="804" name="Google Shape;804;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5" name="Google Shape;805;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2662738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6"/>
        <p:cNvGrpSpPr/>
        <p:nvPr/>
      </p:nvGrpSpPr>
      <p:grpSpPr>
        <a:xfrm>
          <a:off x="0" y="0"/>
          <a:ext cx="0" cy="0"/>
          <a:chOff x="0" y="0"/>
          <a:chExt cx="0" cy="0"/>
        </a:xfrm>
      </p:grpSpPr>
      <p:sp>
        <p:nvSpPr>
          <p:cNvPr id="837" name="Google Shape;837;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8" name="Google Shape;838;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9719277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7"/>
        <p:cNvGrpSpPr/>
        <p:nvPr/>
      </p:nvGrpSpPr>
      <p:grpSpPr>
        <a:xfrm>
          <a:off x="0" y="0"/>
          <a:ext cx="0" cy="0"/>
          <a:chOff x="0" y="0"/>
          <a:chExt cx="0" cy="0"/>
        </a:xfrm>
      </p:grpSpPr>
      <p:sp>
        <p:nvSpPr>
          <p:cNvPr id="798" name="Google Shape;798;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9" name="Google Shape;799;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4283404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3"/>
        <p:cNvGrpSpPr/>
        <p:nvPr/>
      </p:nvGrpSpPr>
      <p:grpSpPr>
        <a:xfrm>
          <a:off x="0" y="0"/>
          <a:ext cx="0" cy="0"/>
          <a:chOff x="0" y="0"/>
          <a:chExt cx="0" cy="0"/>
        </a:xfrm>
      </p:grpSpPr>
      <p:sp>
        <p:nvSpPr>
          <p:cNvPr id="804" name="Google Shape;804;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5" name="Google Shape;805;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3889409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3"/>
        <p:cNvGrpSpPr/>
        <p:nvPr/>
      </p:nvGrpSpPr>
      <p:grpSpPr>
        <a:xfrm>
          <a:off x="0" y="0"/>
          <a:ext cx="0" cy="0"/>
          <a:chOff x="0" y="0"/>
          <a:chExt cx="0" cy="0"/>
        </a:xfrm>
      </p:grpSpPr>
      <p:sp>
        <p:nvSpPr>
          <p:cNvPr id="804" name="Google Shape;804;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5" name="Google Shape;805;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2125646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3"/>
        <p:cNvGrpSpPr/>
        <p:nvPr/>
      </p:nvGrpSpPr>
      <p:grpSpPr>
        <a:xfrm>
          <a:off x="0" y="0"/>
          <a:ext cx="0" cy="0"/>
          <a:chOff x="0" y="0"/>
          <a:chExt cx="0" cy="0"/>
        </a:xfrm>
      </p:grpSpPr>
      <p:sp>
        <p:nvSpPr>
          <p:cNvPr id="804" name="Google Shape;804;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5" name="Google Shape;805;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042288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3"/>
        <p:cNvGrpSpPr/>
        <p:nvPr/>
      </p:nvGrpSpPr>
      <p:grpSpPr>
        <a:xfrm>
          <a:off x="0" y="0"/>
          <a:ext cx="0" cy="0"/>
          <a:chOff x="0" y="0"/>
          <a:chExt cx="0" cy="0"/>
        </a:xfrm>
      </p:grpSpPr>
      <p:sp>
        <p:nvSpPr>
          <p:cNvPr id="804" name="Google Shape;804;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5" name="Google Shape;805;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5296587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3"/>
        <p:cNvGrpSpPr/>
        <p:nvPr/>
      </p:nvGrpSpPr>
      <p:grpSpPr>
        <a:xfrm>
          <a:off x="0" y="0"/>
          <a:ext cx="0" cy="0"/>
          <a:chOff x="0" y="0"/>
          <a:chExt cx="0" cy="0"/>
        </a:xfrm>
      </p:grpSpPr>
      <p:sp>
        <p:nvSpPr>
          <p:cNvPr id="804" name="Google Shape;804;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5" name="Google Shape;805;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0239597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3"/>
        <p:cNvGrpSpPr/>
        <p:nvPr/>
      </p:nvGrpSpPr>
      <p:grpSpPr>
        <a:xfrm>
          <a:off x="0" y="0"/>
          <a:ext cx="0" cy="0"/>
          <a:chOff x="0" y="0"/>
          <a:chExt cx="0" cy="0"/>
        </a:xfrm>
      </p:grpSpPr>
      <p:sp>
        <p:nvSpPr>
          <p:cNvPr id="804" name="Google Shape;804;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5" name="Google Shape;805;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0622662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3"/>
        <p:cNvGrpSpPr/>
        <p:nvPr/>
      </p:nvGrpSpPr>
      <p:grpSpPr>
        <a:xfrm>
          <a:off x="0" y="0"/>
          <a:ext cx="0" cy="0"/>
          <a:chOff x="0" y="0"/>
          <a:chExt cx="0" cy="0"/>
        </a:xfrm>
      </p:grpSpPr>
      <p:sp>
        <p:nvSpPr>
          <p:cNvPr id="804" name="Google Shape;804;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5" name="Google Shape;805;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434077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7"/>
        <p:cNvGrpSpPr/>
        <p:nvPr/>
      </p:nvGrpSpPr>
      <p:grpSpPr>
        <a:xfrm>
          <a:off x="0" y="0"/>
          <a:ext cx="0" cy="0"/>
          <a:chOff x="0" y="0"/>
          <a:chExt cx="0" cy="0"/>
        </a:xfrm>
      </p:grpSpPr>
      <p:sp>
        <p:nvSpPr>
          <p:cNvPr id="818" name="Google Shape;818;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9" name="Google Shape;819;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3922179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3"/>
        <p:cNvGrpSpPr/>
        <p:nvPr/>
      </p:nvGrpSpPr>
      <p:grpSpPr>
        <a:xfrm>
          <a:off x="0" y="0"/>
          <a:ext cx="0" cy="0"/>
          <a:chOff x="0" y="0"/>
          <a:chExt cx="0" cy="0"/>
        </a:xfrm>
      </p:grpSpPr>
      <p:sp>
        <p:nvSpPr>
          <p:cNvPr id="804" name="Google Shape;804;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5" name="Google Shape;805;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7205142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3"/>
        <p:cNvGrpSpPr/>
        <p:nvPr/>
      </p:nvGrpSpPr>
      <p:grpSpPr>
        <a:xfrm>
          <a:off x="0" y="0"/>
          <a:ext cx="0" cy="0"/>
          <a:chOff x="0" y="0"/>
          <a:chExt cx="0" cy="0"/>
        </a:xfrm>
      </p:grpSpPr>
      <p:sp>
        <p:nvSpPr>
          <p:cNvPr id="804" name="Google Shape;804;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5" name="Google Shape;805;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4548572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3"/>
        <p:cNvGrpSpPr/>
        <p:nvPr/>
      </p:nvGrpSpPr>
      <p:grpSpPr>
        <a:xfrm>
          <a:off x="0" y="0"/>
          <a:ext cx="0" cy="0"/>
          <a:chOff x="0" y="0"/>
          <a:chExt cx="0" cy="0"/>
        </a:xfrm>
      </p:grpSpPr>
      <p:sp>
        <p:nvSpPr>
          <p:cNvPr id="804" name="Google Shape;804;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5" name="Google Shape;805;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0912701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3"/>
        <p:cNvGrpSpPr/>
        <p:nvPr/>
      </p:nvGrpSpPr>
      <p:grpSpPr>
        <a:xfrm>
          <a:off x="0" y="0"/>
          <a:ext cx="0" cy="0"/>
          <a:chOff x="0" y="0"/>
          <a:chExt cx="0" cy="0"/>
        </a:xfrm>
      </p:grpSpPr>
      <p:sp>
        <p:nvSpPr>
          <p:cNvPr id="804" name="Google Shape;804;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5" name="Google Shape;805;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9047098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3"/>
        <p:cNvGrpSpPr/>
        <p:nvPr/>
      </p:nvGrpSpPr>
      <p:grpSpPr>
        <a:xfrm>
          <a:off x="0" y="0"/>
          <a:ext cx="0" cy="0"/>
          <a:chOff x="0" y="0"/>
          <a:chExt cx="0" cy="0"/>
        </a:xfrm>
      </p:grpSpPr>
      <p:sp>
        <p:nvSpPr>
          <p:cNvPr id="804" name="Google Shape;804;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5" name="Google Shape;805;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8587657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3"/>
        <p:cNvGrpSpPr/>
        <p:nvPr/>
      </p:nvGrpSpPr>
      <p:grpSpPr>
        <a:xfrm>
          <a:off x="0" y="0"/>
          <a:ext cx="0" cy="0"/>
          <a:chOff x="0" y="0"/>
          <a:chExt cx="0" cy="0"/>
        </a:xfrm>
      </p:grpSpPr>
      <p:sp>
        <p:nvSpPr>
          <p:cNvPr id="804" name="Google Shape;804;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5" name="Google Shape;805;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2461873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3"/>
        <p:cNvGrpSpPr/>
        <p:nvPr/>
      </p:nvGrpSpPr>
      <p:grpSpPr>
        <a:xfrm>
          <a:off x="0" y="0"/>
          <a:ext cx="0" cy="0"/>
          <a:chOff x="0" y="0"/>
          <a:chExt cx="0" cy="0"/>
        </a:xfrm>
      </p:grpSpPr>
      <p:sp>
        <p:nvSpPr>
          <p:cNvPr id="804" name="Google Shape;804;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5" name="Google Shape;805;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3785118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3"/>
        <p:cNvGrpSpPr/>
        <p:nvPr/>
      </p:nvGrpSpPr>
      <p:grpSpPr>
        <a:xfrm>
          <a:off x="0" y="0"/>
          <a:ext cx="0" cy="0"/>
          <a:chOff x="0" y="0"/>
          <a:chExt cx="0" cy="0"/>
        </a:xfrm>
      </p:grpSpPr>
      <p:sp>
        <p:nvSpPr>
          <p:cNvPr id="804" name="Google Shape;804;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5" name="Google Shape;805;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1298359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3"/>
        <p:cNvGrpSpPr/>
        <p:nvPr/>
      </p:nvGrpSpPr>
      <p:grpSpPr>
        <a:xfrm>
          <a:off x="0" y="0"/>
          <a:ext cx="0" cy="0"/>
          <a:chOff x="0" y="0"/>
          <a:chExt cx="0" cy="0"/>
        </a:xfrm>
      </p:grpSpPr>
      <p:sp>
        <p:nvSpPr>
          <p:cNvPr id="804" name="Google Shape;804;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5" name="Google Shape;805;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6034624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7"/>
        <p:cNvGrpSpPr/>
        <p:nvPr/>
      </p:nvGrpSpPr>
      <p:grpSpPr>
        <a:xfrm>
          <a:off x="0" y="0"/>
          <a:ext cx="0" cy="0"/>
          <a:chOff x="0" y="0"/>
          <a:chExt cx="0" cy="0"/>
        </a:xfrm>
      </p:grpSpPr>
      <p:sp>
        <p:nvSpPr>
          <p:cNvPr id="798" name="Google Shape;798;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9" name="Google Shape;799;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469378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3"/>
        <p:cNvGrpSpPr/>
        <p:nvPr/>
      </p:nvGrpSpPr>
      <p:grpSpPr>
        <a:xfrm>
          <a:off x="0" y="0"/>
          <a:ext cx="0" cy="0"/>
          <a:chOff x="0" y="0"/>
          <a:chExt cx="0" cy="0"/>
        </a:xfrm>
      </p:grpSpPr>
      <p:sp>
        <p:nvSpPr>
          <p:cNvPr id="804" name="Google Shape;804;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5" name="Google Shape;805;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13136012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7"/>
        <p:cNvGrpSpPr/>
        <p:nvPr/>
      </p:nvGrpSpPr>
      <p:grpSpPr>
        <a:xfrm>
          <a:off x="0" y="0"/>
          <a:ext cx="0" cy="0"/>
          <a:chOff x="0" y="0"/>
          <a:chExt cx="0" cy="0"/>
        </a:xfrm>
      </p:grpSpPr>
      <p:sp>
        <p:nvSpPr>
          <p:cNvPr id="818" name="Google Shape;818;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9" name="Google Shape;819;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2839408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3"/>
        <p:cNvGrpSpPr/>
        <p:nvPr/>
      </p:nvGrpSpPr>
      <p:grpSpPr>
        <a:xfrm>
          <a:off x="0" y="0"/>
          <a:ext cx="0" cy="0"/>
          <a:chOff x="0" y="0"/>
          <a:chExt cx="0" cy="0"/>
        </a:xfrm>
      </p:grpSpPr>
      <p:sp>
        <p:nvSpPr>
          <p:cNvPr id="804" name="Google Shape;804;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5" name="Google Shape;805;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4959432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0"/>
        <p:cNvGrpSpPr/>
        <p:nvPr/>
      </p:nvGrpSpPr>
      <p:grpSpPr>
        <a:xfrm>
          <a:off x="0" y="0"/>
          <a:ext cx="0" cy="0"/>
          <a:chOff x="0" y="0"/>
          <a:chExt cx="0" cy="0"/>
        </a:xfrm>
      </p:grpSpPr>
      <p:sp>
        <p:nvSpPr>
          <p:cNvPr id="811" name="Google Shape;81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2" name="Google Shape;81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3423468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3"/>
        <p:cNvGrpSpPr/>
        <p:nvPr/>
      </p:nvGrpSpPr>
      <p:grpSpPr>
        <a:xfrm>
          <a:off x="0" y="0"/>
          <a:ext cx="0" cy="0"/>
          <a:chOff x="0" y="0"/>
          <a:chExt cx="0" cy="0"/>
        </a:xfrm>
      </p:grpSpPr>
      <p:sp>
        <p:nvSpPr>
          <p:cNvPr id="804" name="Google Shape;804;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5" name="Google Shape;805;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9681533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0"/>
        <p:cNvGrpSpPr/>
        <p:nvPr/>
      </p:nvGrpSpPr>
      <p:grpSpPr>
        <a:xfrm>
          <a:off x="0" y="0"/>
          <a:ext cx="0" cy="0"/>
          <a:chOff x="0" y="0"/>
          <a:chExt cx="0" cy="0"/>
        </a:xfrm>
      </p:grpSpPr>
      <p:sp>
        <p:nvSpPr>
          <p:cNvPr id="811" name="Google Shape;81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2" name="Google Shape;81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0175341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3"/>
        <p:cNvGrpSpPr/>
        <p:nvPr/>
      </p:nvGrpSpPr>
      <p:grpSpPr>
        <a:xfrm>
          <a:off x="0" y="0"/>
          <a:ext cx="0" cy="0"/>
          <a:chOff x="0" y="0"/>
          <a:chExt cx="0" cy="0"/>
        </a:xfrm>
      </p:grpSpPr>
      <p:sp>
        <p:nvSpPr>
          <p:cNvPr id="804" name="Google Shape;804;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5" name="Google Shape;805;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365243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0"/>
        <p:cNvGrpSpPr/>
        <p:nvPr/>
      </p:nvGrpSpPr>
      <p:grpSpPr>
        <a:xfrm>
          <a:off x="0" y="0"/>
          <a:ext cx="0" cy="0"/>
          <a:chOff x="0" y="0"/>
          <a:chExt cx="0" cy="0"/>
        </a:xfrm>
      </p:grpSpPr>
      <p:sp>
        <p:nvSpPr>
          <p:cNvPr id="811" name="Google Shape;81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2" name="Google Shape;81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6798599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3"/>
        <p:cNvGrpSpPr/>
        <p:nvPr/>
      </p:nvGrpSpPr>
      <p:grpSpPr>
        <a:xfrm>
          <a:off x="0" y="0"/>
          <a:ext cx="0" cy="0"/>
          <a:chOff x="0" y="0"/>
          <a:chExt cx="0" cy="0"/>
        </a:xfrm>
      </p:grpSpPr>
      <p:sp>
        <p:nvSpPr>
          <p:cNvPr id="804" name="Google Shape;804;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5" name="Google Shape;805;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0070030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0"/>
        <p:cNvGrpSpPr/>
        <p:nvPr/>
      </p:nvGrpSpPr>
      <p:grpSpPr>
        <a:xfrm>
          <a:off x="0" y="0"/>
          <a:ext cx="0" cy="0"/>
          <a:chOff x="0" y="0"/>
          <a:chExt cx="0" cy="0"/>
        </a:xfrm>
      </p:grpSpPr>
      <p:sp>
        <p:nvSpPr>
          <p:cNvPr id="811" name="Google Shape;81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2" name="Google Shape;81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8891412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3"/>
        <p:cNvGrpSpPr/>
        <p:nvPr/>
      </p:nvGrpSpPr>
      <p:grpSpPr>
        <a:xfrm>
          <a:off x="0" y="0"/>
          <a:ext cx="0" cy="0"/>
          <a:chOff x="0" y="0"/>
          <a:chExt cx="0" cy="0"/>
        </a:xfrm>
      </p:grpSpPr>
      <p:sp>
        <p:nvSpPr>
          <p:cNvPr id="804" name="Google Shape;804;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5" name="Google Shape;805;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629178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0"/>
        <p:cNvGrpSpPr/>
        <p:nvPr/>
      </p:nvGrpSpPr>
      <p:grpSpPr>
        <a:xfrm>
          <a:off x="0" y="0"/>
          <a:ext cx="0" cy="0"/>
          <a:chOff x="0" y="0"/>
          <a:chExt cx="0" cy="0"/>
        </a:xfrm>
      </p:grpSpPr>
      <p:sp>
        <p:nvSpPr>
          <p:cNvPr id="811" name="Google Shape;81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2" name="Google Shape;81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2623024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0"/>
        <p:cNvGrpSpPr/>
        <p:nvPr/>
      </p:nvGrpSpPr>
      <p:grpSpPr>
        <a:xfrm>
          <a:off x="0" y="0"/>
          <a:ext cx="0" cy="0"/>
          <a:chOff x="0" y="0"/>
          <a:chExt cx="0" cy="0"/>
        </a:xfrm>
      </p:grpSpPr>
      <p:sp>
        <p:nvSpPr>
          <p:cNvPr id="811" name="Google Shape;81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2" name="Google Shape;81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8954598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3"/>
        <p:cNvGrpSpPr/>
        <p:nvPr/>
      </p:nvGrpSpPr>
      <p:grpSpPr>
        <a:xfrm>
          <a:off x="0" y="0"/>
          <a:ext cx="0" cy="0"/>
          <a:chOff x="0" y="0"/>
          <a:chExt cx="0" cy="0"/>
        </a:xfrm>
      </p:grpSpPr>
      <p:sp>
        <p:nvSpPr>
          <p:cNvPr id="804" name="Google Shape;804;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5" name="Google Shape;805;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7544519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0"/>
        <p:cNvGrpSpPr/>
        <p:nvPr/>
      </p:nvGrpSpPr>
      <p:grpSpPr>
        <a:xfrm>
          <a:off x="0" y="0"/>
          <a:ext cx="0" cy="0"/>
          <a:chOff x="0" y="0"/>
          <a:chExt cx="0" cy="0"/>
        </a:xfrm>
      </p:grpSpPr>
      <p:sp>
        <p:nvSpPr>
          <p:cNvPr id="811" name="Google Shape;81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2" name="Google Shape;81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8923933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3"/>
        <p:cNvGrpSpPr/>
        <p:nvPr/>
      </p:nvGrpSpPr>
      <p:grpSpPr>
        <a:xfrm>
          <a:off x="0" y="0"/>
          <a:ext cx="0" cy="0"/>
          <a:chOff x="0" y="0"/>
          <a:chExt cx="0" cy="0"/>
        </a:xfrm>
      </p:grpSpPr>
      <p:sp>
        <p:nvSpPr>
          <p:cNvPr id="804" name="Google Shape;804;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5" name="Google Shape;805;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0059111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0"/>
        <p:cNvGrpSpPr/>
        <p:nvPr/>
      </p:nvGrpSpPr>
      <p:grpSpPr>
        <a:xfrm>
          <a:off x="0" y="0"/>
          <a:ext cx="0" cy="0"/>
          <a:chOff x="0" y="0"/>
          <a:chExt cx="0" cy="0"/>
        </a:xfrm>
      </p:grpSpPr>
      <p:sp>
        <p:nvSpPr>
          <p:cNvPr id="811" name="Google Shape;81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2" name="Google Shape;81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4889692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3"/>
        <p:cNvGrpSpPr/>
        <p:nvPr/>
      </p:nvGrpSpPr>
      <p:grpSpPr>
        <a:xfrm>
          <a:off x="0" y="0"/>
          <a:ext cx="0" cy="0"/>
          <a:chOff x="0" y="0"/>
          <a:chExt cx="0" cy="0"/>
        </a:xfrm>
      </p:grpSpPr>
      <p:sp>
        <p:nvSpPr>
          <p:cNvPr id="804" name="Google Shape;804;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5" name="Google Shape;805;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0815115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0"/>
        <p:cNvGrpSpPr/>
        <p:nvPr/>
      </p:nvGrpSpPr>
      <p:grpSpPr>
        <a:xfrm>
          <a:off x="0" y="0"/>
          <a:ext cx="0" cy="0"/>
          <a:chOff x="0" y="0"/>
          <a:chExt cx="0" cy="0"/>
        </a:xfrm>
      </p:grpSpPr>
      <p:sp>
        <p:nvSpPr>
          <p:cNvPr id="811" name="Google Shape;81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2" name="Google Shape;81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8343960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7"/>
        <p:cNvGrpSpPr/>
        <p:nvPr/>
      </p:nvGrpSpPr>
      <p:grpSpPr>
        <a:xfrm>
          <a:off x="0" y="0"/>
          <a:ext cx="0" cy="0"/>
          <a:chOff x="0" y="0"/>
          <a:chExt cx="0" cy="0"/>
        </a:xfrm>
      </p:grpSpPr>
      <p:sp>
        <p:nvSpPr>
          <p:cNvPr id="798" name="Google Shape;798;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9" name="Google Shape;799;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4716280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3"/>
        <p:cNvGrpSpPr/>
        <p:nvPr/>
      </p:nvGrpSpPr>
      <p:grpSpPr>
        <a:xfrm>
          <a:off x="0" y="0"/>
          <a:ext cx="0" cy="0"/>
          <a:chOff x="0" y="0"/>
          <a:chExt cx="0" cy="0"/>
        </a:xfrm>
      </p:grpSpPr>
      <p:sp>
        <p:nvSpPr>
          <p:cNvPr id="804" name="Google Shape;804;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5" name="Google Shape;805;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3569975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3"/>
        <p:cNvGrpSpPr/>
        <p:nvPr/>
      </p:nvGrpSpPr>
      <p:grpSpPr>
        <a:xfrm>
          <a:off x="0" y="0"/>
          <a:ext cx="0" cy="0"/>
          <a:chOff x="0" y="0"/>
          <a:chExt cx="0" cy="0"/>
        </a:xfrm>
      </p:grpSpPr>
      <p:sp>
        <p:nvSpPr>
          <p:cNvPr id="804" name="Google Shape;804;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5" name="Google Shape;805;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379001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3"/>
        <p:cNvGrpSpPr/>
        <p:nvPr/>
      </p:nvGrpSpPr>
      <p:grpSpPr>
        <a:xfrm>
          <a:off x="0" y="0"/>
          <a:ext cx="0" cy="0"/>
          <a:chOff x="0" y="0"/>
          <a:chExt cx="0" cy="0"/>
        </a:xfrm>
      </p:grpSpPr>
      <p:sp>
        <p:nvSpPr>
          <p:cNvPr id="804" name="Google Shape;804;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5" name="Google Shape;805;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16564168"/>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0"/>
        <p:cNvGrpSpPr/>
        <p:nvPr/>
      </p:nvGrpSpPr>
      <p:grpSpPr>
        <a:xfrm>
          <a:off x="0" y="0"/>
          <a:ext cx="0" cy="0"/>
          <a:chOff x="0" y="0"/>
          <a:chExt cx="0" cy="0"/>
        </a:xfrm>
      </p:grpSpPr>
      <p:sp>
        <p:nvSpPr>
          <p:cNvPr id="811" name="Google Shape;81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2" name="Google Shape;81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5274876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ar-EG" dirty="0"/>
          </a:p>
        </p:txBody>
      </p:sp>
    </p:spTree>
    <p:extLst>
      <p:ext uri="{BB962C8B-B14F-4D97-AF65-F5344CB8AC3E}">
        <p14:creationId xmlns:p14="http://schemas.microsoft.com/office/powerpoint/2010/main" val="3809517285"/>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7"/>
        <p:cNvGrpSpPr/>
        <p:nvPr/>
      </p:nvGrpSpPr>
      <p:grpSpPr>
        <a:xfrm>
          <a:off x="0" y="0"/>
          <a:ext cx="0" cy="0"/>
          <a:chOff x="0" y="0"/>
          <a:chExt cx="0" cy="0"/>
        </a:xfrm>
      </p:grpSpPr>
      <p:sp>
        <p:nvSpPr>
          <p:cNvPr id="1008" name="Google Shape;1008;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9" name="Google Shape;1009;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288743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3"/>
        <p:cNvGrpSpPr/>
        <p:nvPr/>
      </p:nvGrpSpPr>
      <p:grpSpPr>
        <a:xfrm>
          <a:off x="0" y="0"/>
          <a:ext cx="0" cy="0"/>
          <a:chOff x="0" y="0"/>
          <a:chExt cx="0" cy="0"/>
        </a:xfrm>
      </p:grpSpPr>
      <p:sp>
        <p:nvSpPr>
          <p:cNvPr id="804" name="Google Shape;804;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5" name="Google Shape;805;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96226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10"/>
        <p:cNvGrpSpPr/>
        <p:nvPr/>
      </p:nvGrpSpPr>
      <p:grpSpPr>
        <a:xfrm>
          <a:off x="0" y="0"/>
          <a:ext cx="0" cy="0"/>
          <a:chOff x="0" y="0"/>
          <a:chExt cx="0" cy="0"/>
        </a:xfrm>
      </p:grpSpPr>
      <p:sp>
        <p:nvSpPr>
          <p:cNvPr id="11" name="Google Shape;11;p2"/>
          <p:cNvSpPr txBox="1">
            <a:spLocks noGrp="1"/>
          </p:cNvSpPr>
          <p:nvPr>
            <p:ph type="ctrTitle"/>
          </p:nvPr>
        </p:nvSpPr>
        <p:spPr>
          <a:xfrm>
            <a:off x="696525" y="817291"/>
            <a:ext cx="7729200" cy="20817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5800"/>
              <a:buNone/>
              <a:defRPr sz="5800">
                <a:solidFill>
                  <a:schemeClr val="lt1"/>
                </a:solidFill>
              </a:defRPr>
            </a:lvl1pPr>
            <a:lvl2pPr lvl="1">
              <a:spcBef>
                <a:spcPts val="0"/>
              </a:spcBef>
              <a:spcAft>
                <a:spcPts val="0"/>
              </a:spcAft>
              <a:buClr>
                <a:schemeClr val="lt1"/>
              </a:buClr>
              <a:buSzPts val="5800"/>
              <a:buNone/>
              <a:defRPr sz="5800">
                <a:solidFill>
                  <a:schemeClr val="lt1"/>
                </a:solidFill>
              </a:defRPr>
            </a:lvl2pPr>
            <a:lvl3pPr lvl="2">
              <a:spcBef>
                <a:spcPts val="0"/>
              </a:spcBef>
              <a:spcAft>
                <a:spcPts val="0"/>
              </a:spcAft>
              <a:buClr>
                <a:schemeClr val="lt1"/>
              </a:buClr>
              <a:buSzPts val="5800"/>
              <a:buNone/>
              <a:defRPr sz="5800">
                <a:solidFill>
                  <a:schemeClr val="lt1"/>
                </a:solidFill>
              </a:defRPr>
            </a:lvl3pPr>
            <a:lvl4pPr lvl="3">
              <a:spcBef>
                <a:spcPts val="0"/>
              </a:spcBef>
              <a:spcAft>
                <a:spcPts val="0"/>
              </a:spcAft>
              <a:buClr>
                <a:schemeClr val="lt1"/>
              </a:buClr>
              <a:buSzPts val="5800"/>
              <a:buNone/>
              <a:defRPr sz="5800">
                <a:solidFill>
                  <a:schemeClr val="lt1"/>
                </a:solidFill>
              </a:defRPr>
            </a:lvl4pPr>
            <a:lvl5pPr lvl="4">
              <a:spcBef>
                <a:spcPts val="0"/>
              </a:spcBef>
              <a:spcAft>
                <a:spcPts val="0"/>
              </a:spcAft>
              <a:buClr>
                <a:schemeClr val="lt1"/>
              </a:buClr>
              <a:buSzPts val="5800"/>
              <a:buNone/>
              <a:defRPr sz="5800">
                <a:solidFill>
                  <a:schemeClr val="lt1"/>
                </a:solidFill>
              </a:defRPr>
            </a:lvl5pPr>
            <a:lvl6pPr lvl="5">
              <a:spcBef>
                <a:spcPts val="0"/>
              </a:spcBef>
              <a:spcAft>
                <a:spcPts val="0"/>
              </a:spcAft>
              <a:buClr>
                <a:schemeClr val="lt1"/>
              </a:buClr>
              <a:buSzPts val="5800"/>
              <a:buNone/>
              <a:defRPr sz="5800">
                <a:solidFill>
                  <a:schemeClr val="lt1"/>
                </a:solidFill>
              </a:defRPr>
            </a:lvl6pPr>
            <a:lvl7pPr lvl="6">
              <a:spcBef>
                <a:spcPts val="0"/>
              </a:spcBef>
              <a:spcAft>
                <a:spcPts val="0"/>
              </a:spcAft>
              <a:buClr>
                <a:schemeClr val="lt1"/>
              </a:buClr>
              <a:buSzPts val="5800"/>
              <a:buNone/>
              <a:defRPr sz="5800">
                <a:solidFill>
                  <a:schemeClr val="lt1"/>
                </a:solidFill>
              </a:defRPr>
            </a:lvl7pPr>
            <a:lvl8pPr lvl="7">
              <a:spcBef>
                <a:spcPts val="0"/>
              </a:spcBef>
              <a:spcAft>
                <a:spcPts val="0"/>
              </a:spcAft>
              <a:buClr>
                <a:schemeClr val="lt1"/>
              </a:buClr>
              <a:buSzPts val="5800"/>
              <a:buNone/>
              <a:defRPr sz="5800">
                <a:solidFill>
                  <a:schemeClr val="lt1"/>
                </a:solidFill>
              </a:defRPr>
            </a:lvl8pPr>
            <a:lvl9pPr lvl="8">
              <a:spcBef>
                <a:spcPts val="0"/>
              </a:spcBef>
              <a:spcAft>
                <a:spcPts val="0"/>
              </a:spcAft>
              <a:buClr>
                <a:schemeClr val="lt1"/>
              </a:buClr>
              <a:buSzPts val="5800"/>
              <a:buNone/>
              <a:defRPr sz="5800">
                <a:solidFill>
                  <a:schemeClr val="lt1"/>
                </a:solidFill>
              </a:defRPr>
            </a:lvl9pPr>
          </a:lstStyle>
          <a:p>
            <a:endParaRPr/>
          </a:p>
        </p:txBody>
      </p:sp>
      <p:grpSp>
        <p:nvGrpSpPr>
          <p:cNvPr id="12" name="Google Shape;12;p2"/>
          <p:cNvGrpSpPr/>
          <p:nvPr/>
        </p:nvGrpSpPr>
        <p:grpSpPr>
          <a:xfrm>
            <a:off x="28550" y="2196764"/>
            <a:ext cx="9094048" cy="2946825"/>
            <a:chOff x="28544" y="3514688"/>
            <a:chExt cx="9094048" cy="1628800"/>
          </a:xfrm>
        </p:grpSpPr>
        <p:sp>
          <p:nvSpPr>
            <p:cNvPr id="13" name="Google Shape;13;p2"/>
            <p:cNvSpPr/>
            <p:nvPr/>
          </p:nvSpPr>
          <p:spPr>
            <a:xfrm>
              <a:off x="300032" y="4491616"/>
              <a:ext cx="228608" cy="651872"/>
            </a:xfrm>
            <a:custGeom>
              <a:avLst/>
              <a:gdLst/>
              <a:ahLst/>
              <a:cxnLst/>
              <a:rect l="l" t="t" r="r" b="b"/>
              <a:pathLst>
                <a:path w="7144" h="20371" extrusionOk="0">
                  <a:moveTo>
                    <a:pt x="0" y="0"/>
                  </a:moveTo>
                  <a:lnTo>
                    <a:pt x="0" y="20371"/>
                  </a:lnTo>
                  <a:lnTo>
                    <a:pt x="7144" y="20371"/>
                  </a:lnTo>
                  <a:lnTo>
                    <a:pt x="7144"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28544" y="4220160"/>
              <a:ext cx="228640" cy="923328"/>
            </a:xfrm>
            <a:custGeom>
              <a:avLst/>
              <a:gdLst/>
              <a:ahLst/>
              <a:cxnLst/>
              <a:rect l="l" t="t" r="r" b="b"/>
              <a:pathLst>
                <a:path w="7145" h="28854" extrusionOk="0">
                  <a:moveTo>
                    <a:pt x="1" y="0"/>
                  </a:moveTo>
                  <a:lnTo>
                    <a:pt x="1" y="28854"/>
                  </a:lnTo>
                  <a:lnTo>
                    <a:pt x="7145" y="28854"/>
                  </a:lnTo>
                  <a:lnTo>
                    <a:pt x="7145"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576832" y="3939744"/>
              <a:ext cx="230432" cy="1203744"/>
            </a:xfrm>
            <a:custGeom>
              <a:avLst/>
              <a:gdLst/>
              <a:ahLst/>
              <a:cxnLst/>
              <a:rect l="l" t="t" r="r" b="b"/>
              <a:pathLst>
                <a:path w="7201" h="37617" extrusionOk="0">
                  <a:moveTo>
                    <a:pt x="1" y="1"/>
                  </a:moveTo>
                  <a:lnTo>
                    <a:pt x="1" y="37617"/>
                  </a:lnTo>
                  <a:lnTo>
                    <a:pt x="7200" y="37617"/>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853664" y="4120128"/>
              <a:ext cx="230400" cy="1023360"/>
            </a:xfrm>
            <a:custGeom>
              <a:avLst/>
              <a:gdLst/>
              <a:ahLst/>
              <a:cxnLst/>
              <a:rect l="l" t="t" r="r" b="b"/>
              <a:pathLst>
                <a:path w="7200" h="31980" extrusionOk="0">
                  <a:moveTo>
                    <a:pt x="0" y="1"/>
                  </a:moveTo>
                  <a:lnTo>
                    <a:pt x="0" y="31980"/>
                  </a:lnTo>
                  <a:lnTo>
                    <a:pt x="7200" y="31980"/>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1130496" y="4627328"/>
              <a:ext cx="230400" cy="516160"/>
            </a:xfrm>
            <a:custGeom>
              <a:avLst/>
              <a:gdLst/>
              <a:ahLst/>
              <a:cxnLst/>
              <a:rect l="l" t="t" r="r" b="b"/>
              <a:pathLst>
                <a:path w="7200" h="16130" extrusionOk="0">
                  <a:moveTo>
                    <a:pt x="0" y="1"/>
                  </a:moveTo>
                  <a:lnTo>
                    <a:pt x="0" y="16130"/>
                  </a:lnTo>
                  <a:lnTo>
                    <a:pt x="7200" y="16130"/>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1409088" y="3821888"/>
              <a:ext cx="228640" cy="1321600"/>
            </a:xfrm>
            <a:custGeom>
              <a:avLst/>
              <a:gdLst/>
              <a:ahLst/>
              <a:cxnLst/>
              <a:rect l="l" t="t" r="r" b="b"/>
              <a:pathLst>
                <a:path w="7145" h="41300" extrusionOk="0">
                  <a:moveTo>
                    <a:pt x="1" y="0"/>
                  </a:moveTo>
                  <a:lnTo>
                    <a:pt x="1" y="41300"/>
                  </a:lnTo>
                  <a:lnTo>
                    <a:pt x="7144" y="41300"/>
                  </a:lnTo>
                  <a:lnTo>
                    <a:pt x="7144"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1685920" y="4175488"/>
              <a:ext cx="230400" cy="968000"/>
            </a:xfrm>
            <a:custGeom>
              <a:avLst/>
              <a:gdLst/>
              <a:ahLst/>
              <a:cxnLst/>
              <a:rect l="l" t="t" r="r" b="b"/>
              <a:pathLst>
                <a:path w="7200" h="30250" extrusionOk="0">
                  <a:moveTo>
                    <a:pt x="0" y="1"/>
                  </a:moveTo>
                  <a:lnTo>
                    <a:pt x="0" y="30250"/>
                  </a:lnTo>
                  <a:lnTo>
                    <a:pt x="7200" y="30250"/>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1962720" y="3939744"/>
              <a:ext cx="230432" cy="1203744"/>
            </a:xfrm>
            <a:custGeom>
              <a:avLst/>
              <a:gdLst/>
              <a:ahLst/>
              <a:cxnLst/>
              <a:rect l="l" t="t" r="r" b="b"/>
              <a:pathLst>
                <a:path w="7201" h="37617" extrusionOk="0">
                  <a:moveTo>
                    <a:pt x="1" y="1"/>
                  </a:moveTo>
                  <a:lnTo>
                    <a:pt x="1" y="37617"/>
                  </a:lnTo>
                  <a:lnTo>
                    <a:pt x="7200" y="37617"/>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2239552" y="4355872"/>
              <a:ext cx="230400" cy="787616"/>
            </a:xfrm>
            <a:custGeom>
              <a:avLst/>
              <a:gdLst/>
              <a:ahLst/>
              <a:cxnLst/>
              <a:rect l="l" t="t" r="r" b="b"/>
              <a:pathLst>
                <a:path w="7200" h="24613" extrusionOk="0">
                  <a:moveTo>
                    <a:pt x="0" y="1"/>
                  </a:moveTo>
                  <a:lnTo>
                    <a:pt x="0" y="24613"/>
                  </a:lnTo>
                  <a:lnTo>
                    <a:pt x="7200" y="24613"/>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2516384" y="3821888"/>
              <a:ext cx="230400" cy="1321600"/>
            </a:xfrm>
            <a:custGeom>
              <a:avLst/>
              <a:gdLst/>
              <a:ahLst/>
              <a:cxnLst/>
              <a:rect l="l" t="t" r="r" b="b"/>
              <a:pathLst>
                <a:path w="7200" h="41300" extrusionOk="0">
                  <a:moveTo>
                    <a:pt x="0" y="0"/>
                  </a:moveTo>
                  <a:lnTo>
                    <a:pt x="0" y="41300"/>
                  </a:lnTo>
                  <a:lnTo>
                    <a:pt x="7200" y="41300"/>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2794976" y="4175488"/>
              <a:ext cx="228640" cy="968000"/>
            </a:xfrm>
            <a:custGeom>
              <a:avLst/>
              <a:gdLst/>
              <a:ahLst/>
              <a:cxnLst/>
              <a:rect l="l" t="t" r="r" b="b"/>
              <a:pathLst>
                <a:path w="7145" h="30250" extrusionOk="0">
                  <a:moveTo>
                    <a:pt x="1" y="1"/>
                  </a:moveTo>
                  <a:lnTo>
                    <a:pt x="1" y="30250"/>
                  </a:lnTo>
                  <a:lnTo>
                    <a:pt x="7144" y="30250"/>
                  </a:lnTo>
                  <a:lnTo>
                    <a:pt x="7144"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3071808" y="3659360"/>
              <a:ext cx="230400" cy="1484128"/>
            </a:xfrm>
            <a:custGeom>
              <a:avLst/>
              <a:gdLst/>
              <a:ahLst/>
              <a:cxnLst/>
              <a:rect l="l" t="t" r="r" b="b"/>
              <a:pathLst>
                <a:path w="7200" h="46379" extrusionOk="0">
                  <a:moveTo>
                    <a:pt x="0" y="1"/>
                  </a:moveTo>
                  <a:lnTo>
                    <a:pt x="0" y="46379"/>
                  </a:lnTo>
                  <a:lnTo>
                    <a:pt x="7200" y="46379"/>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3348608" y="3821888"/>
              <a:ext cx="230432" cy="1321600"/>
            </a:xfrm>
            <a:custGeom>
              <a:avLst/>
              <a:gdLst/>
              <a:ahLst/>
              <a:cxnLst/>
              <a:rect l="l" t="t" r="r" b="b"/>
              <a:pathLst>
                <a:path w="7201" h="41300" extrusionOk="0">
                  <a:moveTo>
                    <a:pt x="1" y="0"/>
                  </a:moveTo>
                  <a:lnTo>
                    <a:pt x="1" y="41300"/>
                  </a:lnTo>
                  <a:lnTo>
                    <a:pt x="7200" y="41300"/>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3625440" y="4220160"/>
              <a:ext cx="230400" cy="923328"/>
            </a:xfrm>
            <a:custGeom>
              <a:avLst/>
              <a:gdLst/>
              <a:ahLst/>
              <a:cxnLst/>
              <a:rect l="l" t="t" r="r" b="b"/>
              <a:pathLst>
                <a:path w="7200" h="28854" extrusionOk="0">
                  <a:moveTo>
                    <a:pt x="0" y="0"/>
                  </a:moveTo>
                  <a:lnTo>
                    <a:pt x="0" y="28854"/>
                  </a:lnTo>
                  <a:lnTo>
                    <a:pt x="7200" y="28854"/>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3904032" y="4491616"/>
              <a:ext cx="228640" cy="651872"/>
            </a:xfrm>
            <a:custGeom>
              <a:avLst/>
              <a:gdLst/>
              <a:ahLst/>
              <a:cxnLst/>
              <a:rect l="l" t="t" r="r" b="b"/>
              <a:pathLst>
                <a:path w="7145" h="20371" extrusionOk="0">
                  <a:moveTo>
                    <a:pt x="1" y="0"/>
                  </a:moveTo>
                  <a:lnTo>
                    <a:pt x="1" y="20371"/>
                  </a:lnTo>
                  <a:lnTo>
                    <a:pt x="7145" y="20371"/>
                  </a:lnTo>
                  <a:lnTo>
                    <a:pt x="7145"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4180864" y="4284448"/>
              <a:ext cx="230432" cy="859040"/>
            </a:xfrm>
            <a:custGeom>
              <a:avLst/>
              <a:gdLst/>
              <a:ahLst/>
              <a:cxnLst/>
              <a:rect l="l" t="t" r="r" b="b"/>
              <a:pathLst>
                <a:path w="7201" h="26845" extrusionOk="0">
                  <a:moveTo>
                    <a:pt x="0" y="0"/>
                  </a:moveTo>
                  <a:lnTo>
                    <a:pt x="0" y="26845"/>
                  </a:lnTo>
                  <a:lnTo>
                    <a:pt x="7200" y="26845"/>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4457696" y="4004032"/>
              <a:ext cx="230400" cy="1139456"/>
            </a:xfrm>
            <a:custGeom>
              <a:avLst/>
              <a:gdLst/>
              <a:ahLst/>
              <a:cxnLst/>
              <a:rect l="l" t="t" r="r" b="b"/>
              <a:pathLst>
                <a:path w="7200" h="35608" extrusionOk="0">
                  <a:moveTo>
                    <a:pt x="0" y="1"/>
                  </a:moveTo>
                  <a:lnTo>
                    <a:pt x="0" y="35608"/>
                  </a:lnTo>
                  <a:lnTo>
                    <a:pt x="7200" y="35608"/>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4734496" y="3821888"/>
              <a:ext cx="230432" cy="1321600"/>
            </a:xfrm>
            <a:custGeom>
              <a:avLst/>
              <a:gdLst/>
              <a:ahLst/>
              <a:cxnLst/>
              <a:rect l="l" t="t" r="r" b="b"/>
              <a:pathLst>
                <a:path w="7201" h="41300" extrusionOk="0">
                  <a:moveTo>
                    <a:pt x="1" y="0"/>
                  </a:moveTo>
                  <a:lnTo>
                    <a:pt x="1" y="41300"/>
                  </a:lnTo>
                  <a:lnTo>
                    <a:pt x="7200" y="41300"/>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5011328" y="3514688"/>
              <a:ext cx="230400" cy="1628800"/>
            </a:xfrm>
            <a:custGeom>
              <a:avLst/>
              <a:gdLst/>
              <a:ahLst/>
              <a:cxnLst/>
              <a:rect l="l" t="t" r="r" b="b"/>
              <a:pathLst>
                <a:path w="7200" h="50900" extrusionOk="0">
                  <a:moveTo>
                    <a:pt x="0" y="1"/>
                  </a:moveTo>
                  <a:lnTo>
                    <a:pt x="0" y="50900"/>
                  </a:lnTo>
                  <a:lnTo>
                    <a:pt x="7200" y="50900"/>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5289920" y="3939744"/>
              <a:ext cx="228640" cy="1203744"/>
            </a:xfrm>
            <a:custGeom>
              <a:avLst/>
              <a:gdLst/>
              <a:ahLst/>
              <a:cxnLst/>
              <a:rect l="l" t="t" r="r" b="b"/>
              <a:pathLst>
                <a:path w="7145" h="37617" extrusionOk="0">
                  <a:moveTo>
                    <a:pt x="1" y="1"/>
                  </a:moveTo>
                  <a:lnTo>
                    <a:pt x="1" y="37617"/>
                  </a:lnTo>
                  <a:lnTo>
                    <a:pt x="7145" y="37617"/>
                  </a:lnTo>
                  <a:lnTo>
                    <a:pt x="7145"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5566752" y="3704000"/>
              <a:ext cx="230432" cy="1439488"/>
            </a:xfrm>
            <a:custGeom>
              <a:avLst/>
              <a:gdLst/>
              <a:ahLst/>
              <a:cxnLst/>
              <a:rect l="l" t="t" r="r" b="b"/>
              <a:pathLst>
                <a:path w="7201" h="44984" extrusionOk="0">
                  <a:moveTo>
                    <a:pt x="0" y="1"/>
                  </a:moveTo>
                  <a:lnTo>
                    <a:pt x="0" y="44984"/>
                  </a:lnTo>
                  <a:lnTo>
                    <a:pt x="7200" y="44984"/>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5843584" y="3821888"/>
              <a:ext cx="230400" cy="1321600"/>
            </a:xfrm>
            <a:custGeom>
              <a:avLst/>
              <a:gdLst/>
              <a:ahLst/>
              <a:cxnLst/>
              <a:rect l="l" t="t" r="r" b="b"/>
              <a:pathLst>
                <a:path w="7200" h="41300" extrusionOk="0">
                  <a:moveTo>
                    <a:pt x="0" y="0"/>
                  </a:moveTo>
                  <a:lnTo>
                    <a:pt x="0" y="41300"/>
                  </a:lnTo>
                  <a:lnTo>
                    <a:pt x="7200" y="41300"/>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6120384" y="4329088"/>
              <a:ext cx="230432" cy="814400"/>
            </a:xfrm>
            <a:custGeom>
              <a:avLst/>
              <a:gdLst/>
              <a:ahLst/>
              <a:cxnLst/>
              <a:rect l="l" t="t" r="r" b="b"/>
              <a:pathLst>
                <a:path w="7201" h="25450" extrusionOk="0">
                  <a:moveTo>
                    <a:pt x="1" y="0"/>
                  </a:moveTo>
                  <a:lnTo>
                    <a:pt x="1" y="25450"/>
                  </a:lnTo>
                  <a:lnTo>
                    <a:pt x="7200" y="25450"/>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6399008" y="4120128"/>
              <a:ext cx="228608" cy="1023360"/>
            </a:xfrm>
            <a:custGeom>
              <a:avLst/>
              <a:gdLst/>
              <a:ahLst/>
              <a:cxnLst/>
              <a:rect l="l" t="t" r="r" b="b"/>
              <a:pathLst>
                <a:path w="7144" h="31980" extrusionOk="0">
                  <a:moveTo>
                    <a:pt x="0" y="1"/>
                  </a:moveTo>
                  <a:lnTo>
                    <a:pt x="0" y="31980"/>
                  </a:lnTo>
                  <a:lnTo>
                    <a:pt x="7144" y="31980"/>
                  </a:lnTo>
                  <a:lnTo>
                    <a:pt x="7144"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6675808" y="4538048"/>
              <a:ext cx="230432" cy="605440"/>
            </a:xfrm>
            <a:custGeom>
              <a:avLst/>
              <a:gdLst/>
              <a:ahLst/>
              <a:cxnLst/>
              <a:rect l="l" t="t" r="r" b="b"/>
              <a:pathLst>
                <a:path w="7201" h="18920" extrusionOk="0">
                  <a:moveTo>
                    <a:pt x="1" y="0"/>
                  </a:moveTo>
                  <a:lnTo>
                    <a:pt x="1" y="18920"/>
                  </a:lnTo>
                  <a:lnTo>
                    <a:pt x="7200" y="18920"/>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6952640" y="3939744"/>
              <a:ext cx="230432" cy="1203744"/>
            </a:xfrm>
            <a:custGeom>
              <a:avLst/>
              <a:gdLst/>
              <a:ahLst/>
              <a:cxnLst/>
              <a:rect l="l" t="t" r="r" b="b"/>
              <a:pathLst>
                <a:path w="7201" h="37617" extrusionOk="0">
                  <a:moveTo>
                    <a:pt x="0" y="1"/>
                  </a:moveTo>
                  <a:lnTo>
                    <a:pt x="0" y="37617"/>
                  </a:lnTo>
                  <a:lnTo>
                    <a:pt x="7200" y="37617"/>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7229472" y="4220160"/>
              <a:ext cx="230400" cy="923328"/>
            </a:xfrm>
            <a:custGeom>
              <a:avLst/>
              <a:gdLst/>
              <a:ahLst/>
              <a:cxnLst/>
              <a:rect l="l" t="t" r="r" b="b"/>
              <a:pathLst>
                <a:path w="7200" h="28854" extrusionOk="0">
                  <a:moveTo>
                    <a:pt x="0" y="0"/>
                  </a:moveTo>
                  <a:lnTo>
                    <a:pt x="0" y="28854"/>
                  </a:lnTo>
                  <a:lnTo>
                    <a:pt x="7200" y="28854"/>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7506272" y="3768288"/>
              <a:ext cx="230432" cy="1375200"/>
            </a:xfrm>
            <a:custGeom>
              <a:avLst/>
              <a:gdLst/>
              <a:ahLst/>
              <a:cxnLst/>
              <a:rect l="l" t="t" r="r" b="b"/>
              <a:pathLst>
                <a:path w="7201" h="42975" extrusionOk="0">
                  <a:moveTo>
                    <a:pt x="1" y="1"/>
                  </a:moveTo>
                  <a:lnTo>
                    <a:pt x="1" y="42975"/>
                  </a:lnTo>
                  <a:lnTo>
                    <a:pt x="7200" y="42975"/>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7784896" y="4004032"/>
              <a:ext cx="228608" cy="1139456"/>
            </a:xfrm>
            <a:custGeom>
              <a:avLst/>
              <a:gdLst/>
              <a:ahLst/>
              <a:cxnLst/>
              <a:rect l="l" t="t" r="r" b="b"/>
              <a:pathLst>
                <a:path w="7144" h="35608" extrusionOk="0">
                  <a:moveTo>
                    <a:pt x="0" y="1"/>
                  </a:moveTo>
                  <a:lnTo>
                    <a:pt x="0" y="35608"/>
                  </a:lnTo>
                  <a:lnTo>
                    <a:pt x="7144" y="35608"/>
                  </a:lnTo>
                  <a:lnTo>
                    <a:pt x="7144"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8061696" y="3596864"/>
              <a:ext cx="230432" cy="1546624"/>
            </a:xfrm>
            <a:custGeom>
              <a:avLst/>
              <a:gdLst/>
              <a:ahLst/>
              <a:cxnLst/>
              <a:rect l="l" t="t" r="r" b="b"/>
              <a:pathLst>
                <a:path w="7201" h="48332" extrusionOk="0">
                  <a:moveTo>
                    <a:pt x="1" y="0"/>
                  </a:moveTo>
                  <a:lnTo>
                    <a:pt x="1" y="48332"/>
                  </a:lnTo>
                  <a:lnTo>
                    <a:pt x="7200" y="48332"/>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8338528" y="3514688"/>
              <a:ext cx="230400" cy="1628800"/>
            </a:xfrm>
            <a:custGeom>
              <a:avLst/>
              <a:gdLst/>
              <a:ahLst/>
              <a:cxnLst/>
              <a:rect l="l" t="t" r="r" b="b"/>
              <a:pathLst>
                <a:path w="7200" h="50900" extrusionOk="0">
                  <a:moveTo>
                    <a:pt x="0" y="1"/>
                  </a:moveTo>
                  <a:lnTo>
                    <a:pt x="0" y="50900"/>
                  </a:lnTo>
                  <a:lnTo>
                    <a:pt x="7200" y="50900"/>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8615360" y="3939744"/>
              <a:ext cx="230400" cy="1203744"/>
            </a:xfrm>
            <a:custGeom>
              <a:avLst/>
              <a:gdLst/>
              <a:ahLst/>
              <a:cxnLst/>
              <a:rect l="l" t="t" r="r" b="b"/>
              <a:pathLst>
                <a:path w="7200" h="37617" extrusionOk="0">
                  <a:moveTo>
                    <a:pt x="0" y="1"/>
                  </a:moveTo>
                  <a:lnTo>
                    <a:pt x="0" y="37617"/>
                  </a:lnTo>
                  <a:lnTo>
                    <a:pt x="7200" y="37617"/>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8893952" y="3596864"/>
              <a:ext cx="228640" cy="1546624"/>
            </a:xfrm>
            <a:custGeom>
              <a:avLst/>
              <a:gdLst/>
              <a:ahLst/>
              <a:cxnLst/>
              <a:rect l="l" t="t" r="r" b="b"/>
              <a:pathLst>
                <a:path w="7145" h="48332" extrusionOk="0">
                  <a:moveTo>
                    <a:pt x="1" y="0"/>
                  </a:moveTo>
                  <a:lnTo>
                    <a:pt x="1" y="48332"/>
                  </a:lnTo>
                  <a:lnTo>
                    <a:pt x="7144" y="48332"/>
                  </a:lnTo>
                  <a:lnTo>
                    <a:pt x="7144"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 name="Google Shape;46;p2"/>
          <p:cNvGrpSpPr/>
          <p:nvPr/>
        </p:nvGrpSpPr>
        <p:grpSpPr>
          <a:xfrm>
            <a:off x="28550" y="3359978"/>
            <a:ext cx="9094048" cy="1783611"/>
            <a:chOff x="28544" y="4157632"/>
            <a:chExt cx="9094048" cy="985856"/>
          </a:xfrm>
        </p:grpSpPr>
        <p:sp>
          <p:nvSpPr>
            <p:cNvPr id="47" name="Google Shape;47;p2"/>
            <p:cNvSpPr/>
            <p:nvPr/>
          </p:nvSpPr>
          <p:spPr>
            <a:xfrm>
              <a:off x="435744" y="4782720"/>
              <a:ext cx="92896" cy="360768"/>
            </a:xfrm>
            <a:custGeom>
              <a:avLst/>
              <a:gdLst/>
              <a:ahLst/>
              <a:cxnLst/>
              <a:rect l="l" t="t" r="r" b="b"/>
              <a:pathLst>
                <a:path w="2903" h="11274" extrusionOk="0">
                  <a:moveTo>
                    <a:pt x="1" y="0"/>
                  </a:moveTo>
                  <a:lnTo>
                    <a:pt x="1" y="11274"/>
                  </a:lnTo>
                  <a:lnTo>
                    <a:pt x="2903" y="11274"/>
                  </a:lnTo>
                  <a:lnTo>
                    <a:pt x="2903"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300032" y="4638048"/>
              <a:ext cx="92896" cy="505440"/>
            </a:xfrm>
            <a:custGeom>
              <a:avLst/>
              <a:gdLst/>
              <a:ahLst/>
              <a:cxnLst/>
              <a:rect l="l" t="t" r="r" b="b"/>
              <a:pathLst>
                <a:path w="2903" h="15795" extrusionOk="0">
                  <a:moveTo>
                    <a:pt x="0" y="1"/>
                  </a:moveTo>
                  <a:lnTo>
                    <a:pt x="0" y="15795"/>
                  </a:lnTo>
                  <a:lnTo>
                    <a:pt x="2902" y="15795"/>
                  </a:lnTo>
                  <a:lnTo>
                    <a:pt x="2902"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164288" y="4571968"/>
              <a:ext cx="92896" cy="571520"/>
            </a:xfrm>
            <a:custGeom>
              <a:avLst/>
              <a:gdLst/>
              <a:ahLst/>
              <a:cxnLst/>
              <a:rect l="l" t="t" r="r" b="b"/>
              <a:pathLst>
                <a:path w="2903" h="17860" extrusionOk="0">
                  <a:moveTo>
                    <a:pt x="1" y="1"/>
                  </a:moveTo>
                  <a:lnTo>
                    <a:pt x="1" y="17860"/>
                  </a:lnTo>
                  <a:lnTo>
                    <a:pt x="2903" y="17860"/>
                  </a:lnTo>
                  <a:lnTo>
                    <a:pt x="2903"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28544" y="4739840"/>
              <a:ext cx="92928" cy="403648"/>
            </a:xfrm>
            <a:custGeom>
              <a:avLst/>
              <a:gdLst/>
              <a:ahLst/>
              <a:cxnLst/>
              <a:rect l="l" t="t" r="r" b="b"/>
              <a:pathLst>
                <a:path w="2904" h="12614" extrusionOk="0">
                  <a:moveTo>
                    <a:pt x="1" y="1"/>
                  </a:moveTo>
                  <a:lnTo>
                    <a:pt x="1" y="12614"/>
                  </a:lnTo>
                  <a:lnTo>
                    <a:pt x="2903" y="12614"/>
                  </a:lnTo>
                  <a:lnTo>
                    <a:pt x="2903"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712576" y="4571968"/>
              <a:ext cx="94688" cy="571520"/>
            </a:xfrm>
            <a:custGeom>
              <a:avLst/>
              <a:gdLst/>
              <a:ahLst/>
              <a:cxnLst/>
              <a:rect l="l" t="t" r="r" b="b"/>
              <a:pathLst>
                <a:path w="2959" h="17860" extrusionOk="0">
                  <a:moveTo>
                    <a:pt x="0" y="1"/>
                  </a:moveTo>
                  <a:lnTo>
                    <a:pt x="0" y="17860"/>
                  </a:lnTo>
                  <a:lnTo>
                    <a:pt x="2958" y="17860"/>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576832" y="4752352"/>
              <a:ext cx="94688" cy="391136"/>
            </a:xfrm>
            <a:custGeom>
              <a:avLst/>
              <a:gdLst/>
              <a:ahLst/>
              <a:cxnLst/>
              <a:rect l="l" t="t" r="r" b="b"/>
              <a:pathLst>
                <a:path w="2959" h="12223" extrusionOk="0">
                  <a:moveTo>
                    <a:pt x="1" y="1"/>
                  </a:moveTo>
                  <a:lnTo>
                    <a:pt x="1" y="12223"/>
                  </a:lnTo>
                  <a:lnTo>
                    <a:pt x="2959" y="12223"/>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989408" y="4386240"/>
              <a:ext cx="94656" cy="757248"/>
            </a:xfrm>
            <a:custGeom>
              <a:avLst/>
              <a:gdLst/>
              <a:ahLst/>
              <a:cxnLst/>
              <a:rect l="l" t="t" r="r" b="b"/>
              <a:pathLst>
                <a:path w="2958" h="23664" extrusionOk="0">
                  <a:moveTo>
                    <a:pt x="0" y="0"/>
                  </a:moveTo>
                  <a:lnTo>
                    <a:pt x="0" y="23664"/>
                  </a:lnTo>
                  <a:lnTo>
                    <a:pt x="2958" y="23664"/>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853664" y="4500544"/>
              <a:ext cx="94688" cy="642944"/>
            </a:xfrm>
            <a:custGeom>
              <a:avLst/>
              <a:gdLst/>
              <a:ahLst/>
              <a:cxnLst/>
              <a:rect l="l" t="t" r="r" b="b"/>
              <a:pathLst>
                <a:path w="2959" h="20092" extrusionOk="0">
                  <a:moveTo>
                    <a:pt x="0" y="0"/>
                  </a:moveTo>
                  <a:lnTo>
                    <a:pt x="0" y="20092"/>
                  </a:lnTo>
                  <a:lnTo>
                    <a:pt x="2958" y="20092"/>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1266208" y="4721984"/>
              <a:ext cx="94688" cy="421504"/>
            </a:xfrm>
            <a:custGeom>
              <a:avLst/>
              <a:gdLst/>
              <a:ahLst/>
              <a:cxnLst/>
              <a:rect l="l" t="t" r="r" b="b"/>
              <a:pathLst>
                <a:path w="2959" h="13172" extrusionOk="0">
                  <a:moveTo>
                    <a:pt x="1" y="1"/>
                  </a:moveTo>
                  <a:lnTo>
                    <a:pt x="1" y="13172"/>
                  </a:lnTo>
                  <a:lnTo>
                    <a:pt x="2959" y="13172"/>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1130496" y="4518400"/>
              <a:ext cx="94688" cy="625088"/>
            </a:xfrm>
            <a:custGeom>
              <a:avLst/>
              <a:gdLst/>
              <a:ahLst/>
              <a:cxnLst/>
              <a:rect l="l" t="t" r="r" b="b"/>
              <a:pathLst>
                <a:path w="2959" h="19534" extrusionOk="0">
                  <a:moveTo>
                    <a:pt x="0" y="0"/>
                  </a:moveTo>
                  <a:lnTo>
                    <a:pt x="0" y="19534"/>
                  </a:lnTo>
                  <a:lnTo>
                    <a:pt x="2958" y="19534"/>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1543040" y="4571968"/>
              <a:ext cx="94688" cy="571520"/>
            </a:xfrm>
            <a:custGeom>
              <a:avLst/>
              <a:gdLst/>
              <a:ahLst/>
              <a:cxnLst/>
              <a:rect l="l" t="t" r="r" b="b"/>
              <a:pathLst>
                <a:path w="2959" h="17860" extrusionOk="0">
                  <a:moveTo>
                    <a:pt x="0" y="1"/>
                  </a:moveTo>
                  <a:lnTo>
                    <a:pt x="0" y="17860"/>
                  </a:lnTo>
                  <a:lnTo>
                    <a:pt x="2958" y="17860"/>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1407296" y="4721984"/>
              <a:ext cx="94688" cy="421504"/>
            </a:xfrm>
            <a:custGeom>
              <a:avLst/>
              <a:gdLst/>
              <a:ahLst/>
              <a:cxnLst/>
              <a:rect l="l" t="t" r="r" b="b"/>
              <a:pathLst>
                <a:path w="2959" h="13172" extrusionOk="0">
                  <a:moveTo>
                    <a:pt x="1" y="1"/>
                  </a:moveTo>
                  <a:lnTo>
                    <a:pt x="1" y="13172"/>
                  </a:lnTo>
                  <a:lnTo>
                    <a:pt x="2959" y="13172"/>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a:off x="1821632" y="4457664"/>
              <a:ext cx="92896" cy="685824"/>
            </a:xfrm>
            <a:custGeom>
              <a:avLst/>
              <a:gdLst/>
              <a:ahLst/>
              <a:cxnLst/>
              <a:rect l="l" t="t" r="r" b="b"/>
              <a:pathLst>
                <a:path w="2903" h="21432" extrusionOk="0">
                  <a:moveTo>
                    <a:pt x="1" y="1"/>
                  </a:moveTo>
                  <a:lnTo>
                    <a:pt x="1" y="21432"/>
                  </a:lnTo>
                  <a:lnTo>
                    <a:pt x="2903" y="21432"/>
                  </a:lnTo>
                  <a:lnTo>
                    <a:pt x="2903"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a:off x="1685920" y="4638048"/>
              <a:ext cx="94688" cy="505440"/>
            </a:xfrm>
            <a:custGeom>
              <a:avLst/>
              <a:gdLst/>
              <a:ahLst/>
              <a:cxnLst/>
              <a:rect l="l" t="t" r="r" b="b"/>
              <a:pathLst>
                <a:path w="2959" h="15795" extrusionOk="0">
                  <a:moveTo>
                    <a:pt x="0" y="1"/>
                  </a:moveTo>
                  <a:lnTo>
                    <a:pt x="0" y="15795"/>
                  </a:lnTo>
                  <a:lnTo>
                    <a:pt x="2958" y="15795"/>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a:off x="2098464" y="4386240"/>
              <a:ext cx="94688" cy="757248"/>
            </a:xfrm>
            <a:custGeom>
              <a:avLst/>
              <a:gdLst/>
              <a:ahLst/>
              <a:cxnLst/>
              <a:rect l="l" t="t" r="r" b="b"/>
              <a:pathLst>
                <a:path w="2959" h="23664" extrusionOk="0">
                  <a:moveTo>
                    <a:pt x="0" y="0"/>
                  </a:moveTo>
                  <a:lnTo>
                    <a:pt x="0" y="23664"/>
                  </a:lnTo>
                  <a:lnTo>
                    <a:pt x="2958" y="23664"/>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a:off x="1962720" y="4457664"/>
              <a:ext cx="94688" cy="685824"/>
            </a:xfrm>
            <a:custGeom>
              <a:avLst/>
              <a:gdLst/>
              <a:ahLst/>
              <a:cxnLst/>
              <a:rect l="l" t="t" r="r" b="b"/>
              <a:pathLst>
                <a:path w="2959" h="21432" extrusionOk="0">
                  <a:moveTo>
                    <a:pt x="1" y="1"/>
                  </a:moveTo>
                  <a:lnTo>
                    <a:pt x="1" y="21432"/>
                  </a:lnTo>
                  <a:lnTo>
                    <a:pt x="2959" y="21432"/>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a:off x="2375296" y="4711264"/>
              <a:ext cx="94656" cy="432224"/>
            </a:xfrm>
            <a:custGeom>
              <a:avLst/>
              <a:gdLst/>
              <a:ahLst/>
              <a:cxnLst/>
              <a:rect l="l" t="t" r="r" b="b"/>
              <a:pathLst>
                <a:path w="2958" h="13507" extrusionOk="0">
                  <a:moveTo>
                    <a:pt x="0" y="1"/>
                  </a:moveTo>
                  <a:lnTo>
                    <a:pt x="0" y="13507"/>
                  </a:lnTo>
                  <a:lnTo>
                    <a:pt x="2958" y="13507"/>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2239552" y="4536256"/>
              <a:ext cx="94688" cy="607232"/>
            </a:xfrm>
            <a:custGeom>
              <a:avLst/>
              <a:gdLst/>
              <a:ahLst/>
              <a:cxnLst/>
              <a:rect l="l" t="t" r="r" b="b"/>
              <a:pathLst>
                <a:path w="2959" h="18976" extrusionOk="0">
                  <a:moveTo>
                    <a:pt x="0" y="0"/>
                  </a:moveTo>
                  <a:lnTo>
                    <a:pt x="0" y="18976"/>
                  </a:lnTo>
                  <a:lnTo>
                    <a:pt x="2958" y="18976"/>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a:off x="2652096" y="4704128"/>
              <a:ext cx="94688" cy="439360"/>
            </a:xfrm>
            <a:custGeom>
              <a:avLst/>
              <a:gdLst/>
              <a:ahLst/>
              <a:cxnLst/>
              <a:rect l="l" t="t" r="r" b="b"/>
              <a:pathLst>
                <a:path w="2959" h="13730" extrusionOk="0">
                  <a:moveTo>
                    <a:pt x="1" y="1"/>
                  </a:moveTo>
                  <a:lnTo>
                    <a:pt x="1" y="13730"/>
                  </a:lnTo>
                  <a:lnTo>
                    <a:pt x="2959" y="13730"/>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a:off x="2516384" y="4764864"/>
              <a:ext cx="94688" cy="378624"/>
            </a:xfrm>
            <a:custGeom>
              <a:avLst/>
              <a:gdLst/>
              <a:ahLst/>
              <a:cxnLst/>
              <a:rect l="l" t="t" r="r" b="b"/>
              <a:pathLst>
                <a:path w="2959" h="11832" extrusionOk="0">
                  <a:moveTo>
                    <a:pt x="0" y="0"/>
                  </a:moveTo>
                  <a:lnTo>
                    <a:pt x="0" y="11832"/>
                  </a:lnTo>
                  <a:lnTo>
                    <a:pt x="2958" y="11832"/>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2930720" y="4421952"/>
              <a:ext cx="92896" cy="721536"/>
            </a:xfrm>
            <a:custGeom>
              <a:avLst/>
              <a:gdLst/>
              <a:ahLst/>
              <a:cxnLst/>
              <a:rect l="l" t="t" r="r" b="b"/>
              <a:pathLst>
                <a:path w="2903" h="22548" extrusionOk="0">
                  <a:moveTo>
                    <a:pt x="0" y="1"/>
                  </a:moveTo>
                  <a:lnTo>
                    <a:pt x="0" y="22548"/>
                  </a:lnTo>
                  <a:lnTo>
                    <a:pt x="2902" y="22548"/>
                  </a:lnTo>
                  <a:lnTo>
                    <a:pt x="2902"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a:off x="2794976" y="4638048"/>
              <a:ext cx="92896" cy="505440"/>
            </a:xfrm>
            <a:custGeom>
              <a:avLst/>
              <a:gdLst/>
              <a:ahLst/>
              <a:cxnLst/>
              <a:rect l="l" t="t" r="r" b="b"/>
              <a:pathLst>
                <a:path w="2903" h="15795" extrusionOk="0">
                  <a:moveTo>
                    <a:pt x="1" y="1"/>
                  </a:moveTo>
                  <a:lnTo>
                    <a:pt x="1" y="15795"/>
                  </a:lnTo>
                  <a:lnTo>
                    <a:pt x="2903" y="15795"/>
                  </a:lnTo>
                  <a:lnTo>
                    <a:pt x="2903"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2"/>
            <p:cNvSpPr/>
            <p:nvPr/>
          </p:nvSpPr>
          <p:spPr>
            <a:xfrm>
              <a:off x="3207520" y="4386240"/>
              <a:ext cx="94688" cy="757248"/>
            </a:xfrm>
            <a:custGeom>
              <a:avLst/>
              <a:gdLst/>
              <a:ahLst/>
              <a:cxnLst/>
              <a:rect l="l" t="t" r="r" b="b"/>
              <a:pathLst>
                <a:path w="2959" h="23664" extrusionOk="0">
                  <a:moveTo>
                    <a:pt x="1" y="0"/>
                  </a:moveTo>
                  <a:lnTo>
                    <a:pt x="1" y="23664"/>
                  </a:lnTo>
                  <a:lnTo>
                    <a:pt x="2959" y="23664"/>
                  </a:lnTo>
                  <a:lnTo>
                    <a:pt x="2959"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3071808" y="4314784"/>
              <a:ext cx="94688" cy="828704"/>
            </a:xfrm>
            <a:custGeom>
              <a:avLst/>
              <a:gdLst/>
              <a:ahLst/>
              <a:cxnLst/>
              <a:rect l="l" t="t" r="r" b="b"/>
              <a:pathLst>
                <a:path w="2959" h="25897" extrusionOk="0">
                  <a:moveTo>
                    <a:pt x="0" y="1"/>
                  </a:moveTo>
                  <a:lnTo>
                    <a:pt x="0" y="25897"/>
                  </a:lnTo>
                  <a:lnTo>
                    <a:pt x="2958" y="25897"/>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a:off x="3484352" y="4530912"/>
              <a:ext cx="94688" cy="612576"/>
            </a:xfrm>
            <a:custGeom>
              <a:avLst/>
              <a:gdLst/>
              <a:ahLst/>
              <a:cxnLst/>
              <a:rect l="l" t="t" r="r" b="b"/>
              <a:pathLst>
                <a:path w="2959" h="19143" extrusionOk="0">
                  <a:moveTo>
                    <a:pt x="0" y="0"/>
                  </a:moveTo>
                  <a:lnTo>
                    <a:pt x="0" y="19143"/>
                  </a:lnTo>
                  <a:lnTo>
                    <a:pt x="2958" y="19143"/>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a:off x="3348608" y="4314784"/>
              <a:ext cx="94688" cy="828704"/>
            </a:xfrm>
            <a:custGeom>
              <a:avLst/>
              <a:gdLst/>
              <a:ahLst/>
              <a:cxnLst/>
              <a:rect l="l" t="t" r="r" b="b"/>
              <a:pathLst>
                <a:path w="2959" h="25897" extrusionOk="0">
                  <a:moveTo>
                    <a:pt x="1" y="1"/>
                  </a:moveTo>
                  <a:lnTo>
                    <a:pt x="1" y="25897"/>
                  </a:lnTo>
                  <a:lnTo>
                    <a:pt x="2959" y="25897"/>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p:nvPr/>
          </p:nvSpPr>
          <p:spPr>
            <a:xfrm>
              <a:off x="3761184" y="4739840"/>
              <a:ext cx="94656" cy="403648"/>
            </a:xfrm>
            <a:custGeom>
              <a:avLst/>
              <a:gdLst/>
              <a:ahLst/>
              <a:cxnLst/>
              <a:rect l="l" t="t" r="r" b="b"/>
              <a:pathLst>
                <a:path w="2958" h="12614" extrusionOk="0">
                  <a:moveTo>
                    <a:pt x="0" y="1"/>
                  </a:moveTo>
                  <a:lnTo>
                    <a:pt x="0" y="12614"/>
                  </a:lnTo>
                  <a:lnTo>
                    <a:pt x="2958" y="12614"/>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a:off x="3625440" y="4457664"/>
              <a:ext cx="94688" cy="685824"/>
            </a:xfrm>
            <a:custGeom>
              <a:avLst/>
              <a:gdLst/>
              <a:ahLst/>
              <a:cxnLst/>
              <a:rect l="l" t="t" r="r" b="b"/>
              <a:pathLst>
                <a:path w="2959" h="21432" extrusionOk="0">
                  <a:moveTo>
                    <a:pt x="0" y="1"/>
                  </a:moveTo>
                  <a:lnTo>
                    <a:pt x="0" y="21432"/>
                  </a:lnTo>
                  <a:lnTo>
                    <a:pt x="2958" y="21432"/>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2"/>
            <p:cNvSpPr/>
            <p:nvPr/>
          </p:nvSpPr>
          <p:spPr>
            <a:xfrm>
              <a:off x="4037984" y="4638048"/>
              <a:ext cx="94688" cy="505440"/>
            </a:xfrm>
            <a:custGeom>
              <a:avLst/>
              <a:gdLst/>
              <a:ahLst/>
              <a:cxnLst/>
              <a:rect l="l" t="t" r="r" b="b"/>
              <a:pathLst>
                <a:path w="2959" h="15795" extrusionOk="0">
                  <a:moveTo>
                    <a:pt x="1" y="1"/>
                  </a:moveTo>
                  <a:lnTo>
                    <a:pt x="1" y="15795"/>
                  </a:lnTo>
                  <a:lnTo>
                    <a:pt x="2959" y="15795"/>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2"/>
            <p:cNvSpPr/>
            <p:nvPr/>
          </p:nvSpPr>
          <p:spPr>
            <a:xfrm>
              <a:off x="3902272" y="4836288"/>
              <a:ext cx="94656" cy="307200"/>
            </a:xfrm>
            <a:custGeom>
              <a:avLst/>
              <a:gdLst/>
              <a:ahLst/>
              <a:cxnLst/>
              <a:rect l="l" t="t" r="r" b="b"/>
              <a:pathLst>
                <a:path w="2958" h="9600" extrusionOk="0">
                  <a:moveTo>
                    <a:pt x="0" y="1"/>
                  </a:moveTo>
                  <a:lnTo>
                    <a:pt x="0" y="9600"/>
                  </a:lnTo>
                  <a:lnTo>
                    <a:pt x="2958" y="9600"/>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4316608" y="4638048"/>
              <a:ext cx="94688" cy="505440"/>
            </a:xfrm>
            <a:custGeom>
              <a:avLst/>
              <a:gdLst/>
              <a:ahLst/>
              <a:cxnLst/>
              <a:rect l="l" t="t" r="r" b="b"/>
              <a:pathLst>
                <a:path w="2959" h="15795" extrusionOk="0">
                  <a:moveTo>
                    <a:pt x="0" y="1"/>
                  </a:moveTo>
                  <a:lnTo>
                    <a:pt x="0" y="15795"/>
                  </a:lnTo>
                  <a:lnTo>
                    <a:pt x="2958" y="15795"/>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2"/>
            <p:cNvSpPr/>
            <p:nvPr/>
          </p:nvSpPr>
          <p:spPr>
            <a:xfrm>
              <a:off x="4180864" y="4739840"/>
              <a:ext cx="94688" cy="403648"/>
            </a:xfrm>
            <a:custGeom>
              <a:avLst/>
              <a:gdLst/>
              <a:ahLst/>
              <a:cxnLst/>
              <a:rect l="l" t="t" r="r" b="b"/>
              <a:pathLst>
                <a:path w="2959" h="12614" extrusionOk="0">
                  <a:moveTo>
                    <a:pt x="0" y="1"/>
                  </a:moveTo>
                  <a:lnTo>
                    <a:pt x="0" y="12614"/>
                  </a:lnTo>
                  <a:lnTo>
                    <a:pt x="2958" y="12614"/>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2"/>
            <p:cNvSpPr/>
            <p:nvPr/>
          </p:nvSpPr>
          <p:spPr>
            <a:xfrm>
              <a:off x="4593408" y="4571968"/>
              <a:ext cx="94688" cy="571520"/>
            </a:xfrm>
            <a:custGeom>
              <a:avLst/>
              <a:gdLst/>
              <a:ahLst/>
              <a:cxnLst/>
              <a:rect l="l" t="t" r="r" b="b"/>
              <a:pathLst>
                <a:path w="2959" h="17860" extrusionOk="0">
                  <a:moveTo>
                    <a:pt x="1" y="1"/>
                  </a:moveTo>
                  <a:lnTo>
                    <a:pt x="1" y="17860"/>
                  </a:lnTo>
                  <a:lnTo>
                    <a:pt x="2959" y="17860"/>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2"/>
            <p:cNvSpPr/>
            <p:nvPr/>
          </p:nvSpPr>
          <p:spPr>
            <a:xfrm>
              <a:off x="4457696" y="4739840"/>
              <a:ext cx="94688" cy="403648"/>
            </a:xfrm>
            <a:custGeom>
              <a:avLst/>
              <a:gdLst/>
              <a:ahLst/>
              <a:cxnLst/>
              <a:rect l="l" t="t" r="r" b="b"/>
              <a:pathLst>
                <a:path w="2959" h="12614" extrusionOk="0">
                  <a:moveTo>
                    <a:pt x="0" y="1"/>
                  </a:moveTo>
                  <a:lnTo>
                    <a:pt x="0" y="12614"/>
                  </a:lnTo>
                  <a:lnTo>
                    <a:pt x="2958" y="12614"/>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2"/>
            <p:cNvSpPr/>
            <p:nvPr/>
          </p:nvSpPr>
          <p:spPr>
            <a:xfrm>
              <a:off x="4870240" y="4386240"/>
              <a:ext cx="94688" cy="757248"/>
            </a:xfrm>
            <a:custGeom>
              <a:avLst/>
              <a:gdLst/>
              <a:ahLst/>
              <a:cxnLst/>
              <a:rect l="l" t="t" r="r" b="b"/>
              <a:pathLst>
                <a:path w="2959" h="23664" extrusionOk="0">
                  <a:moveTo>
                    <a:pt x="0" y="0"/>
                  </a:moveTo>
                  <a:lnTo>
                    <a:pt x="0" y="23664"/>
                  </a:lnTo>
                  <a:lnTo>
                    <a:pt x="2958" y="23664"/>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
            <p:cNvSpPr/>
            <p:nvPr/>
          </p:nvSpPr>
          <p:spPr>
            <a:xfrm>
              <a:off x="4734496" y="4457664"/>
              <a:ext cx="94688" cy="685824"/>
            </a:xfrm>
            <a:custGeom>
              <a:avLst/>
              <a:gdLst/>
              <a:ahLst/>
              <a:cxnLst/>
              <a:rect l="l" t="t" r="r" b="b"/>
              <a:pathLst>
                <a:path w="2959" h="21432" extrusionOk="0">
                  <a:moveTo>
                    <a:pt x="1" y="1"/>
                  </a:moveTo>
                  <a:lnTo>
                    <a:pt x="1" y="21432"/>
                  </a:lnTo>
                  <a:lnTo>
                    <a:pt x="2959" y="21432"/>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2"/>
            <p:cNvSpPr/>
            <p:nvPr/>
          </p:nvSpPr>
          <p:spPr>
            <a:xfrm>
              <a:off x="5147072" y="4157632"/>
              <a:ext cx="94656" cy="985856"/>
            </a:xfrm>
            <a:custGeom>
              <a:avLst/>
              <a:gdLst/>
              <a:ahLst/>
              <a:cxnLst/>
              <a:rect l="l" t="t" r="r" b="b"/>
              <a:pathLst>
                <a:path w="2958" h="30808" extrusionOk="0">
                  <a:moveTo>
                    <a:pt x="0" y="1"/>
                  </a:moveTo>
                  <a:lnTo>
                    <a:pt x="0" y="30808"/>
                  </a:lnTo>
                  <a:lnTo>
                    <a:pt x="2958" y="30808"/>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a:off x="5011328" y="4229088"/>
              <a:ext cx="94688" cy="914400"/>
            </a:xfrm>
            <a:custGeom>
              <a:avLst/>
              <a:gdLst/>
              <a:ahLst/>
              <a:cxnLst/>
              <a:rect l="l" t="t" r="r" b="b"/>
              <a:pathLst>
                <a:path w="2959" h="28575" extrusionOk="0">
                  <a:moveTo>
                    <a:pt x="0" y="0"/>
                  </a:moveTo>
                  <a:lnTo>
                    <a:pt x="0" y="28575"/>
                  </a:lnTo>
                  <a:lnTo>
                    <a:pt x="2958" y="28575"/>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2"/>
            <p:cNvSpPr/>
            <p:nvPr/>
          </p:nvSpPr>
          <p:spPr>
            <a:xfrm>
              <a:off x="5425664" y="4571968"/>
              <a:ext cx="94688" cy="571520"/>
            </a:xfrm>
            <a:custGeom>
              <a:avLst/>
              <a:gdLst/>
              <a:ahLst/>
              <a:cxnLst/>
              <a:rect l="l" t="t" r="r" b="b"/>
              <a:pathLst>
                <a:path w="2959" h="17860" extrusionOk="0">
                  <a:moveTo>
                    <a:pt x="0" y="1"/>
                  </a:moveTo>
                  <a:lnTo>
                    <a:pt x="0" y="17860"/>
                  </a:lnTo>
                  <a:lnTo>
                    <a:pt x="2958" y="17860"/>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2"/>
            <p:cNvSpPr/>
            <p:nvPr/>
          </p:nvSpPr>
          <p:spPr>
            <a:xfrm>
              <a:off x="5289920" y="4277280"/>
              <a:ext cx="94688" cy="866208"/>
            </a:xfrm>
            <a:custGeom>
              <a:avLst/>
              <a:gdLst/>
              <a:ahLst/>
              <a:cxnLst/>
              <a:rect l="l" t="t" r="r" b="b"/>
              <a:pathLst>
                <a:path w="2959" h="27069" extrusionOk="0">
                  <a:moveTo>
                    <a:pt x="1" y="1"/>
                  </a:moveTo>
                  <a:lnTo>
                    <a:pt x="1" y="27069"/>
                  </a:lnTo>
                  <a:lnTo>
                    <a:pt x="2959" y="27069"/>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2"/>
            <p:cNvSpPr/>
            <p:nvPr/>
          </p:nvSpPr>
          <p:spPr>
            <a:xfrm>
              <a:off x="5702496" y="4721984"/>
              <a:ext cx="94688" cy="421504"/>
            </a:xfrm>
            <a:custGeom>
              <a:avLst/>
              <a:gdLst/>
              <a:ahLst/>
              <a:cxnLst/>
              <a:rect l="l" t="t" r="r" b="b"/>
              <a:pathLst>
                <a:path w="2959" h="13172" extrusionOk="0">
                  <a:moveTo>
                    <a:pt x="0" y="1"/>
                  </a:moveTo>
                  <a:lnTo>
                    <a:pt x="0" y="13172"/>
                  </a:lnTo>
                  <a:lnTo>
                    <a:pt x="2958" y="13172"/>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2"/>
            <p:cNvSpPr/>
            <p:nvPr/>
          </p:nvSpPr>
          <p:spPr>
            <a:xfrm>
              <a:off x="5566752" y="4416608"/>
              <a:ext cx="94688" cy="726880"/>
            </a:xfrm>
            <a:custGeom>
              <a:avLst/>
              <a:gdLst/>
              <a:ahLst/>
              <a:cxnLst/>
              <a:rect l="l" t="t" r="r" b="b"/>
              <a:pathLst>
                <a:path w="2959" h="22715" extrusionOk="0">
                  <a:moveTo>
                    <a:pt x="0" y="0"/>
                  </a:moveTo>
                  <a:lnTo>
                    <a:pt x="0" y="22715"/>
                  </a:lnTo>
                  <a:lnTo>
                    <a:pt x="2958" y="22715"/>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2"/>
            <p:cNvSpPr/>
            <p:nvPr/>
          </p:nvSpPr>
          <p:spPr>
            <a:xfrm>
              <a:off x="5979296" y="4571968"/>
              <a:ext cx="94688" cy="571520"/>
            </a:xfrm>
            <a:custGeom>
              <a:avLst/>
              <a:gdLst/>
              <a:ahLst/>
              <a:cxnLst/>
              <a:rect l="l" t="t" r="r" b="b"/>
              <a:pathLst>
                <a:path w="2959" h="17860" extrusionOk="0">
                  <a:moveTo>
                    <a:pt x="1" y="1"/>
                  </a:moveTo>
                  <a:lnTo>
                    <a:pt x="1" y="17860"/>
                  </a:lnTo>
                  <a:lnTo>
                    <a:pt x="2959" y="17860"/>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2"/>
            <p:cNvSpPr/>
            <p:nvPr/>
          </p:nvSpPr>
          <p:spPr>
            <a:xfrm>
              <a:off x="5843584" y="4813088"/>
              <a:ext cx="94688" cy="330400"/>
            </a:xfrm>
            <a:custGeom>
              <a:avLst/>
              <a:gdLst/>
              <a:ahLst/>
              <a:cxnLst/>
              <a:rect l="l" t="t" r="r" b="b"/>
              <a:pathLst>
                <a:path w="2959" h="10325" extrusionOk="0">
                  <a:moveTo>
                    <a:pt x="0" y="0"/>
                  </a:moveTo>
                  <a:lnTo>
                    <a:pt x="0" y="10325"/>
                  </a:lnTo>
                  <a:lnTo>
                    <a:pt x="2958" y="10325"/>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2"/>
            <p:cNvSpPr/>
            <p:nvPr/>
          </p:nvSpPr>
          <p:spPr>
            <a:xfrm>
              <a:off x="6256128" y="4807712"/>
              <a:ext cx="94688" cy="335776"/>
            </a:xfrm>
            <a:custGeom>
              <a:avLst/>
              <a:gdLst/>
              <a:ahLst/>
              <a:cxnLst/>
              <a:rect l="l" t="t" r="r" b="b"/>
              <a:pathLst>
                <a:path w="2959" h="10493" extrusionOk="0">
                  <a:moveTo>
                    <a:pt x="0" y="1"/>
                  </a:moveTo>
                  <a:lnTo>
                    <a:pt x="0" y="10493"/>
                  </a:lnTo>
                  <a:lnTo>
                    <a:pt x="2958" y="10493"/>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2"/>
            <p:cNvSpPr/>
            <p:nvPr/>
          </p:nvSpPr>
          <p:spPr>
            <a:xfrm>
              <a:off x="6120384" y="4739840"/>
              <a:ext cx="94688" cy="403648"/>
            </a:xfrm>
            <a:custGeom>
              <a:avLst/>
              <a:gdLst/>
              <a:ahLst/>
              <a:cxnLst/>
              <a:rect l="l" t="t" r="r" b="b"/>
              <a:pathLst>
                <a:path w="2959" h="12614" extrusionOk="0">
                  <a:moveTo>
                    <a:pt x="1" y="1"/>
                  </a:moveTo>
                  <a:lnTo>
                    <a:pt x="1" y="12614"/>
                  </a:lnTo>
                  <a:lnTo>
                    <a:pt x="2959" y="12614"/>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2"/>
            <p:cNvSpPr/>
            <p:nvPr/>
          </p:nvSpPr>
          <p:spPr>
            <a:xfrm>
              <a:off x="6534720" y="4505888"/>
              <a:ext cx="92896" cy="637600"/>
            </a:xfrm>
            <a:custGeom>
              <a:avLst/>
              <a:gdLst/>
              <a:ahLst/>
              <a:cxnLst/>
              <a:rect l="l" t="t" r="r" b="b"/>
              <a:pathLst>
                <a:path w="2903" h="19925" extrusionOk="0">
                  <a:moveTo>
                    <a:pt x="1" y="1"/>
                  </a:moveTo>
                  <a:lnTo>
                    <a:pt x="1" y="19925"/>
                  </a:lnTo>
                  <a:lnTo>
                    <a:pt x="2903" y="19925"/>
                  </a:lnTo>
                  <a:lnTo>
                    <a:pt x="2903"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2"/>
            <p:cNvSpPr/>
            <p:nvPr/>
          </p:nvSpPr>
          <p:spPr>
            <a:xfrm>
              <a:off x="6399008" y="4739840"/>
              <a:ext cx="92896" cy="403648"/>
            </a:xfrm>
            <a:custGeom>
              <a:avLst/>
              <a:gdLst/>
              <a:ahLst/>
              <a:cxnLst/>
              <a:rect l="l" t="t" r="r" b="b"/>
              <a:pathLst>
                <a:path w="2903" h="12614" extrusionOk="0">
                  <a:moveTo>
                    <a:pt x="0" y="1"/>
                  </a:moveTo>
                  <a:lnTo>
                    <a:pt x="0" y="12614"/>
                  </a:lnTo>
                  <a:lnTo>
                    <a:pt x="2902" y="12614"/>
                  </a:lnTo>
                  <a:lnTo>
                    <a:pt x="2902"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2"/>
            <p:cNvSpPr/>
            <p:nvPr/>
          </p:nvSpPr>
          <p:spPr>
            <a:xfrm>
              <a:off x="6811552" y="4807712"/>
              <a:ext cx="94688" cy="335776"/>
            </a:xfrm>
            <a:custGeom>
              <a:avLst/>
              <a:gdLst/>
              <a:ahLst/>
              <a:cxnLst/>
              <a:rect l="l" t="t" r="r" b="b"/>
              <a:pathLst>
                <a:path w="2959" h="10493" extrusionOk="0">
                  <a:moveTo>
                    <a:pt x="0" y="1"/>
                  </a:moveTo>
                  <a:lnTo>
                    <a:pt x="0" y="10493"/>
                  </a:lnTo>
                  <a:lnTo>
                    <a:pt x="2958" y="10493"/>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2"/>
            <p:cNvSpPr/>
            <p:nvPr/>
          </p:nvSpPr>
          <p:spPr>
            <a:xfrm>
              <a:off x="6675808" y="4614848"/>
              <a:ext cx="94688" cy="528640"/>
            </a:xfrm>
            <a:custGeom>
              <a:avLst/>
              <a:gdLst/>
              <a:ahLst/>
              <a:cxnLst/>
              <a:rect l="l" t="t" r="r" b="b"/>
              <a:pathLst>
                <a:path w="2959" h="16520" extrusionOk="0">
                  <a:moveTo>
                    <a:pt x="1" y="0"/>
                  </a:moveTo>
                  <a:lnTo>
                    <a:pt x="1" y="16520"/>
                  </a:lnTo>
                  <a:lnTo>
                    <a:pt x="2959" y="16520"/>
                  </a:lnTo>
                  <a:lnTo>
                    <a:pt x="2959"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2"/>
            <p:cNvSpPr/>
            <p:nvPr/>
          </p:nvSpPr>
          <p:spPr>
            <a:xfrm>
              <a:off x="7088384" y="4739840"/>
              <a:ext cx="94688" cy="403648"/>
            </a:xfrm>
            <a:custGeom>
              <a:avLst/>
              <a:gdLst/>
              <a:ahLst/>
              <a:cxnLst/>
              <a:rect l="l" t="t" r="r" b="b"/>
              <a:pathLst>
                <a:path w="2959" h="12614" extrusionOk="0">
                  <a:moveTo>
                    <a:pt x="0" y="1"/>
                  </a:moveTo>
                  <a:lnTo>
                    <a:pt x="0" y="12614"/>
                  </a:lnTo>
                  <a:lnTo>
                    <a:pt x="2958" y="12614"/>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2"/>
            <p:cNvSpPr/>
            <p:nvPr/>
          </p:nvSpPr>
          <p:spPr>
            <a:xfrm>
              <a:off x="6952640" y="4530912"/>
              <a:ext cx="94688" cy="612576"/>
            </a:xfrm>
            <a:custGeom>
              <a:avLst/>
              <a:gdLst/>
              <a:ahLst/>
              <a:cxnLst/>
              <a:rect l="l" t="t" r="r" b="b"/>
              <a:pathLst>
                <a:path w="2959" h="19143" extrusionOk="0">
                  <a:moveTo>
                    <a:pt x="0" y="0"/>
                  </a:moveTo>
                  <a:lnTo>
                    <a:pt x="0" y="19143"/>
                  </a:lnTo>
                  <a:lnTo>
                    <a:pt x="2958" y="19143"/>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2"/>
            <p:cNvSpPr/>
            <p:nvPr/>
          </p:nvSpPr>
          <p:spPr>
            <a:xfrm>
              <a:off x="7365184" y="4739840"/>
              <a:ext cx="94688" cy="403648"/>
            </a:xfrm>
            <a:custGeom>
              <a:avLst/>
              <a:gdLst/>
              <a:ahLst/>
              <a:cxnLst/>
              <a:rect l="l" t="t" r="r" b="b"/>
              <a:pathLst>
                <a:path w="2959" h="12614" extrusionOk="0">
                  <a:moveTo>
                    <a:pt x="1" y="1"/>
                  </a:moveTo>
                  <a:lnTo>
                    <a:pt x="1" y="12614"/>
                  </a:lnTo>
                  <a:lnTo>
                    <a:pt x="2959" y="12614"/>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2"/>
            <p:cNvSpPr/>
            <p:nvPr/>
          </p:nvSpPr>
          <p:spPr>
            <a:xfrm>
              <a:off x="7229472" y="4825568"/>
              <a:ext cx="94688" cy="317920"/>
            </a:xfrm>
            <a:custGeom>
              <a:avLst/>
              <a:gdLst/>
              <a:ahLst/>
              <a:cxnLst/>
              <a:rect l="l" t="t" r="r" b="b"/>
              <a:pathLst>
                <a:path w="2959" h="9935" extrusionOk="0">
                  <a:moveTo>
                    <a:pt x="0" y="1"/>
                  </a:moveTo>
                  <a:lnTo>
                    <a:pt x="0" y="9935"/>
                  </a:lnTo>
                  <a:lnTo>
                    <a:pt x="2958" y="9935"/>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2"/>
            <p:cNvSpPr/>
            <p:nvPr/>
          </p:nvSpPr>
          <p:spPr>
            <a:xfrm>
              <a:off x="7643808" y="4632704"/>
              <a:ext cx="92896" cy="510784"/>
            </a:xfrm>
            <a:custGeom>
              <a:avLst/>
              <a:gdLst/>
              <a:ahLst/>
              <a:cxnLst/>
              <a:rect l="l" t="t" r="r" b="b"/>
              <a:pathLst>
                <a:path w="2903" h="15962" extrusionOk="0">
                  <a:moveTo>
                    <a:pt x="0" y="0"/>
                  </a:moveTo>
                  <a:lnTo>
                    <a:pt x="0" y="15962"/>
                  </a:lnTo>
                  <a:lnTo>
                    <a:pt x="2902" y="15962"/>
                  </a:lnTo>
                  <a:lnTo>
                    <a:pt x="2902"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2"/>
            <p:cNvSpPr/>
            <p:nvPr/>
          </p:nvSpPr>
          <p:spPr>
            <a:xfrm>
              <a:off x="7506272" y="4963104"/>
              <a:ext cx="94688" cy="180384"/>
            </a:xfrm>
            <a:custGeom>
              <a:avLst/>
              <a:gdLst/>
              <a:ahLst/>
              <a:cxnLst/>
              <a:rect l="l" t="t" r="r" b="b"/>
              <a:pathLst>
                <a:path w="2959" h="5637" extrusionOk="0">
                  <a:moveTo>
                    <a:pt x="1" y="0"/>
                  </a:moveTo>
                  <a:lnTo>
                    <a:pt x="1" y="5637"/>
                  </a:lnTo>
                  <a:lnTo>
                    <a:pt x="2959" y="5637"/>
                  </a:lnTo>
                  <a:lnTo>
                    <a:pt x="2959"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2"/>
            <p:cNvSpPr/>
            <p:nvPr/>
          </p:nvSpPr>
          <p:spPr>
            <a:xfrm>
              <a:off x="7920608" y="4909504"/>
              <a:ext cx="94688" cy="233984"/>
            </a:xfrm>
            <a:custGeom>
              <a:avLst/>
              <a:gdLst/>
              <a:ahLst/>
              <a:cxnLst/>
              <a:rect l="l" t="t" r="r" b="b"/>
              <a:pathLst>
                <a:path w="2959" h="7312" extrusionOk="0">
                  <a:moveTo>
                    <a:pt x="1" y="1"/>
                  </a:moveTo>
                  <a:lnTo>
                    <a:pt x="1" y="7312"/>
                  </a:lnTo>
                  <a:lnTo>
                    <a:pt x="2959" y="7312"/>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2"/>
            <p:cNvSpPr/>
            <p:nvPr/>
          </p:nvSpPr>
          <p:spPr>
            <a:xfrm>
              <a:off x="7784896" y="4777344"/>
              <a:ext cx="94688" cy="366144"/>
            </a:xfrm>
            <a:custGeom>
              <a:avLst/>
              <a:gdLst/>
              <a:ahLst/>
              <a:cxnLst/>
              <a:rect l="l" t="t" r="r" b="b"/>
              <a:pathLst>
                <a:path w="2959" h="11442" extrusionOk="0">
                  <a:moveTo>
                    <a:pt x="0" y="1"/>
                  </a:moveTo>
                  <a:lnTo>
                    <a:pt x="0" y="11442"/>
                  </a:lnTo>
                  <a:lnTo>
                    <a:pt x="2958" y="11442"/>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2"/>
            <p:cNvSpPr/>
            <p:nvPr/>
          </p:nvSpPr>
          <p:spPr>
            <a:xfrm>
              <a:off x="8197440" y="4571968"/>
              <a:ext cx="94688" cy="571520"/>
            </a:xfrm>
            <a:custGeom>
              <a:avLst/>
              <a:gdLst/>
              <a:ahLst/>
              <a:cxnLst/>
              <a:rect l="l" t="t" r="r" b="b"/>
              <a:pathLst>
                <a:path w="2959" h="17860" extrusionOk="0">
                  <a:moveTo>
                    <a:pt x="0" y="1"/>
                  </a:moveTo>
                  <a:lnTo>
                    <a:pt x="0" y="17860"/>
                  </a:lnTo>
                  <a:lnTo>
                    <a:pt x="2958" y="17860"/>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2"/>
            <p:cNvSpPr/>
            <p:nvPr/>
          </p:nvSpPr>
          <p:spPr>
            <a:xfrm>
              <a:off x="8061696" y="4777344"/>
              <a:ext cx="94688" cy="366144"/>
            </a:xfrm>
            <a:custGeom>
              <a:avLst/>
              <a:gdLst/>
              <a:ahLst/>
              <a:cxnLst/>
              <a:rect l="l" t="t" r="r" b="b"/>
              <a:pathLst>
                <a:path w="2959" h="11442" extrusionOk="0">
                  <a:moveTo>
                    <a:pt x="1" y="1"/>
                  </a:moveTo>
                  <a:lnTo>
                    <a:pt x="1" y="11442"/>
                  </a:lnTo>
                  <a:lnTo>
                    <a:pt x="2959" y="11442"/>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2"/>
            <p:cNvSpPr/>
            <p:nvPr/>
          </p:nvSpPr>
          <p:spPr>
            <a:xfrm>
              <a:off x="8474272" y="4721984"/>
              <a:ext cx="94656" cy="421504"/>
            </a:xfrm>
            <a:custGeom>
              <a:avLst/>
              <a:gdLst/>
              <a:ahLst/>
              <a:cxnLst/>
              <a:rect l="l" t="t" r="r" b="b"/>
              <a:pathLst>
                <a:path w="2958" h="13172" extrusionOk="0">
                  <a:moveTo>
                    <a:pt x="0" y="1"/>
                  </a:moveTo>
                  <a:lnTo>
                    <a:pt x="0" y="13172"/>
                  </a:lnTo>
                  <a:lnTo>
                    <a:pt x="2958" y="13172"/>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2"/>
            <p:cNvSpPr/>
            <p:nvPr/>
          </p:nvSpPr>
          <p:spPr>
            <a:xfrm>
              <a:off x="8338528" y="4488032"/>
              <a:ext cx="94688" cy="655456"/>
            </a:xfrm>
            <a:custGeom>
              <a:avLst/>
              <a:gdLst/>
              <a:ahLst/>
              <a:cxnLst/>
              <a:rect l="l" t="t" r="r" b="b"/>
              <a:pathLst>
                <a:path w="2959" h="20483" extrusionOk="0">
                  <a:moveTo>
                    <a:pt x="0" y="1"/>
                  </a:moveTo>
                  <a:lnTo>
                    <a:pt x="0" y="20483"/>
                  </a:lnTo>
                  <a:lnTo>
                    <a:pt x="2958" y="20483"/>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2"/>
            <p:cNvSpPr/>
            <p:nvPr/>
          </p:nvSpPr>
          <p:spPr>
            <a:xfrm>
              <a:off x="8751072" y="4409440"/>
              <a:ext cx="94688" cy="734048"/>
            </a:xfrm>
            <a:custGeom>
              <a:avLst/>
              <a:gdLst/>
              <a:ahLst/>
              <a:cxnLst/>
              <a:rect l="l" t="t" r="r" b="b"/>
              <a:pathLst>
                <a:path w="2959" h="22939" extrusionOk="0">
                  <a:moveTo>
                    <a:pt x="1" y="1"/>
                  </a:moveTo>
                  <a:lnTo>
                    <a:pt x="1" y="22939"/>
                  </a:lnTo>
                  <a:lnTo>
                    <a:pt x="2959" y="22939"/>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2"/>
            <p:cNvSpPr/>
            <p:nvPr/>
          </p:nvSpPr>
          <p:spPr>
            <a:xfrm>
              <a:off x="8615360" y="4295168"/>
              <a:ext cx="94688" cy="848320"/>
            </a:xfrm>
            <a:custGeom>
              <a:avLst/>
              <a:gdLst/>
              <a:ahLst/>
              <a:cxnLst/>
              <a:rect l="l" t="t" r="r" b="b"/>
              <a:pathLst>
                <a:path w="2959" h="26510" extrusionOk="0">
                  <a:moveTo>
                    <a:pt x="0" y="0"/>
                  </a:moveTo>
                  <a:lnTo>
                    <a:pt x="0" y="26510"/>
                  </a:lnTo>
                  <a:lnTo>
                    <a:pt x="2958" y="26510"/>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2"/>
            <p:cNvSpPr/>
            <p:nvPr/>
          </p:nvSpPr>
          <p:spPr>
            <a:xfrm>
              <a:off x="9029696" y="4409440"/>
              <a:ext cx="92896" cy="734048"/>
            </a:xfrm>
            <a:custGeom>
              <a:avLst/>
              <a:gdLst/>
              <a:ahLst/>
              <a:cxnLst/>
              <a:rect l="l" t="t" r="r" b="b"/>
              <a:pathLst>
                <a:path w="2903" h="22939" extrusionOk="0">
                  <a:moveTo>
                    <a:pt x="0" y="1"/>
                  </a:moveTo>
                  <a:lnTo>
                    <a:pt x="0" y="22939"/>
                  </a:lnTo>
                  <a:lnTo>
                    <a:pt x="2902" y="22939"/>
                  </a:lnTo>
                  <a:lnTo>
                    <a:pt x="2902"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2"/>
            <p:cNvSpPr/>
            <p:nvPr/>
          </p:nvSpPr>
          <p:spPr>
            <a:xfrm>
              <a:off x="8893952" y="4180864"/>
              <a:ext cx="92896" cy="962624"/>
            </a:xfrm>
            <a:custGeom>
              <a:avLst/>
              <a:gdLst/>
              <a:ahLst/>
              <a:cxnLst/>
              <a:rect l="l" t="t" r="r" b="b"/>
              <a:pathLst>
                <a:path w="2903" h="30082" extrusionOk="0">
                  <a:moveTo>
                    <a:pt x="1" y="0"/>
                  </a:moveTo>
                  <a:lnTo>
                    <a:pt x="1" y="30082"/>
                  </a:lnTo>
                  <a:lnTo>
                    <a:pt x="2903" y="30082"/>
                  </a:lnTo>
                  <a:lnTo>
                    <a:pt x="2903"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3" name="Google Shape;113;p2"/>
          <p:cNvSpPr/>
          <p:nvPr/>
        </p:nvSpPr>
        <p:spPr>
          <a:xfrm>
            <a:off x="0" y="2229988"/>
            <a:ext cx="9144000" cy="1293056"/>
          </a:xfrm>
          <a:custGeom>
            <a:avLst/>
            <a:gdLst/>
            <a:ahLst/>
            <a:cxnLst/>
            <a:rect l="l" t="t" r="r" b="b"/>
            <a:pathLst>
              <a:path w="285750" h="40408" extrusionOk="0">
                <a:moveTo>
                  <a:pt x="160288" y="224"/>
                </a:moveTo>
                <a:lnTo>
                  <a:pt x="160455" y="279"/>
                </a:lnTo>
                <a:lnTo>
                  <a:pt x="160623" y="335"/>
                </a:lnTo>
                <a:lnTo>
                  <a:pt x="160679" y="503"/>
                </a:lnTo>
                <a:lnTo>
                  <a:pt x="160734" y="670"/>
                </a:lnTo>
                <a:lnTo>
                  <a:pt x="160679" y="838"/>
                </a:lnTo>
                <a:lnTo>
                  <a:pt x="160623" y="1005"/>
                </a:lnTo>
                <a:lnTo>
                  <a:pt x="160455" y="1061"/>
                </a:lnTo>
                <a:lnTo>
                  <a:pt x="160288" y="1117"/>
                </a:lnTo>
                <a:lnTo>
                  <a:pt x="160120" y="1061"/>
                </a:lnTo>
                <a:lnTo>
                  <a:pt x="159953" y="1005"/>
                </a:lnTo>
                <a:lnTo>
                  <a:pt x="159897" y="838"/>
                </a:lnTo>
                <a:lnTo>
                  <a:pt x="159841" y="670"/>
                </a:lnTo>
                <a:lnTo>
                  <a:pt x="159897" y="503"/>
                </a:lnTo>
                <a:lnTo>
                  <a:pt x="159953" y="335"/>
                </a:lnTo>
                <a:lnTo>
                  <a:pt x="160120" y="279"/>
                </a:lnTo>
                <a:lnTo>
                  <a:pt x="160288" y="224"/>
                </a:lnTo>
                <a:close/>
                <a:moveTo>
                  <a:pt x="264319" y="670"/>
                </a:moveTo>
                <a:lnTo>
                  <a:pt x="264486" y="726"/>
                </a:lnTo>
                <a:lnTo>
                  <a:pt x="264654" y="782"/>
                </a:lnTo>
                <a:lnTo>
                  <a:pt x="264709" y="949"/>
                </a:lnTo>
                <a:lnTo>
                  <a:pt x="264765" y="1117"/>
                </a:lnTo>
                <a:lnTo>
                  <a:pt x="264709" y="1284"/>
                </a:lnTo>
                <a:lnTo>
                  <a:pt x="264654" y="1451"/>
                </a:lnTo>
                <a:lnTo>
                  <a:pt x="264486" y="1507"/>
                </a:lnTo>
                <a:lnTo>
                  <a:pt x="264319" y="1563"/>
                </a:lnTo>
                <a:lnTo>
                  <a:pt x="264151" y="1507"/>
                </a:lnTo>
                <a:lnTo>
                  <a:pt x="263984" y="1451"/>
                </a:lnTo>
                <a:lnTo>
                  <a:pt x="263928" y="1284"/>
                </a:lnTo>
                <a:lnTo>
                  <a:pt x="263872" y="1117"/>
                </a:lnTo>
                <a:lnTo>
                  <a:pt x="263928" y="949"/>
                </a:lnTo>
                <a:lnTo>
                  <a:pt x="263984" y="782"/>
                </a:lnTo>
                <a:lnTo>
                  <a:pt x="264151" y="726"/>
                </a:lnTo>
                <a:lnTo>
                  <a:pt x="264319" y="670"/>
                </a:lnTo>
                <a:close/>
                <a:moveTo>
                  <a:pt x="281508" y="2902"/>
                </a:moveTo>
                <a:lnTo>
                  <a:pt x="281676" y="2958"/>
                </a:lnTo>
                <a:lnTo>
                  <a:pt x="281843" y="3014"/>
                </a:lnTo>
                <a:lnTo>
                  <a:pt x="281899" y="3182"/>
                </a:lnTo>
                <a:lnTo>
                  <a:pt x="281955" y="3349"/>
                </a:lnTo>
                <a:lnTo>
                  <a:pt x="281899" y="3516"/>
                </a:lnTo>
                <a:lnTo>
                  <a:pt x="281843" y="3684"/>
                </a:lnTo>
                <a:lnTo>
                  <a:pt x="281676" y="3740"/>
                </a:lnTo>
                <a:lnTo>
                  <a:pt x="281508" y="3795"/>
                </a:lnTo>
                <a:lnTo>
                  <a:pt x="281341" y="3740"/>
                </a:lnTo>
                <a:lnTo>
                  <a:pt x="281174" y="3684"/>
                </a:lnTo>
                <a:lnTo>
                  <a:pt x="281118" y="3516"/>
                </a:lnTo>
                <a:lnTo>
                  <a:pt x="281062" y="3349"/>
                </a:lnTo>
                <a:lnTo>
                  <a:pt x="281118" y="3182"/>
                </a:lnTo>
                <a:lnTo>
                  <a:pt x="281174" y="3014"/>
                </a:lnTo>
                <a:lnTo>
                  <a:pt x="281341" y="2958"/>
                </a:lnTo>
                <a:lnTo>
                  <a:pt x="281508" y="2902"/>
                </a:lnTo>
                <a:close/>
                <a:moveTo>
                  <a:pt x="177701" y="6251"/>
                </a:moveTo>
                <a:lnTo>
                  <a:pt x="177868" y="6307"/>
                </a:lnTo>
                <a:lnTo>
                  <a:pt x="178036" y="6363"/>
                </a:lnTo>
                <a:lnTo>
                  <a:pt x="178091" y="6530"/>
                </a:lnTo>
                <a:lnTo>
                  <a:pt x="178147" y="6698"/>
                </a:lnTo>
                <a:lnTo>
                  <a:pt x="178091" y="6865"/>
                </a:lnTo>
                <a:lnTo>
                  <a:pt x="178036" y="7032"/>
                </a:lnTo>
                <a:lnTo>
                  <a:pt x="177868" y="7088"/>
                </a:lnTo>
                <a:lnTo>
                  <a:pt x="177701" y="7144"/>
                </a:lnTo>
                <a:lnTo>
                  <a:pt x="177533" y="7088"/>
                </a:lnTo>
                <a:lnTo>
                  <a:pt x="177366" y="7032"/>
                </a:lnTo>
                <a:lnTo>
                  <a:pt x="177310" y="6865"/>
                </a:lnTo>
                <a:lnTo>
                  <a:pt x="177254" y="6698"/>
                </a:lnTo>
                <a:lnTo>
                  <a:pt x="177310" y="6530"/>
                </a:lnTo>
                <a:lnTo>
                  <a:pt x="177366" y="6363"/>
                </a:lnTo>
                <a:lnTo>
                  <a:pt x="177533" y="6307"/>
                </a:lnTo>
                <a:lnTo>
                  <a:pt x="177701" y="6251"/>
                </a:lnTo>
                <a:close/>
                <a:moveTo>
                  <a:pt x="90860" y="12055"/>
                </a:moveTo>
                <a:lnTo>
                  <a:pt x="91027" y="12111"/>
                </a:lnTo>
                <a:lnTo>
                  <a:pt x="91194" y="12167"/>
                </a:lnTo>
                <a:lnTo>
                  <a:pt x="91250" y="12334"/>
                </a:lnTo>
                <a:lnTo>
                  <a:pt x="91306" y="12502"/>
                </a:lnTo>
                <a:lnTo>
                  <a:pt x="91250" y="12669"/>
                </a:lnTo>
                <a:lnTo>
                  <a:pt x="91194" y="12837"/>
                </a:lnTo>
                <a:lnTo>
                  <a:pt x="91027" y="12893"/>
                </a:lnTo>
                <a:lnTo>
                  <a:pt x="90860" y="12948"/>
                </a:lnTo>
                <a:lnTo>
                  <a:pt x="90692" y="12893"/>
                </a:lnTo>
                <a:lnTo>
                  <a:pt x="90525" y="12837"/>
                </a:lnTo>
                <a:lnTo>
                  <a:pt x="90469" y="12669"/>
                </a:lnTo>
                <a:lnTo>
                  <a:pt x="90413" y="12502"/>
                </a:lnTo>
                <a:lnTo>
                  <a:pt x="90469" y="12334"/>
                </a:lnTo>
                <a:lnTo>
                  <a:pt x="90525" y="12167"/>
                </a:lnTo>
                <a:lnTo>
                  <a:pt x="90692" y="12111"/>
                </a:lnTo>
                <a:lnTo>
                  <a:pt x="90860" y="12055"/>
                </a:lnTo>
                <a:close/>
                <a:moveTo>
                  <a:pt x="246683" y="15404"/>
                </a:moveTo>
                <a:lnTo>
                  <a:pt x="246850" y="15460"/>
                </a:lnTo>
                <a:lnTo>
                  <a:pt x="247017" y="15516"/>
                </a:lnTo>
                <a:lnTo>
                  <a:pt x="247073" y="15683"/>
                </a:lnTo>
                <a:lnTo>
                  <a:pt x="247129" y="15851"/>
                </a:lnTo>
                <a:lnTo>
                  <a:pt x="247073" y="16018"/>
                </a:lnTo>
                <a:lnTo>
                  <a:pt x="247017" y="16185"/>
                </a:lnTo>
                <a:lnTo>
                  <a:pt x="246850" y="16241"/>
                </a:lnTo>
                <a:lnTo>
                  <a:pt x="246683" y="16297"/>
                </a:lnTo>
                <a:lnTo>
                  <a:pt x="246515" y="16241"/>
                </a:lnTo>
                <a:lnTo>
                  <a:pt x="246348" y="16185"/>
                </a:lnTo>
                <a:lnTo>
                  <a:pt x="246292" y="16018"/>
                </a:lnTo>
                <a:lnTo>
                  <a:pt x="246236" y="15851"/>
                </a:lnTo>
                <a:lnTo>
                  <a:pt x="246292" y="15683"/>
                </a:lnTo>
                <a:lnTo>
                  <a:pt x="246348" y="15516"/>
                </a:lnTo>
                <a:lnTo>
                  <a:pt x="246515" y="15460"/>
                </a:lnTo>
                <a:lnTo>
                  <a:pt x="246683" y="15404"/>
                </a:lnTo>
                <a:close/>
                <a:moveTo>
                  <a:pt x="142875" y="15627"/>
                </a:moveTo>
                <a:lnTo>
                  <a:pt x="143042" y="15683"/>
                </a:lnTo>
                <a:lnTo>
                  <a:pt x="143210" y="15739"/>
                </a:lnTo>
                <a:lnTo>
                  <a:pt x="143266" y="15906"/>
                </a:lnTo>
                <a:lnTo>
                  <a:pt x="143321" y="16074"/>
                </a:lnTo>
                <a:lnTo>
                  <a:pt x="143266" y="16241"/>
                </a:lnTo>
                <a:lnTo>
                  <a:pt x="143210" y="16409"/>
                </a:lnTo>
                <a:lnTo>
                  <a:pt x="143042" y="16464"/>
                </a:lnTo>
                <a:lnTo>
                  <a:pt x="142875" y="16520"/>
                </a:lnTo>
                <a:lnTo>
                  <a:pt x="142708" y="16464"/>
                </a:lnTo>
                <a:lnTo>
                  <a:pt x="142540" y="16409"/>
                </a:lnTo>
                <a:lnTo>
                  <a:pt x="142484" y="16241"/>
                </a:lnTo>
                <a:lnTo>
                  <a:pt x="142429" y="16074"/>
                </a:lnTo>
                <a:lnTo>
                  <a:pt x="142484" y="15906"/>
                </a:lnTo>
                <a:lnTo>
                  <a:pt x="142540" y="15739"/>
                </a:lnTo>
                <a:lnTo>
                  <a:pt x="142708" y="15683"/>
                </a:lnTo>
                <a:lnTo>
                  <a:pt x="142875" y="15627"/>
                </a:lnTo>
                <a:close/>
                <a:moveTo>
                  <a:pt x="125685" y="17413"/>
                </a:moveTo>
                <a:lnTo>
                  <a:pt x="125853" y="17469"/>
                </a:lnTo>
                <a:lnTo>
                  <a:pt x="126020" y="17525"/>
                </a:lnTo>
                <a:lnTo>
                  <a:pt x="126076" y="17692"/>
                </a:lnTo>
                <a:lnTo>
                  <a:pt x="126132" y="17860"/>
                </a:lnTo>
                <a:lnTo>
                  <a:pt x="126076" y="18027"/>
                </a:lnTo>
                <a:lnTo>
                  <a:pt x="126020" y="18195"/>
                </a:lnTo>
                <a:lnTo>
                  <a:pt x="125853" y="18250"/>
                </a:lnTo>
                <a:lnTo>
                  <a:pt x="125685" y="18306"/>
                </a:lnTo>
                <a:lnTo>
                  <a:pt x="125518" y="18250"/>
                </a:lnTo>
                <a:lnTo>
                  <a:pt x="125350" y="18195"/>
                </a:lnTo>
                <a:lnTo>
                  <a:pt x="125295" y="18027"/>
                </a:lnTo>
                <a:lnTo>
                  <a:pt x="125239" y="17860"/>
                </a:lnTo>
                <a:lnTo>
                  <a:pt x="125295" y="17692"/>
                </a:lnTo>
                <a:lnTo>
                  <a:pt x="125350" y="17525"/>
                </a:lnTo>
                <a:lnTo>
                  <a:pt x="125518" y="17469"/>
                </a:lnTo>
                <a:lnTo>
                  <a:pt x="125685" y="17413"/>
                </a:lnTo>
                <a:close/>
                <a:moveTo>
                  <a:pt x="73670" y="17636"/>
                </a:moveTo>
                <a:lnTo>
                  <a:pt x="73837" y="17692"/>
                </a:lnTo>
                <a:lnTo>
                  <a:pt x="74005" y="17748"/>
                </a:lnTo>
                <a:lnTo>
                  <a:pt x="74061" y="17915"/>
                </a:lnTo>
                <a:lnTo>
                  <a:pt x="74116" y="18083"/>
                </a:lnTo>
                <a:lnTo>
                  <a:pt x="74061" y="18250"/>
                </a:lnTo>
                <a:lnTo>
                  <a:pt x="74005" y="18418"/>
                </a:lnTo>
                <a:lnTo>
                  <a:pt x="73837" y="18474"/>
                </a:lnTo>
                <a:lnTo>
                  <a:pt x="73670" y="18529"/>
                </a:lnTo>
                <a:lnTo>
                  <a:pt x="73502" y="18474"/>
                </a:lnTo>
                <a:lnTo>
                  <a:pt x="73335" y="18418"/>
                </a:lnTo>
                <a:lnTo>
                  <a:pt x="73279" y="18250"/>
                </a:lnTo>
                <a:lnTo>
                  <a:pt x="73223" y="18083"/>
                </a:lnTo>
                <a:lnTo>
                  <a:pt x="73279" y="17915"/>
                </a:lnTo>
                <a:lnTo>
                  <a:pt x="73335" y="17748"/>
                </a:lnTo>
                <a:lnTo>
                  <a:pt x="73502" y="17692"/>
                </a:lnTo>
                <a:lnTo>
                  <a:pt x="73670" y="17636"/>
                </a:lnTo>
                <a:close/>
                <a:moveTo>
                  <a:pt x="21543" y="17971"/>
                </a:moveTo>
                <a:lnTo>
                  <a:pt x="21710" y="18027"/>
                </a:lnTo>
                <a:lnTo>
                  <a:pt x="21878" y="18083"/>
                </a:lnTo>
                <a:lnTo>
                  <a:pt x="21934" y="18250"/>
                </a:lnTo>
                <a:lnTo>
                  <a:pt x="21989" y="18418"/>
                </a:lnTo>
                <a:lnTo>
                  <a:pt x="21934" y="18585"/>
                </a:lnTo>
                <a:lnTo>
                  <a:pt x="21878" y="18753"/>
                </a:lnTo>
                <a:lnTo>
                  <a:pt x="21710" y="18808"/>
                </a:lnTo>
                <a:lnTo>
                  <a:pt x="21543" y="18864"/>
                </a:lnTo>
                <a:lnTo>
                  <a:pt x="21375" y="18808"/>
                </a:lnTo>
                <a:lnTo>
                  <a:pt x="21208" y="18753"/>
                </a:lnTo>
                <a:lnTo>
                  <a:pt x="21152" y="18585"/>
                </a:lnTo>
                <a:lnTo>
                  <a:pt x="21096" y="18418"/>
                </a:lnTo>
                <a:lnTo>
                  <a:pt x="21152" y="18250"/>
                </a:lnTo>
                <a:lnTo>
                  <a:pt x="21208" y="18083"/>
                </a:lnTo>
                <a:lnTo>
                  <a:pt x="21375" y="18027"/>
                </a:lnTo>
                <a:lnTo>
                  <a:pt x="21543" y="17971"/>
                </a:lnTo>
                <a:close/>
                <a:moveTo>
                  <a:pt x="229716" y="22101"/>
                </a:moveTo>
                <a:lnTo>
                  <a:pt x="229884" y="22157"/>
                </a:lnTo>
                <a:lnTo>
                  <a:pt x="230051" y="22213"/>
                </a:lnTo>
                <a:lnTo>
                  <a:pt x="230107" y="22380"/>
                </a:lnTo>
                <a:lnTo>
                  <a:pt x="230163" y="22548"/>
                </a:lnTo>
                <a:lnTo>
                  <a:pt x="230107" y="22715"/>
                </a:lnTo>
                <a:lnTo>
                  <a:pt x="230051" y="22883"/>
                </a:lnTo>
                <a:lnTo>
                  <a:pt x="229884" y="22938"/>
                </a:lnTo>
                <a:lnTo>
                  <a:pt x="229716" y="22994"/>
                </a:lnTo>
                <a:lnTo>
                  <a:pt x="229549" y="22938"/>
                </a:lnTo>
                <a:lnTo>
                  <a:pt x="229381" y="22883"/>
                </a:lnTo>
                <a:lnTo>
                  <a:pt x="229326" y="22715"/>
                </a:lnTo>
                <a:lnTo>
                  <a:pt x="229270" y="22548"/>
                </a:lnTo>
                <a:lnTo>
                  <a:pt x="229326" y="22380"/>
                </a:lnTo>
                <a:lnTo>
                  <a:pt x="229381" y="22213"/>
                </a:lnTo>
                <a:lnTo>
                  <a:pt x="229549" y="22157"/>
                </a:lnTo>
                <a:lnTo>
                  <a:pt x="229716" y="22101"/>
                </a:lnTo>
                <a:close/>
                <a:moveTo>
                  <a:pt x="194890" y="25450"/>
                </a:moveTo>
                <a:lnTo>
                  <a:pt x="195058" y="25506"/>
                </a:lnTo>
                <a:lnTo>
                  <a:pt x="195225" y="25562"/>
                </a:lnTo>
                <a:lnTo>
                  <a:pt x="195281" y="25729"/>
                </a:lnTo>
                <a:lnTo>
                  <a:pt x="195337" y="25896"/>
                </a:lnTo>
                <a:lnTo>
                  <a:pt x="195281" y="26064"/>
                </a:lnTo>
                <a:lnTo>
                  <a:pt x="195225" y="26231"/>
                </a:lnTo>
                <a:lnTo>
                  <a:pt x="195058" y="26287"/>
                </a:lnTo>
                <a:lnTo>
                  <a:pt x="194890" y="26343"/>
                </a:lnTo>
                <a:lnTo>
                  <a:pt x="194723" y="26287"/>
                </a:lnTo>
                <a:lnTo>
                  <a:pt x="194556" y="26231"/>
                </a:lnTo>
                <a:lnTo>
                  <a:pt x="194500" y="26064"/>
                </a:lnTo>
                <a:lnTo>
                  <a:pt x="194444" y="25896"/>
                </a:lnTo>
                <a:lnTo>
                  <a:pt x="194500" y="25729"/>
                </a:lnTo>
                <a:lnTo>
                  <a:pt x="194556" y="25562"/>
                </a:lnTo>
                <a:lnTo>
                  <a:pt x="194723" y="25506"/>
                </a:lnTo>
                <a:lnTo>
                  <a:pt x="194890" y="25450"/>
                </a:lnTo>
                <a:close/>
                <a:moveTo>
                  <a:pt x="4465" y="26789"/>
                </a:moveTo>
                <a:lnTo>
                  <a:pt x="4632" y="26845"/>
                </a:lnTo>
                <a:lnTo>
                  <a:pt x="4800" y="26901"/>
                </a:lnTo>
                <a:lnTo>
                  <a:pt x="4856" y="27068"/>
                </a:lnTo>
                <a:lnTo>
                  <a:pt x="4911" y="27236"/>
                </a:lnTo>
                <a:lnTo>
                  <a:pt x="4856" y="27403"/>
                </a:lnTo>
                <a:lnTo>
                  <a:pt x="4800" y="27571"/>
                </a:lnTo>
                <a:lnTo>
                  <a:pt x="4632" y="27627"/>
                </a:lnTo>
                <a:lnTo>
                  <a:pt x="4465" y="27682"/>
                </a:lnTo>
                <a:lnTo>
                  <a:pt x="4297" y="27627"/>
                </a:lnTo>
                <a:lnTo>
                  <a:pt x="4130" y="27571"/>
                </a:lnTo>
                <a:lnTo>
                  <a:pt x="4074" y="27403"/>
                </a:lnTo>
                <a:lnTo>
                  <a:pt x="4018" y="27236"/>
                </a:lnTo>
                <a:lnTo>
                  <a:pt x="4074" y="27068"/>
                </a:lnTo>
                <a:lnTo>
                  <a:pt x="4130" y="26901"/>
                </a:lnTo>
                <a:lnTo>
                  <a:pt x="4297" y="26845"/>
                </a:lnTo>
                <a:lnTo>
                  <a:pt x="4465" y="26789"/>
                </a:lnTo>
                <a:close/>
                <a:moveTo>
                  <a:pt x="108272" y="29915"/>
                </a:moveTo>
                <a:lnTo>
                  <a:pt x="108440" y="29971"/>
                </a:lnTo>
                <a:lnTo>
                  <a:pt x="108607" y="30026"/>
                </a:lnTo>
                <a:lnTo>
                  <a:pt x="108663" y="30194"/>
                </a:lnTo>
                <a:lnTo>
                  <a:pt x="108719" y="30361"/>
                </a:lnTo>
                <a:lnTo>
                  <a:pt x="108663" y="30529"/>
                </a:lnTo>
                <a:lnTo>
                  <a:pt x="108607" y="30696"/>
                </a:lnTo>
                <a:lnTo>
                  <a:pt x="108440" y="30752"/>
                </a:lnTo>
                <a:lnTo>
                  <a:pt x="108272" y="30808"/>
                </a:lnTo>
                <a:lnTo>
                  <a:pt x="108105" y="30752"/>
                </a:lnTo>
                <a:lnTo>
                  <a:pt x="107938" y="30696"/>
                </a:lnTo>
                <a:lnTo>
                  <a:pt x="107882" y="30529"/>
                </a:lnTo>
                <a:lnTo>
                  <a:pt x="107826" y="30361"/>
                </a:lnTo>
                <a:lnTo>
                  <a:pt x="107882" y="30194"/>
                </a:lnTo>
                <a:lnTo>
                  <a:pt x="107938" y="30026"/>
                </a:lnTo>
                <a:lnTo>
                  <a:pt x="108105" y="29971"/>
                </a:lnTo>
                <a:lnTo>
                  <a:pt x="108272" y="29915"/>
                </a:lnTo>
                <a:close/>
                <a:moveTo>
                  <a:pt x="212080" y="32147"/>
                </a:moveTo>
                <a:lnTo>
                  <a:pt x="212248" y="32203"/>
                </a:lnTo>
                <a:lnTo>
                  <a:pt x="212415" y="32259"/>
                </a:lnTo>
                <a:lnTo>
                  <a:pt x="212471" y="32426"/>
                </a:lnTo>
                <a:lnTo>
                  <a:pt x="212527" y="32594"/>
                </a:lnTo>
                <a:lnTo>
                  <a:pt x="212471" y="32761"/>
                </a:lnTo>
                <a:lnTo>
                  <a:pt x="212415" y="32928"/>
                </a:lnTo>
                <a:lnTo>
                  <a:pt x="212248" y="32984"/>
                </a:lnTo>
                <a:lnTo>
                  <a:pt x="212080" y="33040"/>
                </a:lnTo>
                <a:lnTo>
                  <a:pt x="211913" y="32984"/>
                </a:lnTo>
                <a:lnTo>
                  <a:pt x="211745" y="32928"/>
                </a:lnTo>
                <a:lnTo>
                  <a:pt x="211689" y="32761"/>
                </a:lnTo>
                <a:lnTo>
                  <a:pt x="211634" y="32594"/>
                </a:lnTo>
                <a:lnTo>
                  <a:pt x="211689" y="32426"/>
                </a:lnTo>
                <a:lnTo>
                  <a:pt x="211745" y="32259"/>
                </a:lnTo>
                <a:lnTo>
                  <a:pt x="211913" y="32203"/>
                </a:lnTo>
                <a:lnTo>
                  <a:pt x="212080" y="32147"/>
                </a:lnTo>
                <a:close/>
                <a:moveTo>
                  <a:pt x="56257" y="36389"/>
                </a:moveTo>
                <a:lnTo>
                  <a:pt x="56424" y="36445"/>
                </a:lnTo>
                <a:lnTo>
                  <a:pt x="56592" y="36500"/>
                </a:lnTo>
                <a:lnTo>
                  <a:pt x="56648" y="36668"/>
                </a:lnTo>
                <a:lnTo>
                  <a:pt x="56704" y="36835"/>
                </a:lnTo>
                <a:lnTo>
                  <a:pt x="56648" y="37003"/>
                </a:lnTo>
                <a:lnTo>
                  <a:pt x="56592" y="37170"/>
                </a:lnTo>
                <a:lnTo>
                  <a:pt x="56424" y="37226"/>
                </a:lnTo>
                <a:lnTo>
                  <a:pt x="56257" y="37282"/>
                </a:lnTo>
                <a:lnTo>
                  <a:pt x="56090" y="37226"/>
                </a:lnTo>
                <a:lnTo>
                  <a:pt x="55922" y="37170"/>
                </a:lnTo>
                <a:lnTo>
                  <a:pt x="55866" y="37003"/>
                </a:lnTo>
                <a:lnTo>
                  <a:pt x="55811" y="36835"/>
                </a:lnTo>
                <a:lnTo>
                  <a:pt x="55866" y="36668"/>
                </a:lnTo>
                <a:lnTo>
                  <a:pt x="55922" y="36500"/>
                </a:lnTo>
                <a:lnTo>
                  <a:pt x="56090" y="36445"/>
                </a:lnTo>
                <a:lnTo>
                  <a:pt x="56257" y="36389"/>
                </a:lnTo>
                <a:close/>
                <a:moveTo>
                  <a:pt x="39067" y="39291"/>
                </a:moveTo>
                <a:lnTo>
                  <a:pt x="39235" y="39347"/>
                </a:lnTo>
                <a:lnTo>
                  <a:pt x="39402" y="39403"/>
                </a:lnTo>
                <a:lnTo>
                  <a:pt x="39458" y="39570"/>
                </a:lnTo>
                <a:lnTo>
                  <a:pt x="39514" y="39737"/>
                </a:lnTo>
                <a:lnTo>
                  <a:pt x="39458" y="39905"/>
                </a:lnTo>
                <a:lnTo>
                  <a:pt x="39402" y="40072"/>
                </a:lnTo>
                <a:lnTo>
                  <a:pt x="39235" y="40128"/>
                </a:lnTo>
                <a:lnTo>
                  <a:pt x="39067" y="40184"/>
                </a:lnTo>
                <a:lnTo>
                  <a:pt x="38900" y="40128"/>
                </a:lnTo>
                <a:lnTo>
                  <a:pt x="38733" y="40072"/>
                </a:lnTo>
                <a:lnTo>
                  <a:pt x="38677" y="39905"/>
                </a:lnTo>
                <a:lnTo>
                  <a:pt x="38621" y="39737"/>
                </a:lnTo>
                <a:lnTo>
                  <a:pt x="38677" y="39570"/>
                </a:lnTo>
                <a:lnTo>
                  <a:pt x="38733" y="39403"/>
                </a:lnTo>
                <a:lnTo>
                  <a:pt x="38900" y="39347"/>
                </a:lnTo>
                <a:lnTo>
                  <a:pt x="39067" y="39291"/>
                </a:lnTo>
                <a:close/>
                <a:moveTo>
                  <a:pt x="160288" y="0"/>
                </a:moveTo>
                <a:lnTo>
                  <a:pt x="160009" y="56"/>
                </a:lnTo>
                <a:lnTo>
                  <a:pt x="159841" y="224"/>
                </a:lnTo>
                <a:lnTo>
                  <a:pt x="159674" y="391"/>
                </a:lnTo>
                <a:lnTo>
                  <a:pt x="159618" y="670"/>
                </a:lnTo>
                <a:lnTo>
                  <a:pt x="159674" y="893"/>
                </a:lnTo>
                <a:lnTo>
                  <a:pt x="143266" y="15571"/>
                </a:lnTo>
                <a:lnTo>
                  <a:pt x="143098" y="15460"/>
                </a:lnTo>
                <a:lnTo>
                  <a:pt x="142875" y="15404"/>
                </a:lnTo>
                <a:lnTo>
                  <a:pt x="142652" y="15460"/>
                </a:lnTo>
                <a:lnTo>
                  <a:pt x="142429" y="15571"/>
                </a:lnTo>
                <a:lnTo>
                  <a:pt x="142317" y="15739"/>
                </a:lnTo>
                <a:lnTo>
                  <a:pt x="142205" y="15906"/>
                </a:lnTo>
                <a:lnTo>
                  <a:pt x="126299" y="17581"/>
                </a:lnTo>
                <a:lnTo>
                  <a:pt x="126188" y="17413"/>
                </a:lnTo>
                <a:lnTo>
                  <a:pt x="126020" y="17302"/>
                </a:lnTo>
                <a:lnTo>
                  <a:pt x="125853" y="17190"/>
                </a:lnTo>
                <a:lnTo>
                  <a:pt x="125685" y="17190"/>
                </a:lnTo>
                <a:lnTo>
                  <a:pt x="125406" y="17246"/>
                </a:lnTo>
                <a:lnTo>
                  <a:pt x="125239" y="17413"/>
                </a:lnTo>
                <a:lnTo>
                  <a:pt x="125071" y="17581"/>
                </a:lnTo>
                <a:lnTo>
                  <a:pt x="125016" y="17860"/>
                </a:lnTo>
                <a:lnTo>
                  <a:pt x="125016" y="18027"/>
                </a:lnTo>
                <a:lnTo>
                  <a:pt x="108775" y="29915"/>
                </a:lnTo>
                <a:lnTo>
                  <a:pt x="108552" y="29747"/>
                </a:lnTo>
                <a:lnTo>
                  <a:pt x="108272" y="29691"/>
                </a:lnTo>
                <a:lnTo>
                  <a:pt x="107993" y="29747"/>
                </a:lnTo>
                <a:lnTo>
                  <a:pt x="107770" y="29915"/>
                </a:lnTo>
                <a:lnTo>
                  <a:pt x="91473" y="12781"/>
                </a:lnTo>
                <a:lnTo>
                  <a:pt x="91529" y="12502"/>
                </a:lnTo>
                <a:lnTo>
                  <a:pt x="91473" y="12223"/>
                </a:lnTo>
                <a:lnTo>
                  <a:pt x="91306" y="12055"/>
                </a:lnTo>
                <a:lnTo>
                  <a:pt x="91139" y="11888"/>
                </a:lnTo>
                <a:lnTo>
                  <a:pt x="90860" y="11832"/>
                </a:lnTo>
                <a:lnTo>
                  <a:pt x="90581" y="11888"/>
                </a:lnTo>
                <a:lnTo>
                  <a:pt x="90413" y="12055"/>
                </a:lnTo>
                <a:lnTo>
                  <a:pt x="90246" y="12223"/>
                </a:lnTo>
                <a:lnTo>
                  <a:pt x="90190" y="12502"/>
                </a:lnTo>
                <a:lnTo>
                  <a:pt x="74172" y="17636"/>
                </a:lnTo>
                <a:lnTo>
                  <a:pt x="73949" y="17469"/>
                </a:lnTo>
                <a:lnTo>
                  <a:pt x="73837" y="17413"/>
                </a:lnTo>
                <a:lnTo>
                  <a:pt x="73670" y="17413"/>
                </a:lnTo>
                <a:lnTo>
                  <a:pt x="73391" y="17469"/>
                </a:lnTo>
                <a:lnTo>
                  <a:pt x="73223" y="17636"/>
                </a:lnTo>
                <a:lnTo>
                  <a:pt x="73056" y="17804"/>
                </a:lnTo>
                <a:lnTo>
                  <a:pt x="73000" y="18083"/>
                </a:lnTo>
                <a:lnTo>
                  <a:pt x="73056" y="18362"/>
                </a:lnTo>
                <a:lnTo>
                  <a:pt x="56759" y="36389"/>
                </a:lnTo>
                <a:lnTo>
                  <a:pt x="56536" y="36221"/>
                </a:lnTo>
                <a:lnTo>
                  <a:pt x="56257" y="36165"/>
                </a:lnTo>
                <a:lnTo>
                  <a:pt x="55978" y="36221"/>
                </a:lnTo>
                <a:lnTo>
                  <a:pt x="55811" y="36389"/>
                </a:lnTo>
                <a:lnTo>
                  <a:pt x="55643" y="36556"/>
                </a:lnTo>
                <a:lnTo>
                  <a:pt x="55587" y="36835"/>
                </a:lnTo>
                <a:lnTo>
                  <a:pt x="55587" y="36947"/>
                </a:lnTo>
                <a:lnTo>
                  <a:pt x="39737" y="39626"/>
                </a:lnTo>
                <a:lnTo>
                  <a:pt x="39737" y="39737"/>
                </a:lnTo>
                <a:lnTo>
                  <a:pt x="39681" y="39458"/>
                </a:lnTo>
                <a:lnTo>
                  <a:pt x="39514" y="39291"/>
                </a:lnTo>
                <a:lnTo>
                  <a:pt x="39346" y="39123"/>
                </a:lnTo>
                <a:lnTo>
                  <a:pt x="39067" y="39068"/>
                </a:lnTo>
                <a:lnTo>
                  <a:pt x="38844" y="39123"/>
                </a:lnTo>
                <a:lnTo>
                  <a:pt x="38621" y="39235"/>
                </a:lnTo>
                <a:lnTo>
                  <a:pt x="22045" y="18864"/>
                </a:lnTo>
                <a:lnTo>
                  <a:pt x="22157" y="18641"/>
                </a:lnTo>
                <a:lnTo>
                  <a:pt x="22213" y="18418"/>
                </a:lnTo>
                <a:lnTo>
                  <a:pt x="22157" y="18139"/>
                </a:lnTo>
                <a:lnTo>
                  <a:pt x="21989" y="17971"/>
                </a:lnTo>
                <a:lnTo>
                  <a:pt x="21822" y="17804"/>
                </a:lnTo>
                <a:lnTo>
                  <a:pt x="21543" y="17748"/>
                </a:lnTo>
                <a:lnTo>
                  <a:pt x="21264" y="17804"/>
                </a:lnTo>
                <a:lnTo>
                  <a:pt x="21096" y="17971"/>
                </a:lnTo>
                <a:lnTo>
                  <a:pt x="20929" y="18139"/>
                </a:lnTo>
                <a:lnTo>
                  <a:pt x="20873" y="18418"/>
                </a:lnTo>
                <a:lnTo>
                  <a:pt x="20929" y="18641"/>
                </a:lnTo>
                <a:lnTo>
                  <a:pt x="4967" y="26789"/>
                </a:lnTo>
                <a:lnTo>
                  <a:pt x="4744" y="26622"/>
                </a:lnTo>
                <a:lnTo>
                  <a:pt x="4465" y="26566"/>
                </a:lnTo>
                <a:lnTo>
                  <a:pt x="4242" y="26622"/>
                </a:lnTo>
                <a:lnTo>
                  <a:pt x="4018" y="26734"/>
                </a:lnTo>
                <a:lnTo>
                  <a:pt x="0" y="24948"/>
                </a:lnTo>
                <a:lnTo>
                  <a:pt x="0" y="25171"/>
                </a:lnTo>
                <a:lnTo>
                  <a:pt x="3851" y="26901"/>
                </a:lnTo>
                <a:lnTo>
                  <a:pt x="3795" y="27068"/>
                </a:lnTo>
                <a:lnTo>
                  <a:pt x="3795" y="27236"/>
                </a:lnTo>
                <a:lnTo>
                  <a:pt x="3851" y="27515"/>
                </a:lnTo>
                <a:lnTo>
                  <a:pt x="4018" y="27682"/>
                </a:lnTo>
                <a:lnTo>
                  <a:pt x="4186" y="27850"/>
                </a:lnTo>
                <a:lnTo>
                  <a:pt x="4465" y="27906"/>
                </a:lnTo>
                <a:lnTo>
                  <a:pt x="4744" y="27850"/>
                </a:lnTo>
                <a:lnTo>
                  <a:pt x="4911" y="27682"/>
                </a:lnTo>
                <a:lnTo>
                  <a:pt x="5079" y="27515"/>
                </a:lnTo>
                <a:lnTo>
                  <a:pt x="5135" y="27236"/>
                </a:lnTo>
                <a:lnTo>
                  <a:pt x="5079" y="27013"/>
                </a:lnTo>
                <a:lnTo>
                  <a:pt x="20985" y="18808"/>
                </a:lnTo>
                <a:lnTo>
                  <a:pt x="21096" y="18920"/>
                </a:lnTo>
                <a:lnTo>
                  <a:pt x="21264" y="19032"/>
                </a:lnTo>
                <a:lnTo>
                  <a:pt x="21375" y="19088"/>
                </a:lnTo>
                <a:lnTo>
                  <a:pt x="21710" y="19088"/>
                </a:lnTo>
                <a:lnTo>
                  <a:pt x="21878" y="18976"/>
                </a:lnTo>
                <a:lnTo>
                  <a:pt x="38453" y="39458"/>
                </a:lnTo>
                <a:lnTo>
                  <a:pt x="38398" y="39570"/>
                </a:lnTo>
                <a:lnTo>
                  <a:pt x="38398" y="39737"/>
                </a:lnTo>
                <a:lnTo>
                  <a:pt x="38453" y="40016"/>
                </a:lnTo>
                <a:lnTo>
                  <a:pt x="38621" y="40184"/>
                </a:lnTo>
                <a:lnTo>
                  <a:pt x="38788" y="40351"/>
                </a:lnTo>
                <a:lnTo>
                  <a:pt x="39067" y="40407"/>
                </a:lnTo>
                <a:lnTo>
                  <a:pt x="39291" y="40351"/>
                </a:lnTo>
                <a:lnTo>
                  <a:pt x="39514" y="40240"/>
                </a:lnTo>
                <a:lnTo>
                  <a:pt x="39625" y="40072"/>
                </a:lnTo>
                <a:lnTo>
                  <a:pt x="39737" y="39849"/>
                </a:lnTo>
                <a:lnTo>
                  <a:pt x="55699" y="37170"/>
                </a:lnTo>
                <a:lnTo>
                  <a:pt x="55811" y="37282"/>
                </a:lnTo>
                <a:lnTo>
                  <a:pt x="55922" y="37393"/>
                </a:lnTo>
                <a:lnTo>
                  <a:pt x="56090" y="37505"/>
                </a:lnTo>
                <a:lnTo>
                  <a:pt x="56257" y="37505"/>
                </a:lnTo>
                <a:lnTo>
                  <a:pt x="56536" y="37449"/>
                </a:lnTo>
                <a:lnTo>
                  <a:pt x="56704" y="37282"/>
                </a:lnTo>
                <a:lnTo>
                  <a:pt x="56871" y="37114"/>
                </a:lnTo>
                <a:lnTo>
                  <a:pt x="56927" y="36835"/>
                </a:lnTo>
                <a:lnTo>
                  <a:pt x="56871" y="36556"/>
                </a:lnTo>
                <a:lnTo>
                  <a:pt x="73168" y="18529"/>
                </a:lnTo>
                <a:lnTo>
                  <a:pt x="73391" y="18697"/>
                </a:lnTo>
                <a:lnTo>
                  <a:pt x="73670" y="18753"/>
                </a:lnTo>
                <a:lnTo>
                  <a:pt x="73949" y="18697"/>
                </a:lnTo>
                <a:lnTo>
                  <a:pt x="74116" y="18529"/>
                </a:lnTo>
                <a:lnTo>
                  <a:pt x="74284" y="18362"/>
                </a:lnTo>
                <a:lnTo>
                  <a:pt x="74340" y="18083"/>
                </a:lnTo>
                <a:lnTo>
                  <a:pt x="74284" y="17860"/>
                </a:lnTo>
                <a:lnTo>
                  <a:pt x="90246" y="12725"/>
                </a:lnTo>
                <a:lnTo>
                  <a:pt x="90357" y="12893"/>
                </a:lnTo>
                <a:lnTo>
                  <a:pt x="90469" y="13060"/>
                </a:lnTo>
                <a:lnTo>
                  <a:pt x="90636" y="13116"/>
                </a:lnTo>
                <a:lnTo>
                  <a:pt x="90860" y="13172"/>
                </a:lnTo>
                <a:lnTo>
                  <a:pt x="91139" y="13116"/>
                </a:lnTo>
                <a:lnTo>
                  <a:pt x="91362" y="12948"/>
                </a:lnTo>
                <a:lnTo>
                  <a:pt x="107659" y="30082"/>
                </a:lnTo>
                <a:lnTo>
                  <a:pt x="107603" y="30361"/>
                </a:lnTo>
                <a:lnTo>
                  <a:pt x="107659" y="30640"/>
                </a:lnTo>
                <a:lnTo>
                  <a:pt x="107826" y="30808"/>
                </a:lnTo>
                <a:lnTo>
                  <a:pt x="107993" y="30975"/>
                </a:lnTo>
                <a:lnTo>
                  <a:pt x="108272" y="31031"/>
                </a:lnTo>
                <a:lnTo>
                  <a:pt x="108552" y="30975"/>
                </a:lnTo>
                <a:lnTo>
                  <a:pt x="108719" y="30808"/>
                </a:lnTo>
                <a:lnTo>
                  <a:pt x="108886" y="30640"/>
                </a:lnTo>
                <a:lnTo>
                  <a:pt x="108942" y="30361"/>
                </a:lnTo>
                <a:lnTo>
                  <a:pt x="108886" y="30082"/>
                </a:lnTo>
                <a:lnTo>
                  <a:pt x="125127" y="18195"/>
                </a:lnTo>
                <a:lnTo>
                  <a:pt x="125239" y="18362"/>
                </a:lnTo>
                <a:lnTo>
                  <a:pt x="125350" y="18418"/>
                </a:lnTo>
                <a:lnTo>
                  <a:pt x="125518" y="18529"/>
                </a:lnTo>
                <a:lnTo>
                  <a:pt x="125685" y="18529"/>
                </a:lnTo>
                <a:lnTo>
                  <a:pt x="125964" y="18474"/>
                </a:lnTo>
                <a:lnTo>
                  <a:pt x="126132" y="18306"/>
                </a:lnTo>
                <a:lnTo>
                  <a:pt x="126299" y="18139"/>
                </a:lnTo>
                <a:lnTo>
                  <a:pt x="126355" y="17860"/>
                </a:lnTo>
                <a:lnTo>
                  <a:pt x="126355" y="17804"/>
                </a:lnTo>
                <a:lnTo>
                  <a:pt x="142205" y="16130"/>
                </a:lnTo>
                <a:lnTo>
                  <a:pt x="142261" y="16409"/>
                </a:lnTo>
                <a:lnTo>
                  <a:pt x="142429" y="16576"/>
                </a:lnTo>
                <a:lnTo>
                  <a:pt x="142652" y="16688"/>
                </a:lnTo>
                <a:lnTo>
                  <a:pt x="142875" y="16743"/>
                </a:lnTo>
                <a:lnTo>
                  <a:pt x="143154" y="16688"/>
                </a:lnTo>
                <a:lnTo>
                  <a:pt x="143321" y="16520"/>
                </a:lnTo>
                <a:lnTo>
                  <a:pt x="143489" y="16353"/>
                </a:lnTo>
                <a:lnTo>
                  <a:pt x="143545" y="16074"/>
                </a:lnTo>
                <a:lnTo>
                  <a:pt x="143489" y="15906"/>
                </a:lnTo>
                <a:lnTo>
                  <a:pt x="143433" y="15683"/>
                </a:lnTo>
                <a:lnTo>
                  <a:pt x="159786" y="1061"/>
                </a:lnTo>
                <a:lnTo>
                  <a:pt x="160009" y="1284"/>
                </a:lnTo>
                <a:lnTo>
                  <a:pt x="160120" y="1340"/>
                </a:lnTo>
                <a:lnTo>
                  <a:pt x="160288" y="1340"/>
                </a:lnTo>
                <a:lnTo>
                  <a:pt x="160511" y="1284"/>
                </a:lnTo>
                <a:lnTo>
                  <a:pt x="160679" y="1228"/>
                </a:lnTo>
                <a:lnTo>
                  <a:pt x="160790" y="1117"/>
                </a:lnTo>
                <a:lnTo>
                  <a:pt x="160902" y="949"/>
                </a:lnTo>
                <a:lnTo>
                  <a:pt x="177031" y="6530"/>
                </a:lnTo>
                <a:lnTo>
                  <a:pt x="177031" y="6698"/>
                </a:lnTo>
                <a:lnTo>
                  <a:pt x="177087" y="6977"/>
                </a:lnTo>
                <a:lnTo>
                  <a:pt x="177254" y="7144"/>
                </a:lnTo>
                <a:lnTo>
                  <a:pt x="177422" y="7312"/>
                </a:lnTo>
                <a:lnTo>
                  <a:pt x="177701" y="7367"/>
                </a:lnTo>
                <a:lnTo>
                  <a:pt x="177868" y="7367"/>
                </a:lnTo>
                <a:lnTo>
                  <a:pt x="178036" y="7256"/>
                </a:lnTo>
                <a:lnTo>
                  <a:pt x="194388" y="25450"/>
                </a:lnTo>
                <a:lnTo>
                  <a:pt x="194277" y="25673"/>
                </a:lnTo>
                <a:lnTo>
                  <a:pt x="194221" y="25896"/>
                </a:lnTo>
                <a:lnTo>
                  <a:pt x="194277" y="26175"/>
                </a:lnTo>
                <a:lnTo>
                  <a:pt x="194444" y="26343"/>
                </a:lnTo>
                <a:lnTo>
                  <a:pt x="194611" y="26510"/>
                </a:lnTo>
                <a:lnTo>
                  <a:pt x="194890" y="26566"/>
                </a:lnTo>
                <a:lnTo>
                  <a:pt x="195058" y="26566"/>
                </a:lnTo>
                <a:lnTo>
                  <a:pt x="195169" y="26510"/>
                </a:lnTo>
                <a:lnTo>
                  <a:pt x="195337" y="26399"/>
                </a:lnTo>
                <a:lnTo>
                  <a:pt x="195449" y="26287"/>
                </a:lnTo>
                <a:lnTo>
                  <a:pt x="211410" y="32538"/>
                </a:lnTo>
                <a:lnTo>
                  <a:pt x="211410" y="32594"/>
                </a:lnTo>
                <a:lnTo>
                  <a:pt x="211466" y="32873"/>
                </a:lnTo>
                <a:lnTo>
                  <a:pt x="211634" y="33040"/>
                </a:lnTo>
                <a:lnTo>
                  <a:pt x="211801" y="33208"/>
                </a:lnTo>
                <a:lnTo>
                  <a:pt x="212080" y="33263"/>
                </a:lnTo>
                <a:lnTo>
                  <a:pt x="212359" y="33208"/>
                </a:lnTo>
                <a:lnTo>
                  <a:pt x="212527" y="33040"/>
                </a:lnTo>
                <a:lnTo>
                  <a:pt x="212694" y="32873"/>
                </a:lnTo>
                <a:lnTo>
                  <a:pt x="212750" y="32594"/>
                </a:lnTo>
                <a:lnTo>
                  <a:pt x="212750" y="32538"/>
                </a:lnTo>
                <a:lnTo>
                  <a:pt x="229214" y="22994"/>
                </a:lnTo>
                <a:lnTo>
                  <a:pt x="229437" y="23162"/>
                </a:lnTo>
                <a:lnTo>
                  <a:pt x="229716" y="23217"/>
                </a:lnTo>
                <a:lnTo>
                  <a:pt x="229995" y="23162"/>
                </a:lnTo>
                <a:lnTo>
                  <a:pt x="230163" y="22994"/>
                </a:lnTo>
                <a:lnTo>
                  <a:pt x="230330" y="22827"/>
                </a:lnTo>
                <a:lnTo>
                  <a:pt x="230386" y="22548"/>
                </a:lnTo>
                <a:lnTo>
                  <a:pt x="230386" y="22492"/>
                </a:lnTo>
                <a:lnTo>
                  <a:pt x="246180" y="16297"/>
                </a:lnTo>
                <a:lnTo>
                  <a:pt x="246404" y="16464"/>
                </a:lnTo>
                <a:lnTo>
                  <a:pt x="246683" y="16520"/>
                </a:lnTo>
                <a:lnTo>
                  <a:pt x="246962" y="16464"/>
                </a:lnTo>
                <a:lnTo>
                  <a:pt x="247129" y="16297"/>
                </a:lnTo>
                <a:lnTo>
                  <a:pt x="247297" y="16130"/>
                </a:lnTo>
                <a:lnTo>
                  <a:pt x="247352" y="15851"/>
                </a:lnTo>
                <a:lnTo>
                  <a:pt x="247297" y="15683"/>
                </a:lnTo>
                <a:lnTo>
                  <a:pt x="263761" y="1507"/>
                </a:lnTo>
                <a:lnTo>
                  <a:pt x="263872" y="1619"/>
                </a:lnTo>
                <a:lnTo>
                  <a:pt x="264040" y="1730"/>
                </a:lnTo>
                <a:lnTo>
                  <a:pt x="264151" y="1786"/>
                </a:lnTo>
                <a:lnTo>
                  <a:pt x="264319" y="1786"/>
                </a:lnTo>
                <a:lnTo>
                  <a:pt x="264542" y="1730"/>
                </a:lnTo>
                <a:lnTo>
                  <a:pt x="264765" y="1619"/>
                </a:lnTo>
                <a:lnTo>
                  <a:pt x="264877" y="1451"/>
                </a:lnTo>
                <a:lnTo>
                  <a:pt x="264988" y="1228"/>
                </a:lnTo>
                <a:lnTo>
                  <a:pt x="280839" y="3237"/>
                </a:lnTo>
                <a:lnTo>
                  <a:pt x="280839" y="3349"/>
                </a:lnTo>
                <a:lnTo>
                  <a:pt x="280894" y="3628"/>
                </a:lnTo>
                <a:lnTo>
                  <a:pt x="281062" y="3795"/>
                </a:lnTo>
                <a:lnTo>
                  <a:pt x="281229" y="3963"/>
                </a:lnTo>
                <a:lnTo>
                  <a:pt x="281508" y="4019"/>
                </a:lnTo>
                <a:lnTo>
                  <a:pt x="281787" y="3963"/>
                </a:lnTo>
                <a:lnTo>
                  <a:pt x="281955" y="3795"/>
                </a:lnTo>
                <a:lnTo>
                  <a:pt x="282122" y="3628"/>
                </a:lnTo>
                <a:lnTo>
                  <a:pt x="282178" y="3349"/>
                </a:lnTo>
                <a:lnTo>
                  <a:pt x="285750" y="3349"/>
                </a:lnTo>
                <a:lnTo>
                  <a:pt x="285750" y="3126"/>
                </a:lnTo>
                <a:lnTo>
                  <a:pt x="282122" y="3126"/>
                </a:lnTo>
                <a:lnTo>
                  <a:pt x="282067" y="2958"/>
                </a:lnTo>
                <a:lnTo>
                  <a:pt x="281899" y="2791"/>
                </a:lnTo>
                <a:lnTo>
                  <a:pt x="281732" y="2735"/>
                </a:lnTo>
                <a:lnTo>
                  <a:pt x="281508" y="2679"/>
                </a:lnTo>
                <a:lnTo>
                  <a:pt x="281341" y="2679"/>
                </a:lnTo>
                <a:lnTo>
                  <a:pt x="281174" y="2791"/>
                </a:lnTo>
                <a:lnTo>
                  <a:pt x="281006" y="2902"/>
                </a:lnTo>
                <a:lnTo>
                  <a:pt x="280894" y="3014"/>
                </a:lnTo>
                <a:lnTo>
                  <a:pt x="264988" y="1005"/>
                </a:lnTo>
                <a:lnTo>
                  <a:pt x="264877" y="782"/>
                </a:lnTo>
                <a:lnTo>
                  <a:pt x="264765" y="614"/>
                </a:lnTo>
                <a:lnTo>
                  <a:pt x="264542" y="503"/>
                </a:lnTo>
                <a:lnTo>
                  <a:pt x="264319" y="447"/>
                </a:lnTo>
                <a:lnTo>
                  <a:pt x="264040" y="503"/>
                </a:lnTo>
                <a:lnTo>
                  <a:pt x="263872" y="670"/>
                </a:lnTo>
                <a:lnTo>
                  <a:pt x="263705" y="838"/>
                </a:lnTo>
                <a:lnTo>
                  <a:pt x="263649" y="1117"/>
                </a:lnTo>
                <a:lnTo>
                  <a:pt x="263705" y="1284"/>
                </a:lnTo>
                <a:lnTo>
                  <a:pt x="247241" y="15460"/>
                </a:lnTo>
                <a:lnTo>
                  <a:pt x="247129" y="15348"/>
                </a:lnTo>
                <a:lnTo>
                  <a:pt x="246962" y="15237"/>
                </a:lnTo>
                <a:lnTo>
                  <a:pt x="246850" y="15181"/>
                </a:lnTo>
                <a:lnTo>
                  <a:pt x="246683" y="15181"/>
                </a:lnTo>
                <a:lnTo>
                  <a:pt x="246404" y="15237"/>
                </a:lnTo>
                <a:lnTo>
                  <a:pt x="246236" y="15404"/>
                </a:lnTo>
                <a:lnTo>
                  <a:pt x="246069" y="15571"/>
                </a:lnTo>
                <a:lnTo>
                  <a:pt x="246013" y="15851"/>
                </a:lnTo>
                <a:lnTo>
                  <a:pt x="246069" y="16130"/>
                </a:lnTo>
                <a:lnTo>
                  <a:pt x="230330" y="22269"/>
                </a:lnTo>
                <a:lnTo>
                  <a:pt x="230219" y="22101"/>
                </a:lnTo>
                <a:lnTo>
                  <a:pt x="230051" y="21990"/>
                </a:lnTo>
                <a:lnTo>
                  <a:pt x="229884" y="21934"/>
                </a:lnTo>
                <a:lnTo>
                  <a:pt x="229716" y="21878"/>
                </a:lnTo>
                <a:lnTo>
                  <a:pt x="229437" y="21934"/>
                </a:lnTo>
                <a:lnTo>
                  <a:pt x="229270" y="22101"/>
                </a:lnTo>
                <a:lnTo>
                  <a:pt x="229102" y="22269"/>
                </a:lnTo>
                <a:lnTo>
                  <a:pt x="229046" y="22548"/>
                </a:lnTo>
                <a:lnTo>
                  <a:pt x="229102" y="22827"/>
                </a:lnTo>
                <a:lnTo>
                  <a:pt x="212694" y="32315"/>
                </a:lnTo>
                <a:lnTo>
                  <a:pt x="212582" y="32147"/>
                </a:lnTo>
                <a:lnTo>
                  <a:pt x="212415" y="32036"/>
                </a:lnTo>
                <a:lnTo>
                  <a:pt x="212248" y="31924"/>
                </a:lnTo>
                <a:lnTo>
                  <a:pt x="212080" y="31924"/>
                </a:lnTo>
                <a:lnTo>
                  <a:pt x="211913" y="31980"/>
                </a:lnTo>
                <a:lnTo>
                  <a:pt x="211745" y="32036"/>
                </a:lnTo>
                <a:lnTo>
                  <a:pt x="211578" y="32147"/>
                </a:lnTo>
                <a:lnTo>
                  <a:pt x="211466" y="32315"/>
                </a:lnTo>
                <a:lnTo>
                  <a:pt x="195504" y="26120"/>
                </a:lnTo>
                <a:lnTo>
                  <a:pt x="195560" y="25896"/>
                </a:lnTo>
                <a:lnTo>
                  <a:pt x="195504" y="25617"/>
                </a:lnTo>
                <a:lnTo>
                  <a:pt x="195337" y="25450"/>
                </a:lnTo>
                <a:lnTo>
                  <a:pt x="195169" y="25282"/>
                </a:lnTo>
                <a:lnTo>
                  <a:pt x="194890" y="25227"/>
                </a:lnTo>
                <a:lnTo>
                  <a:pt x="194723" y="25227"/>
                </a:lnTo>
                <a:lnTo>
                  <a:pt x="194556" y="25338"/>
                </a:lnTo>
                <a:lnTo>
                  <a:pt x="178203" y="7144"/>
                </a:lnTo>
                <a:lnTo>
                  <a:pt x="178315" y="6921"/>
                </a:lnTo>
                <a:lnTo>
                  <a:pt x="178371" y="6698"/>
                </a:lnTo>
                <a:lnTo>
                  <a:pt x="178315" y="6419"/>
                </a:lnTo>
                <a:lnTo>
                  <a:pt x="178147" y="6251"/>
                </a:lnTo>
                <a:lnTo>
                  <a:pt x="177980" y="6084"/>
                </a:lnTo>
                <a:lnTo>
                  <a:pt x="177701" y="6028"/>
                </a:lnTo>
                <a:lnTo>
                  <a:pt x="177533" y="6028"/>
                </a:lnTo>
                <a:lnTo>
                  <a:pt x="177366" y="6084"/>
                </a:lnTo>
                <a:lnTo>
                  <a:pt x="177254" y="6195"/>
                </a:lnTo>
                <a:lnTo>
                  <a:pt x="177143" y="6307"/>
                </a:lnTo>
                <a:lnTo>
                  <a:pt x="160958" y="726"/>
                </a:lnTo>
                <a:lnTo>
                  <a:pt x="160958" y="670"/>
                </a:lnTo>
                <a:lnTo>
                  <a:pt x="160902" y="391"/>
                </a:lnTo>
                <a:lnTo>
                  <a:pt x="160734" y="224"/>
                </a:lnTo>
                <a:lnTo>
                  <a:pt x="160567" y="56"/>
                </a:lnTo>
                <a:lnTo>
                  <a:pt x="160288" y="0"/>
                </a:lnTo>
                <a:close/>
              </a:path>
            </a:pathLst>
          </a:custGeom>
          <a:solidFill>
            <a:srgbClr val="FFFFFF">
              <a:alpha val="3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bg>
      <p:bgPr>
        <a:solidFill>
          <a:srgbClr val="465573"/>
        </a:solidFill>
        <a:effectLst/>
      </p:bgPr>
    </p:bg>
    <p:spTree>
      <p:nvGrpSpPr>
        <p:cNvPr id="1" name="Shape 114"/>
        <p:cNvGrpSpPr/>
        <p:nvPr/>
      </p:nvGrpSpPr>
      <p:grpSpPr>
        <a:xfrm>
          <a:off x="0" y="0"/>
          <a:ext cx="0" cy="0"/>
          <a:chOff x="0" y="0"/>
          <a:chExt cx="0" cy="0"/>
        </a:xfrm>
      </p:grpSpPr>
      <p:sp>
        <p:nvSpPr>
          <p:cNvPr id="115" name="Google Shape;115;p3"/>
          <p:cNvSpPr txBox="1">
            <a:spLocks noGrp="1"/>
          </p:cNvSpPr>
          <p:nvPr>
            <p:ph type="ctrTitle"/>
          </p:nvPr>
        </p:nvSpPr>
        <p:spPr>
          <a:xfrm>
            <a:off x="448270" y="668942"/>
            <a:ext cx="7772400" cy="11598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a:endParaRPr/>
          </a:p>
        </p:txBody>
      </p:sp>
      <p:sp>
        <p:nvSpPr>
          <p:cNvPr id="116" name="Google Shape;116;p3"/>
          <p:cNvSpPr txBox="1">
            <a:spLocks noGrp="1"/>
          </p:cNvSpPr>
          <p:nvPr>
            <p:ph type="subTitle" idx="1"/>
          </p:nvPr>
        </p:nvSpPr>
        <p:spPr>
          <a:xfrm>
            <a:off x="448270" y="1585135"/>
            <a:ext cx="7772400" cy="7848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6E86B6"/>
              </a:buClr>
              <a:buSzPts val="1800"/>
              <a:buNone/>
              <a:defRPr sz="1800">
                <a:solidFill>
                  <a:srgbClr val="6E86B6"/>
                </a:solidFill>
              </a:defRPr>
            </a:lvl1pPr>
            <a:lvl2pPr lvl="1" rtl="0">
              <a:spcBef>
                <a:spcPts val="0"/>
              </a:spcBef>
              <a:spcAft>
                <a:spcPts val="0"/>
              </a:spcAft>
              <a:buClr>
                <a:srgbClr val="6E86B6"/>
              </a:buClr>
              <a:buSzPts val="1800"/>
              <a:buNone/>
              <a:defRPr sz="1800">
                <a:solidFill>
                  <a:srgbClr val="6E86B6"/>
                </a:solidFill>
              </a:defRPr>
            </a:lvl2pPr>
            <a:lvl3pPr lvl="2" rtl="0">
              <a:spcBef>
                <a:spcPts val="0"/>
              </a:spcBef>
              <a:spcAft>
                <a:spcPts val="0"/>
              </a:spcAft>
              <a:buClr>
                <a:srgbClr val="6E86B6"/>
              </a:buClr>
              <a:buSzPts val="1800"/>
              <a:buNone/>
              <a:defRPr sz="1800">
                <a:solidFill>
                  <a:srgbClr val="6E86B6"/>
                </a:solidFill>
              </a:defRPr>
            </a:lvl3pPr>
            <a:lvl4pPr lvl="3" rtl="0">
              <a:spcBef>
                <a:spcPts val="0"/>
              </a:spcBef>
              <a:spcAft>
                <a:spcPts val="0"/>
              </a:spcAft>
              <a:buClr>
                <a:srgbClr val="6E86B6"/>
              </a:buClr>
              <a:buSzPts val="1800"/>
              <a:buNone/>
              <a:defRPr sz="1800">
                <a:solidFill>
                  <a:srgbClr val="6E86B6"/>
                </a:solidFill>
              </a:defRPr>
            </a:lvl4pPr>
            <a:lvl5pPr lvl="4" rtl="0">
              <a:spcBef>
                <a:spcPts val="0"/>
              </a:spcBef>
              <a:spcAft>
                <a:spcPts val="0"/>
              </a:spcAft>
              <a:buClr>
                <a:srgbClr val="6E86B6"/>
              </a:buClr>
              <a:buSzPts val="1800"/>
              <a:buNone/>
              <a:defRPr sz="1800">
                <a:solidFill>
                  <a:srgbClr val="6E86B6"/>
                </a:solidFill>
              </a:defRPr>
            </a:lvl5pPr>
            <a:lvl6pPr lvl="5" rtl="0">
              <a:spcBef>
                <a:spcPts val="0"/>
              </a:spcBef>
              <a:spcAft>
                <a:spcPts val="0"/>
              </a:spcAft>
              <a:buClr>
                <a:srgbClr val="6E86B6"/>
              </a:buClr>
              <a:buSzPts val="1800"/>
              <a:buNone/>
              <a:defRPr sz="1800">
                <a:solidFill>
                  <a:srgbClr val="6E86B6"/>
                </a:solidFill>
              </a:defRPr>
            </a:lvl6pPr>
            <a:lvl7pPr lvl="6" rtl="0">
              <a:spcBef>
                <a:spcPts val="0"/>
              </a:spcBef>
              <a:spcAft>
                <a:spcPts val="0"/>
              </a:spcAft>
              <a:buClr>
                <a:srgbClr val="6E86B6"/>
              </a:buClr>
              <a:buSzPts val="1800"/>
              <a:buNone/>
              <a:defRPr sz="1800">
                <a:solidFill>
                  <a:srgbClr val="6E86B6"/>
                </a:solidFill>
              </a:defRPr>
            </a:lvl7pPr>
            <a:lvl8pPr lvl="7" rtl="0">
              <a:spcBef>
                <a:spcPts val="0"/>
              </a:spcBef>
              <a:spcAft>
                <a:spcPts val="0"/>
              </a:spcAft>
              <a:buClr>
                <a:srgbClr val="6E86B6"/>
              </a:buClr>
              <a:buSzPts val="1800"/>
              <a:buNone/>
              <a:defRPr sz="1800">
                <a:solidFill>
                  <a:srgbClr val="6E86B6"/>
                </a:solidFill>
              </a:defRPr>
            </a:lvl8pPr>
            <a:lvl9pPr lvl="8" rtl="0">
              <a:spcBef>
                <a:spcPts val="0"/>
              </a:spcBef>
              <a:spcAft>
                <a:spcPts val="0"/>
              </a:spcAft>
              <a:buClr>
                <a:srgbClr val="6E86B6"/>
              </a:buClr>
              <a:buSzPts val="1800"/>
              <a:buNone/>
              <a:defRPr sz="1800">
                <a:solidFill>
                  <a:srgbClr val="6E86B6"/>
                </a:solidFill>
              </a:defRPr>
            </a:lvl9pPr>
          </a:lstStyle>
          <a:p>
            <a:endParaRPr/>
          </a:p>
        </p:txBody>
      </p:sp>
      <p:grpSp>
        <p:nvGrpSpPr>
          <p:cNvPr id="117" name="Google Shape;117;p3"/>
          <p:cNvGrpSpPr/>
          <p:nvPr/>
        </p:nvGrpSpPr>
        <p:grpSpPr>
          <a:xfrm>
            <a:off x="28550" y="2196764"/>
            <a:ext cx="9094048" cy="2946825"/>
            <a:chOff x="28544" y="3514688"/>
            <a:chExt cx="9094048" cy="1628800"/>
          </a:xfrm>
        </p:grpSpPr>
        <p:sp>
          <p:nvSpPr>
            <p:cNvPr id="118" name="Google Shape;118;p3"/>
            <p:cNvSpPr/>
            <p:nvPr/>
          </p:nvSpPr>
          <p:spPr>
            <a:xfrm>
              <a:off x="300032" y="4491616"/>
              <a:ext cx="228608" cy="651872"/>
            </a:xfrm>
            <a:custGeom>
              <a:avLst/>
              <a:gdLst/>
              <a:ahLst/>
              <a:cxnLst/>
              <a:rect l="l" t="t" r="r" b="b"/>
              <a:pathLst>
                <a:path w="7144" h="20371" extrusionOk="0">
                  <a:moveTo>
                    <a:pt x="0" y="0"/>
                  </a:moveTo>
                  <a:lnTo>
                    <a:pt x="0" y="20371"/>
                  </a:lnTo>
                  <a:lnTo>
                    <a:pt x="7144" y="20371"/>
                  </a:lnTo>
                  <a:lnTo>
                    <a:pt x="7144" y="0"/>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3"/>
            <p:cNvSpPr/>
            <p:nvPr/>
          </p:nvSpPr>
          <p:spPr>
            <a:xfrm>
              <a:off x="28544" y="4220160"/>
              <a:ext cx="228640" cy="923328"/>
            </a:xfrm>
            <a:custGeom>
              <a:avLst/>
              <a:gdLst/>
              <a:ahLst/>
              <a:cxnLst/>
              <a:rect l="l" t="t" r="r" b="b"/>
              <a:pathLst>
                <a:path w="7145" h="28854" extrusionOk="0">
                  <a:moveTo>
                    <a:pt x="1" y="0"/>
                  </a:moveTo>
                  <a:lnTo>
                    <a:pt x="1" y="28854"/>
                  </a:lnTo>
                  <a:lnTo>
                    <a:pt x="7145" y="28854"/>
                  </a:lnTo>
                  <a:lnTo>
                    <a:pt x="7145" y="0"/>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3"/>
            <p:cNvSpPr/>
            <p:nvPr/>
          </p:nvSpPr>
          <p:spPr>
            <a:xfrm>
              <a:off x="576832" y="3939744"/>
              <a:ext cx="230432" cy="1203744"/>
            </a:xfrm>
            <a:custGeom>
              <a:avLst/>
              <a:gdLst/>
              <a:ahLst/>
              <a:cxnLst/>
              <a:rect l="l" t="t" r="r" b="b"/>
              <a:pathLst>
                <a:path w="7201" h="37617" extrusionOk="0">
                  <a:moveTo>
                    <a:pt x="1" y="1"/>
                  </a:moveTo>
                  <a:lnTo>
                    <a:pt x="1" y="37617"/>
                  </a:lnTo>
                  <a:lnTo>
                    <a:pt x="7200" y="37617"/>
                  </a:lnTo>
                  <a:lnTo>
                    <a:pt x="7200"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3"/>
            <p:cNvSpPr/>
            <p:nvPr/>
          </p:nvSpPr>
          <p:spPr>
            <a:xfrm>
              <a:off x="853664" y="4120128"/>
              <a:ext cx="230400" cy="1023360"/>
            </a:xfrm>
            <a:custGeom>
              <a:avLst/>
              <a:gdLst/>
              <a:ahLst/>
              <a:cxnLst/>
              <a:rect l="l" t="t" r="r" b="b"/>
              <a:pathLst>
                <a:path w="7200" h="31980" extrusionOk="0">
                  <a:moveTo>
                    <a:pt x="0" y="1"/>
                  </a:moveTo>
                  <a:lnTo>
                    <a:pt x="0" y="31980"/>
                  </a:lnTo>
                  <a:lnTo>
                    <a:pt x="7200" y="31980"/>
                  </a:lnTo>
                  <a:lnTo>
                    <a:pt x="7200"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3"/>
            <p:cNvSpPr/>
            <p:nvPr/>
          </p:nvSpPr>
          <p:spPr>
            <a:xfrm>
              <a:off x="1130496" y="4627328"/>
              <a:ext cx="230400" cy="516160"/>
            </a:xfrm>
            <a:custGeom>
              <a:avLst/>
              <a:gdLst/>
              <a:ahLst/>
              <a:cxnLst/>
              <a:rect l="l" t="t" r="r" b="b"/>
              <a:pathLst>
                <a:path w="7200" h="16130" extrusionOk="0">
                  <a:moveTo>
                    <a:pt x="0" y="1"/>
                  </a:moveTo>
                  <a:lnTo>
                    <a:pt x="0" y="16130"/>
                  </a:lnTo>
                  <a:lnTo>
                    <a:pt x="7200" y="16130"/>
                  </a:lnTo>
                  <a:lnTo>
                    <a:pt x="7200"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3"/>
            <p:cNvSpPr/>
            <p:nvPr/>
          </p:nvSpPr>
          <p:spPr>
            <a:xfrm>
              <a:off x="1409088" y="3821888"/>
              <a:ext cx="228640" cy="1321600"/>
            </a:xfrm>
            <a:custGeom>
              <a:avLst/>
              <a:gdLst/>
              <a:ahLst/>
              <a:cxnLst/>
              <a:rect l="l" t="t" r="r" b="b"/>
              <a:pathLst>
                <a:path w="7145" h="41300" extrusionOk="0">
                  <a:moveTo>
                    <a:pt x="1" y="0"/>
                  </a:moveTo>
                  <a:lnTo>
                    <a:pt x="1" y="41300"/>
                  </a:lnTo>
                  <a:lnTo>
                    <a:pt x="7144" y="41300"/>
                  </a:lnTo>
                  <a:lnTo>
                    <a:pt x="7144" y="0"/>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3"/>
            <p:cNvSpPr/>
            <p:nvPr/>
          </p:nvSpPr>
          <p:spPr>
            <a:xfrm>
              <a:off x="1685920" y="4175488"/>
              <a:ext cx="230400" cy="968000"/>
            </a:xfrm>
            <a:custGeom>
              <a:avLst/>
              <a:gdLst/>
              <a:ahLst/>
              <a:cxnLst/>
              <a:rect l="l" t="t" r="r" b="b"/>
              <a:pathLst>
                <a:path w="7200" h="30250" extrusionOk="0">
                  <a:moveTo>
                    <a:pt x="0" y="1"/>
                  </a:moveTo>
                  <a:lnTo>
                    <a:pt x="0" y="30250"/>
                  </a:lnTo>
                  <a:lnTo>
                    <a:pt x="7200" y="30250"/>
                  </a:lnTo>
                  <a:lnTo>
                    <a:pt x="7200"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3"/>
            <p:cNvSpPr/>
            <p:nvPr/>
          </p:nvSpPr>
          <p:spPr>
            <a:xfrm>
              <a:off x="1962720" y="3939744"/>
              <a:ext cx="230432" cy="1203744"/>
            </a:xfrm>
            <a:custGeom>
              <a:avLst/>
              <a:gdLst/>
              <a:ahLst/>
              <a:cxnLst/>
              <a:rect l="l" t="t" r="r" b="b"/>
              <a:pathLst>
                <a:path w="7201" h="37617" extrusionOk="0">
                  <a:moveTo>
                    <a:pt x="1" y="1"/>
                  </a:moveTo>
                  <a:lnTo>
                    <a:pt x="1" y="37617"/>
                  </a:lnTo>
                  <a:lnTo>
                    <a:pt x="7200" y="37617"/>
                  </a:lnTo>
                  <a:lnTo>
                    <a:pt x="7200"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3"/>
            <p:cNvSpPr/>
            <p:nvPr/>
          </p:nvSpPr>
          <p:spPr>
            <a:xfrm>
              <a:off x="2239552" y="4355872"/>
              <a:ext cx="230400" cy="787616"/>
            </a:xfrm>
            <a:custGeom>
              <a:avLst/>
              <a:gdLst/>
              <a:ahLst/>
              <a:cxnLst/>
              <a:rect l="l" t="t" r="r" b="b"/>
              <a:pathLst>
                <a:path w="7200" h="24613" extrusionOk="0">
                  <a:moveTo>
                    <a:pt x="0" y="1"/>
                  </a:moveTo>
                  <a:lnTo>
                    <a:pt x="0" y="24613"/>
                  </a:lnTo>
                  <a:lnTo>
                    <a:pt x="7200" y="24613"/>
                  </a:lnTo>
                  <a:lnTo>
                    <a:pt x="7200"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3"/>
            <p:cNvSpPr/>
            <p:nvPr/>
          </p:nvSpPr>
          <p:spPr>
            <a:xfrm>
              <a:off x="2516384" y="3821888"/>
              <a:ext cx="230400" cy="1321600"/>
            </a:xfrm>
            <a:custGeom>
              <a:avLst/>
              <a:gdLst/>
              <a:ahLst/>
              <a:cxnLst/>
              <a:rect l="l" t="t" r="r" b="b"/>
              <a:pathLst>
                <a:path w="7200" h="41300" extrusionOk="0">
                  <a:moveTo>
                    <a:pt x="0" y="0"/>
                  </a:moveTo>
                  <a:lnTo>
                    <a:pt x="0" y="41300"/>
                  </a:lnTo>
                  <a:lnTo>
                    <a:pt x="7200" y="41300"/>
                  </a:lnTo>
                  <a:lnTo>
                    <a:pt x="7200" y="0"/>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3"/>
            <p:cNvSpPr/>
            <p:nvPr/>
          </p:nvSpPr>
          <p:spPr>
            <a:xfrm>
              <a:off x="2794976" y="4175488"/>
              <a:ext cx="228640" cy="968000"/>
            </a:xfrm>
            <a:custGeom>
              <a:avLst/>
              <a:gdLst/>
              <a:ahLst/>
              <a:cxnLst/>
              <a:rect l="l" t="t" r="r" b="b"/>
              <a:pathLst>
                <a:path w="7145" h="30250" extrusionOk="0">
                  <a:moveTo>
                    <a:pt x="1" y="1"/>
                  </a:moveTo>
                  <a:lnTo>
                    <a:pt x="1" y="30250"/>
                  </a:lnTo>
                  <a:lnTo>
                    <a:pt x="7144" y="30250"/>
                  </a:lnTo>
                  <a:lnTo>
                    <a:pt x="7144"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3"/>
            <p:cNvSpPr/>
            <p:nvPr/>
          </p:nvSpPr>
          <p:spPr>
            <a:xfrm>
              <a:off x="3071808" y="3659360"/>
              <a:ext cx="230400" cy="1484128"/>
            </a:xfrm>
            <a:custGeom>
              <a:avLst/>
              <a:gdLst/>
              <a:ahLst/>
              <a:cxnLst/>
              <a:rect l="l" t="t" r="r" b="b"/>
              <a:pathLst>
                <a:path w="7200" h="46379" extrusionOk="0">
                  <a:moveTo>
                    <a:pt x="0" y="1"/>
                  </a:moveTo>
                  <a:lnTo>
                    <a:pt x="0" y="46379"/>
                  </a:lnTo>
                  <a:lnTo>
                    <a:pt x="7200" y="46379"/>
                  </a:lnTo>
                  <a:lnTo>
                    <a:pt x="7200"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3"/>
            <p:cNvSpPr/>
            <p:nvPr/>
          </p:nvSpPr>
          <p:spPr>
            <a:xfrm>
              <a:off x="3348608" y="3821888"/>
              <a:ext cx="230432" cy="1321600"/>
            </a:xfrm>
            <a:custGeom>
              <a:avLst/>
              <a:gdLst/>
              <a:ahLst/>
              <a:cxnLst/>
              <a:rect l="l" t="t" r="r" b="b"/>
              <a:pathLst>
                <a:path w="7201" h="41300" extrusionOk="0">
                  <a:moveTo>
                    <a:pt x="1" y="0"/>
                  </a:moveTo>
                  <a:lnTo>
                    <a:pt x="1" y="41300"/>
                  </a:lnTo>
                  <a:lnTo>
                    <a:pt x="7200" y="41300"/>
                  </a:lnTo>
                  <a:lnTo>
                    <a:pt x="7200" y="0"/>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3"/>
            <p:cNvSpPr/>
            <p:nvPr/>
          </p:nvSpPr>
          <p:spPr>
            <a:xfrm>
              <a:off x="3625440" y="4220160"/>
              <a:ext cx="230400" cy="923328"/>
            </a:xfrm>
            <a:custGeom>
              <a:avLst/>
              <a:gdLst/>
              <a:ahLst/>
              <a:cxnLst/>
              <a:rect l="l" t="t" r="r" b="b"/>
              <a:pathLst>
                <a:path w="7200" h="28854" extrusionOk="0">
                  <a:moveTo>
                    <a:pt x="0" y="0"/>
                  </a:moveTo>
                  <a:lnTo>
                    <a:pt x="0" y="28854"/>
                  </a:lnTo>
                  <a:lnTo>
                    <a:pt x="7200" y="28854"/>
                  </a:lnTo>
                  <a:lnTo>
                    <a:pt x="7200" y="0"/>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3"/>
            <p:cNvSpPr/>
            <p:nvPr/>
          </p:nvSpPr>
          <p:spPr>
            <a:xfrm>
              <a:off x="3904032" y="4491616"/>
              <a:ext cx="228640" cy="651872"/>
            </a:xfrm>
            <a:custGeom>
              <a:avLst/>
              <a:gdLst/>
              <a:ahLst/>
              <a:cxnLst/>
              <a:rect l="l" t="t" r="r" b="b"/>
              <a:pathLst>
                <a:path w="7145" h="20371" extrusionOk="0">
                  <a:moveTo>
                    <a:pt x="1" y="0"/>
                  </a:moveTo>
                  <a:lnTo>
                    <a:pt x="1" y="20371"/>
                  </a:lnTo>
                  <a:lnTo>
                    <a:pt x="7145" y="20371"/>
                  </a:lnTo>
                  <a:lnTo>
                    <a:pt x="7145" y="0"/>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3"/>
            <p:cNvSpPr/>
            <p:nvPr/>
          </p:nvSpPr>
          <p:spPr>
            <a:xfrm>
              <a:off x="4180864" y="4284448"/>
              <a:ext cx="230432" cy="859040"/>
            </a:xfrm>
            <a:custGeom>
              <a:avLst/>
              <a:gdLst/>
              <a:ahLst/>
              <a:cxnLst/>
              <a:rect l="l" t="t" r="r" b="b"/>
              <a:pathLst>
                <a:path w="7201" h="26845" extrusionOk="0">
                  <a:moveTo>
                    <a:pt x="0" y="0"/>
                  </a:moveTo>
                  <a:lnTo>
                    <a:pt x="0" y="26845"/>
                  </a:lnTo>
                  <a:lnTo>
                    <a:pt x="7200" y="26845"/>
                  </a:lnTo>
                  <a:lnTo>
                    <a:pt x="7200" y="0"/>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3"/>
            <p:cNvSpPr/>
            <p:nvPr/>
          </p:nvSpPr>
          <p:spPr>
            <a:xfrm>
              <a:off x="4457696" y="4004032"/>
              <a:ext cx="230400" cy="1139456"/>
            </a:xfrm>
            <a:custGeom>
              <a:avLst/>
              <a:gdLst/>
              <a:ahLst/>
              <a:cxnLst/>
              <a:rect l="l" t="t" r="r" b="b"/>
              <a:pathLst>
                <a:path w="7200" h="35608" extrusionOk="0">
                  <a:moveTo>
                    <a:pt x="0" y="1"/>
                  </a:moveTo>
                  <a:lnTo>
                    <a:pt x="0" y="35608"/>
                  </a:lnTo>
                  <a:lnTo>
                    <a:pt x="7200" y="35608"/>
                  </a:lnTo>
                  <a:lnTo>
                    <a:pt x="7200"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3"/>
            <p:cNvSpPr/>
            <p:nvPr/>
          </p:nvSpPr>
          <p:spPr>
            <a:xfrm>
              <a:off x="4734496" y="3821888"/>
              <a:ext cx="230432" cy="1321600"/>
            </a:xfrm>
            <a:custGeom>
              <a:avLst/>
              <a:gdLst/>
              <a:ahLst/>
              <a:cxnLst/>
              <a:rect l="l" t="t" r="r" b="b"/>
              <a:pathLst>
                <a:path w="7201" h="41300" extrusionOk="0">
                  <a:moveTo>
                    <a:pt x="1" y="0"/>
                  </a:moveTo>
                  <a:lnTo>
                    <a:pt x="1" y="41300"/>
                  </a:lnTo>
                  <a:lnTo>
                    <a:pt x="7200" y="41300"/>
                  </a:lnTo>
                  <a:lnTo>
                    <a:pt x="7200" y="0"/>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3"/>
            <p:cNvSpPr/>
            <p:nvPr/>
          </p:nvSpPr>
          <p:spPr>
            <a:xfrm>
              <a:off x="5011328" y="3514688"/>
              <a:ext cx="230400" cy="1628800"/>
            </a:xfrm>
            <a:custGeom>
              <a:avLst/>
              <a:gdLst/>
              <a:ahLst/>
              <a:cxnLst/>
              <a:rect l="l" t="t" r="r" b="b"/>
              <a:pathLst>
                <a:path w="7200" h="50900" extrusionOk="0">
                  <a:moveTo>
                    <a:pt x="0" y="1"/>
                  </a:moveTo>
                  <a:lnTo>
                    <a:pt x="0" y="50900"/>
                  </a:lnTo>
                  <a:lnTo>
                    <a:pt x="7200" y="50900"/>
                  </a:lnTo>
                  <a:lnTo>
                    <a:pt x="7200"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3"/>
            <p:cNvSpPr/>
            <p:nvPr/>
          </p:nvSpPr>
          <p:spPr>
            <a:xfrm>
              <a:off x="5289920" y="3939744"/>
              <a:ext cx="228640" cy="1203744"/>
            </a:xfrm>
            <a:custGeom>
              <a:avLst/>
              <a:gdLst/>
              <a:ahLst/>
              <a:cxnLst/>
              <a:rect l="l" t="t" r="r" b="b"/>
              <a:pathLst>
                <a:path w="7145" h="37617" extrusionOk="0">
                  <a:moveTo>
                    <a:pt x="1" y="1"/>
                  </a:moveTo>
                  <a:lnTo>
                    <a:pt x="1" y="37617"/>
                  </a:lnTo>
                  <a:lnTo>
                    <a:pt x="7145" y="37617"/>
                  </a:lnTo>
                  <a:lnTo>
                    <a:pt x="7145"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3"/>
            <p:cNvSpPr/>
            <p:nvPr/>
          </p:nvSpPr>
          <p:spPr>
            <a:xfrm>
              <a:off x="5566752" y="3704000"/>
              <a:ext cx="230432" cy="1439488"/>
            </a:xfrm>
            <a:custGeom>
              <a:avLst/>
              <a:gdLst/>
              <a:ahLst/>
              <a:cxnLst/>
              <a:rect l="l" t="t" r="r" b="b"/>
              <a:pathLst>
                <a:path w="7201" h="44984" extrusionOk="0">
                  <a:moveTo>
                    <a:pt x="0" y="1"/>
                  </a:moveTo>
                  <a:lnTo>
                    <a:pt x="0" y="44984"/>
                  </a:lnTo>
                  <a:lnTo>
                    <a:pt x="7200" y="44984"/>
                  </a:lnTo>
                  <a:lnTo>
                    <a:pt x="7200"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3"/>
            <p:cNvSpPr/>
            <p:nvPr/>
          </p:nvSpPr>
          <p:spPr>
            <a:xfrm>
              <a:off x="5843584" y="3821888"/>
              <a:ext cx="230400" cy="1321600"/>
            </a:xfrm>
            <a:custGeom>
              <a:avLst/>
              <a:gdLst/>
              <a:ahLst/>
              <a:cxnLst/>
              <a:rect l="l" t="t" r="r" b="b"/>
              <a:pathLst>
                <a:path w="7200" h="41300" extrusionOk="0">
                  <a:moveTo>
                    <a:pt x="0" y="0"/>
                  </a:moveTo>
                  <a:lnTo>
                    <a:pt x="0" y="41300"/>
                  </a:lnTo>
                  <a:lnTo>
                    <a:pt x="7200" y="41300"/>
                  </a:lnTo>
                  <a:lnTo>
                    <a:pt x="7200" y="0"/>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3"/>
            <p:cNvSpPr/>
            <p:nvPr/>
          </p:nvSpPr>
          <p:spPr>
            <a:xfrm>
              <a:off x="6120384" y="4329088"/>
              <a:ext cx="230432" cy="814400"/>
            </a:xfrm>
            <a:custGeom>
              <a:avLst/>
              <a:gdLst/>
              <a:ahLst/>
              <a:cxnLst/>
              <a:rect l="l" t="t" r="r" b="b"/>
              <a:pathLst>
                <a:path w="7201" h="25450" extrusionOk="0">
                  <a:moveTo>
                    <a:pt x="1" y="0"/>
                  </a:moveTo>
                  <a:lnTo>
                    <a:pt x="1" y="25450"/>
                  </a:lnTo>
                  <a:lnTo>
                    <a:pt x="7200" y="25450"/>
                  </a:lnTo>
                  <a:lnTo>
                    <a:pt x="7200" y="0"/>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3"/>
            <p:cNvSpPr/>
            <p:nvPr/>
          </p:nvSpPr>
          <p:spPr>
            <a:xfrm>
              <a:off x="6399008" y="4120128"/>
              <a:ext cx="228608" cy="1023360"/>
            </a:xfrm>
            <a:custGeom>
              <a:avLst/>
              <a:gdLst/>
              <a:ahLst/>
              <a:cxnLst/>
              <a:rect l="l" t="t" r="r" b="b"/>
              <a:pathLst>
                <a:path w="7144" h="31980" extrusionOk="0">
                  <a:moveTo>
                    <a:pt x="0" y="1"/>
                  </a:moveTo>
                  <a:lnTo>
                    <a:pt x="0" y="31980"/>
                  </a:lnTo>
                  <a:lnTo>
                    <a:pt x="7144" y="31980"/>
                  </a:lnTo>
                  <a:lnTo>
                    <a:pt x="7144"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3"/>
            <p:cNvSpPr/>
            <p:nvPr/>
          </p:nvSpPr>
          <p:spPr>
            <a:xfrm>
              <a:off x="6675808" y="4538048"/>
              <a:ext cx="230432" cy="605440"/>
            </a:xfrm>
            <a:custGeom>
              <a:avLst/>
              <a:gdLst/>
              <a:ahLst/>
              <a:cxnLst/>
              <a:rect l="l" t="t" r="r" b="b"/>
              <a:pathLst>
                <a:path w="7201" h="18920" extrusionOk="0">
                  <a:moveTo>
                    <a:pt x="1" y="0"/>
                  </a:moveTo>
                  <a:lnTo>
                    <a:pt x="1" y="18920"/>
                  </a:lnTo>
                  <a:lnTo>
                    <a:pt x="7200" y="18920"/>
                  </a:lnTo>
                  <a:lnTo>
                    <a:pt x="7200" y="0"/>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3"/>
            <p:cNvSpPr/>
            <p:nvPr/>
          </p:nvSpPr>
          <p:spPr>
            <a:xfrm>
              <a:off x="6952640" y="3939744"/>
              <a:ext cx="230432" cy="1203744"/>
            </a:xfrm>
            <a:custGeom>
              <a:avLst/>
              <a:gdLst/>
              <a:ahLst/>
              <a:cxnLst/>
              <a:rect l="l" t="t" r="r" b="b"/>
              <a:pathLst>
                <a:path w="7201" h="37617" extrusionOk="0">
                  <a:moveTo>
                    <a:pt x="0" y="1"/>
                  </a:moveTo>
                  <a:lnTo>
                    <a:pt x="0" y="37617"/>
                  </a:lnTo>
                  <a:lnTo>
                    <a:pt x="7200" y="37617"/>
                  </a:lnTo>
                  <a:lnTo>
                    <a:pt x="7200"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3"/>
            <p:cNvSpPr/>
            <p:nvPr/>
          </p:nvSpPr>
          <p:spPr>
            <a:xfrm>
              <a:off x="7229472" y="4220160"/>
              <a:ext cx="230400" cy="923328"/>
            </a:xfrm>
            <a:custGeom>
              <a:avLst/>
              <a:gdLst/>
              <a:ahLst/>
              <a:cxnLst/>
              <a:rect l="l" t="t" r="r" b="b"/>
              <a:pathLst>
                <a:path w="7200" h="28854" extrusionOk="0">
                  <a:moveTo>
                    <a:pt x="0" y="0"/>
                  </a:moveTo>
                  <a:lnTo>
                    <a:pt x="0" y="28854"/>
                  </a:lnTo>
                  <a:lnTo>
                    <a:pt x="7200" y="28854"/>
                  </a:lnTo>
                  <a:lnTo>
                    <a:pt x="7200" y="0"/>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3"/>
            <p:cNvSpPr/>
            <p:nvPr/>
          </p:nvSpPr>
          <p:spPr>
            <a:xfrm>
              <a:off x="7506272" y="3768288"/>
              <a:ext cx="230432" cy="1375200"/>
            </a:xfrm>
            <a:custGeom>
              <a:avLst/>
              <a:gdLst/>
              <a:ahLst/>
              <a:cxnLst/>
              <a:rect l="l" t="t" r="r" b="b"/>
              <a:pathLst>
                <a:path w="7201" h="42975" extrusionOk="0">
                  <a:moveTo>
                    <a:pt x="1" y="1"/>
                  </a:moveTo>
                  <a:lnTo>
                    <a:pt x="1" y="42975"/>
                  </a:lnTo>
                  <a:lnTo>
                    <a:pt x="7200" y="42975"/>
                  </a:lnTo>
                  <a:lnTo>
                    <a:pt x="7200"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3"/>
            <p:cNvSpPr/>
            <p:nvPr/>
          </p:nvSpPr>
          <p:spPr>
            <a:xfrm>
              <a:off x="7784896" y="4004032"/>
              <a:ext cx="228608" cy="1139456"/>
            </a:xfrm>
            <a:custGeom>
              <a:avLst/>
              <a:gdLst/>
              <a:ahLst/>
              <a:cxnLst/>
              <a:rect l="l" t="t" r="r" b="b"/>
              <a:pathLst>
                <a:path w="7144" h="35608" extrusionOk="0">
                  <a:moveTo>
                    <a:pt x="0" y="1"/>
                  </a:moveTo>
                  <a:lnTo>
                    <a:pt x="0" y="35608"/>
                  </a:lnTo>
                  <a:lnTo>
                    <a:pt x="7144" y="35608"/>
                  </a:lnTo>
                  <a:lnTo>
                    <a:pt x="7144"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3"/>
            <p:cNvSpPr/>
            <p:nvPr/>
          </p:nvSpPr>
          <p:spPr>
            <a:xfrm>
              <a:off x="8061696" y="3596864"/>
              <a:ext cx="230432" cy="1546624"/>
            </a:xfrm>
            <a:custGeom>
              <a:avLst/>
              <a:gdLst/>
              <a:ahLst/>
              <a:cxnLst/>
              <a:rect l="l" t="t" r="r" b="b"/>
              <a:pathLst>
                <a:path w="7201" h="48332" extrusionOk="0">
                  <a:moveTo>
                    <a:pt x="1" y="0"/>
                  </a:moveTo>
                  <a:lnTo>
                    <a:pt x="1" y="48332"/>
                  </a:lnTo>
                  <a:lnTo>
                    <a:pt x="7200" y="48332"/>
                  </a:lnTo>
                  <a:lnTo>
                    <a:pt x="7200" y="0"/>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3"/>
            <p:cNvSpPr/>
            <p:nvPr/>
          </p:nvSpPr>
          <p:spPr>
            <a:xfrm>
              <a:off x="8338528" y="3514688"/>
              <a:ext cx="230400" cy="1628800"/>
            </a:xfrm>
            <a:custGeom>
              <a:avLst/>
              <a:gdLst/>
              <a:ahLst/>
              <a:cxnLst/>
              <a:rect l="l" t="t" r="r" b="b"/>
              <a:pathLst>
                <a:path w="7200" h="50900" extrusionOk="0">
                  <a:moveTo>
                    <a:pt x="0" y="1"/>
                  </a:moveTo>
                  <a:lnTo>
                    <a:pt x="0" y="50900"/>
                  </a:lnTo>
                  <a:lnTo>
                    <a:pt x="7200" y="50900"/>
                  </a:lnTo>
                  <a:lnTo>
                    <a:pt x="7200"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3"/>
            <p:cNvSpPr/>
            <p:nvPr/>
          </p:nvSpPr>
          <p:spPr>
            <a:xfrm>
              <a:off x="8615360" y="3939744"/>
              <a:ext cx="230400" cy="1203744"/>
            </a:xfrm>
            <a:custGeom>
              <a:avLst/>
              <a:gdLst/>
              <a:ahLst/>
              <a:cxnLst/>
              <a:rect l="l" t="t" r="r" b="b"/>
              <a:pathLst>
                <a:path w="7200" h="37617" extrusionOk="0">
                  <a:moveTo>
                    <a:pt x="0" y="1"/>
                  </a:moveTo>
                  <a:lnTo>
                    <a:pt x="0" y="37617"/>
                  </a:lnTo>
                  <a:lnTo>
                    <a:pt x="7200" y="37617"/>
                  </a:lnTo>
                  <a:lnTo>
                    <a:pt x="7200"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3"/>
            <p:cNvSpPr/>
            <p:nvPr/>
          </p:nvSpPr>
          <p:spPr>
            <a:xfrm>
              <a:off x="8893952" y="3596864"/>
              <a:ext cx="228640" cy="1546624"/>
            </a:xfrm>
            <a:custGeom>
              <a:avLst/>
              <a:gdLst/>
              <a:ahLst/>
              <a:cxnLst/>
              <a:rect l="l" t="t" r="r" b="b"/>
              <a:pathLst>
                <a:path w="7145" h="48332" extrusionOk="0">
                  <a:moveTo>
                    <a:pt x="1" y="0"/>
                  </a:moveTo>
                  <a:lnTo>
                    <a:pt x="1" y="48332"/>
                  </a:lnTo>
                  <a:lnTo>
                    <a:pt x="7144" y="48332"/>
                  </a:lnTo>
                  <a:lnTo>
                    <a:pt x="7144" y="0"/>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 name="Google Shape;151;p3"/>
          <p:cNvGrpSpPr/>
          <p:nvPr/>
        </p:nvGrpSpPr>
        <p:grpSpPr>
          <a:xfrm>
            <a:off x="28550" y="3359978"/>
            <a:ext cx="9094048" cy="1783611"/>
            <a:chOff x="28544" y="4157632"/>
            <a:chExt cx="9094048" cy="985856"/>
          </a:xfrm>
        </p:grpSpPr>
        <p:sp>
          <p:nvSpPr>
            <p:cNvPr id="152" name="Google Shape;152;p3"/>
            <p:cNvSpPr/>
            <p:nvPr/>
          </p:nvSpPr>
          <p:spPr>
            <a:xfrm>
              <a:off x="435744" y="4782720"/>
              <a:ext cx="92896" cy="360768"/>
            </a:xfrm>
            <a:custGeom>
              <a:avLst/>
              <a:gdLst/>
              <a:ahLst/>
              <a:cxnLst/>
              <a:rect l="l" t="t" r="r" b="b"/>
              <a:pathLst>
                <a:path w="2903" h="11274" extrusionOk="0">
                  <a:moveTo>
                    <a:pt x="1" y="0"/>
                  </a:moveTo>
                  <a:lnTo>
                    <a:pt x="1" y="11274"/>
                  </a:lnTo>
                  <a:lnTo>
                    <a:pt x="2903" y="11274"/>
                  </a:lnTo>
                  <a:lnTo>
                    <a:pt x="2903" y="0"/>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3"/>
            <p:cNvSpPr/>
            <p:nvPr/>
          </p:nvSpPr>
          <p:spPr>
            <a:xfrm>
              <a:off x="300032" y="4638048"/>
              <a:ext cx="92896" cy="505440"/>
            </a:xfrm>
            <a:custGeom>
              <a:avLst/>
              <a:gdLst/>
              <a:ahLst/>
              <a:cxnLst/>
              <a:rect l="l" t="t" r="r" b="b"/>
              <a:pathLst>
                <a:path w="2903" h="15795" extrusionOk="0">
                  <a:moveTo>
                    <a:pt x="0" y="1"/>
                  </a:moveTo>
                  <a:lnTo>
                    <a:pt x="0" y="15795"/>
                  </a:lnTo>
                  <a:lnTo>
                    <a:pt x="2902" y="15795"/>
                  </a:lnTo>
                  <a:lnTo>
                    <a:pt x="2902"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3"/>
            <p:cNvSpPr/>
            <p:nvPr/>
          </p:nvSpPr>
          <p:spPr>
            <a:xfrm>
              <a:off x="164288" y="4571968"/>
              <a:ext cx="92896" cy="571520"/>
            </a:xfrm>
            <a:custGeom>
              <a:avLst/>
              <a:gdLst/>
              <a:ahLst/>
              <a:cxnLst/>
              <a:rect l="l" t="t" r="r" b="b"/>
              <a:pathLst>
                <a:path w="2903" h="17860" extrusionOk="0">
                  <a:moveTo>
                    <a:pt x="1" y="1"/>
                  </a:moveTo>
                  <a:lnTo>
                    <a:pt x="1" y="17860"/>
                  </a:lnTo>
                  <a:lnTo>
                    <a:pt x="2903" y="17860"/>
                  </a:lnTo>
                  <a:lnTo>
                    <a:pt x="2903"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3"/>
            <p:cNvSpPr/>
            <p:nvPr/>
          </p:nvSpPr>
          <p:spPr>
            <a:xfrm>
              <a:off x="28544" y="4739840"/>
              <a:ext cx="92928" cy="403648"/>
            </a:xfrm>
            <a:custGeom>
              <a:avLst/>
              <a:gdLst/>
              <a:ahLst/>
              <a:cxnLst/>
              <a:rect l="l" t="t" r="r" b="b"/>
              <a:pathLst>
                <a:path w="2904" h="12614" extrusionOk="0">
                  <a:moveTo>
                    <a:pt x="1" y="1"/>
                  </a:moveTo>
                  <a:lnTo>
                    <a:pt x="1" y="12614"/>
                  </a:lnTo>
                  <a:lnTo>
                    <a:pt x="2903" y="12614"/>
                  </a:lnTo>
                  <a:lnTo>
                    <a:pt x="2903"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3"/>
            <p:cNvSpPr/>
            <p:nvPr/>
          </p:nvSpPr>
          <p:spPr>
            <a:xfrm>
              <a:off x="712576" y="4571968"/>
              <a:ext cx="94688" cy="571520"/>
            </a:xfrm>
            <a:custGeom>
              <a:avLst/>
              <a:gdLst/>
              <a:ahLst/>
              <a:cxnLst/>
              <a:rect l="l" t="t" r="r" b="b"/>
              <a:pathLst>
                <a:path w="2959" h="17860" extrusionOk="0">
                  <a:moveTo>
                    <a:pt x="0" y="1"/>
                  </a:moveTo>
                  <a:lnTo>
                    <a:pt x="0" y="17860"/>
                  </a:lnTo>
                  <a:lnTo>
                    <a:pt x="2958" y="17860"/>
                  </a:lnTo>
                  <a:lnTo>
                    <a:pt x="2958"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3"/>
            <p:cNvSpPr/>
            <p:nvPr/>
          </p:nvSpPr>
          <p:spPr>
            <a:xfrm>
              <a:off x="576832" y="4752352"/>
              <a:ext cx="94688" cy="391136"/>
            </a:xfrm>
            <a:custGeom>
              <a:avLst/>
              <a:gdLst/>
              <a:ahLst/>
              <a:cxnLst/>
              <a:rect l="l" t="t" r="r" b="b"/>
              <a:pathLst>
                <a:path w="2959" h="12223" extrusionOk="0">
                  <a:moveTo>
                    <a:pt x="1" y="1"/>
                  </a:moveTo>
                  <a:lnTo>
                    <a:pt x="1" y="12223"/>
                  </a:lnTo>
                  <a:lnTo>
                    <a:pt x="2959" y="12223"/>
                  </a:lnTo>
                  <a:lnTo>
                    <a:pt x="2959"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3"/>
            <p:cNvSpPr/>
            <p:nvPr/>
          </p:nvSpPr>
          <p:spPr>
            <a:xfrm>
              <a:off x="989408" y="4386240"/>
              <a:ext cx="94656" cy="757248"/>
            </a:xfrm>
            <a:custGeom>
              <a:avLst/>
              <a:gdLst/>
              <a:ahLst/>
              <a:cxnLst/>
              <a:rect l="l" t="t" r="r" b="b"/>
              <a:pathLst>
                <a:path w="2958" h="23664" extrusionOk="0">
                  <a:moveTo>
                    <a:pt x="0" y="0"/>
                  </a:moveTo>
                  <a:lnTo>
                    <a:pt x="0" y="23664"/>
                  </a:lnTo>
                  <a:lnTo>
                    <a:pt x="2958" y="23664"/>
                  </a:lnTo>
                  <a:lnTo>
                    <a:pt x="2958" y="0"/>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3"/>
            <p:cNvSpPr/>
            <p:nvPr/>
          </p:nvSpPr>
          <p:spPr>
            <a:xfrm>
              <a:off x="853664" y="4500544"/>
              <a:ext cx="94688" cy="642944"/>
            </a:xfrm>
            <a:custGeom>
              <a:avLst/>
              <a:gdLst/>
              <a:ahLst/>
              <a:cxnLst/>
              <a:rect l="l" t="t" r="r" b="b"/>
              <a:pathLst>
                <a:path w="2959" h="20092" extrusionOk="0">
                  <a:moveTo>
                    <a:pt x="0" y="0"/>
                  </a:moveTo>
                  <a:lnTo>
                    <a:pt x="0" y="20092"/>
                  </a:lnTo>
                  <a:lnTo>
                    <a:pt x="2958" y="20092"/>
                  </a:lnTo>
                  <a:lnTo>
                    <a:pt x="2958" y="0"/>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3"/>
            <p:cNvSpPr/>
            <p:nvPr/>
          </p:nvSpPr>
          <p:spPr>
            <a:xfrm>
              <a:off x="1266208" y="4721984"/>
              <a:ext cx="94688" cy="421504"/>
            </a:xfrm>
            <a:custGeom>
              <a:avLst/>
              <a:gdLst/>
              <a:ahLst/>
              <a:cxnLst/>
              <a:rect l="l" t="t" r="r" b="b"/>
              <a:pathLst>
                <a:path w="2959" h="13172" extrusionOk="0">
                  <a:moveTo>
                    <a:pt x="1" y="1"/>
                  </a:moveTo>
                  <a:lnTo>
                    <a:pt x="1" y="13172"/>
                  </a:lnTo>
                  <a:lnTo>
                    <a:pt x="2959" y="13172"/>
                  </a:lnTo>
                  <a:lnTo>
                    <a:pt x="2959"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3"/>
            <p:cNvSpPr/>
            <p:nvPr/>
          </p:nvSpPr>
          <p:spPr>
            <a:xfrm>
              <a:off x="1130496" y="4518400"/>
              <a:ext cx="94688" cy="625088"/>
            </a:xfrm>
            <a:custGeom>
              <a:avLst/>
              <a:gdLst/>
              <a:ahLst/>
              <a:cxnLst/>
              <a:rect l="l" t="t" r="r" b="b"/>
              <a:pathLst>
                <a:path w="2959" h="19534" extrusionOk="0">
                  <a:moveTo>
                    <a:pt x="0" y="0"/>
                  </a:moveTo>
                  <a:lnTo>
                    <a:pt x="0" y="19534"/>
                  </a:lnTo>
                  <a:lnTo>
                    <a:pt x="2958" y="19534"/>
                  </a:lnTo>
                  <a:lnTo>
                    <a:pt x="2958" y="0"/>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3"/>
            <p:cNvSpPr/>
            <p:nvPr/>
          </p:nvSpPr>
          <p:spPr>
            <a:xfrm>
              <a:off x="1543040" y="4571968"/>
              <a:ext cx="94688" cy="571520"/>
            </a:xfrm>
            <a:custGeom>
              <a:avLst/>
              <a:gdLst/>
              <a:ahLst/>
              <a:cxnLst/>
              <a:rect l="l" t="t" r="r" b="b"/>
              <a:pathLst>
                <a:path w="2959" h="17860" extrusionOk="0">
                  <a:moveTo>
                    <a:pt x="0" y="1"/>
                  </a:moveTo>
                  <a:lnTo>
                    <a:pt x="0" y="17860"/>
                  </a:lnTo>
                  <a:lnTo>
                    <a:pt x="2958" y="17860"/>
                  </a:lnTo>
                  <a:lnTo>
                    <a:pt x="2958"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3"/>
            <p:cNvSpPr/>
            <p:nvPr/>
          </p:nvSpPr>
          <p:spPr>
            <a:xfrm>
              <a:off x="1407296" y="4721984"/>
              <a:ext cx="94688" cy="421504"/>
            </a:xfrm>
            <a:custGeom>
              <a:avLst/>
              <a:gdLst/>
              <a:ahLst/>
              <a:cxnLst/>
              <a:rect l="l" t="t" r="r" b="b"/>
              <a:pathLst>
                <a:path w="2959" h="13172" extrusionOk="0">
                  <a:moveTo>
                    <a:pt x="1" y="1"/>
                  </a:moveTo>
                  <a:lnTo>
                    <a:pt x="1" y="13172"/>
                  </a:lnTo>
                  <a:lnTo>
                    <a:pt x="2959" y="13172"/>
                  </a:lnTo>
                  <a:lnTo>
                    <a:pt x="2959"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3"/>
            <p:cNvSpPr/>
            <p:nvPr/>
          </p:nvSpPr>
          <p:spPr>
            <a:xfrm>
              <a:off x="1821632" y="4457664"/>
              <a:ext cx="92896" cy="685824"/>
            </a:xfrm>
            <a:custGeom>
              <a:avLst/>
              <a:gdLst/>
              <a:ahLst/>
              <a:cxnLst/>
              <a:rect l="l" t="t" r="r" b="b"/>
              <a:pathLst>
                <a:path w="2903" h="21432" extrusionOk="0">
                  <a:moveTo>
                    <a:pt x="1" y="1"/>
                  </a:moveTo>
                  <a:lnTo>
                    <a:pt x="1" y="21432"/>
                  </a:lnTo>
                  <a:lnTo>
                    <a:pt x="2903" y="21432"/>
                  </a:lnTo>
                  <a:lnTo>
                    <a:pt x="2903"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3"/>
            <p:cNvSpPr/>
            <p:nvPr/>
          </p:nvSpPr>
          <p:spPr>
            <a:xfrm>
              <a:off x="1685920" y="4638048"/>
              <a:ext cx="94688" cy="505440"/>
            </a:xfrm>
            <a:custGeom>
              <a:avLst/>
              <a:gdLst/>
              <a:ahLst/>
              <a:cxnLst/>
              <a:rect l="l" t="t" r="r" b="b"/>
              <a:pathLst>
                <a:path w="2959" h="15795" extrusionOk="0">
                  <a:moveTo>
                    <a:pt x="0" y="1"/>
                  </a:moveTo>
                  <a:lnTo>
                    <a:pt x="0" y="15795"/>
                  </a:lnTo>
                  <a:lnTo>
                    <a:pt x="2958" y="15795"/>
                  </a:lnTo>
                  <a:lnTo>
                    <a:pt x="2958"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3"/>
            <p:cNvSpPr/>
            <p:nvPr/>
          </p:nvSpPr>
          <p:spPr>
            <a:xfrm>
              <a:off x="2098464" y="4386240"/>
              <a:ext cx="94688" cy="757248"/>
            </a:xfrm>
            <a:custGeom>
              <a:avLst/>
              <a:gdLst/>
              <a:ahLst/>
              <a:cxnLst/>
              <a:rect l="l" t="t" r="r" b="b"/>
              <a:pathLst>
                <a:path w="2959" h="23664" extrusionOk="0">
                  <a:moveTo>
                    <a:pt x="0" y="0"/>
                  </a:moveTo>
                  <a:lnTo>
                    <a:pt x="0" y="23664"/>
                  </a:lnTo>
                  <a:lnTo>
                    <a:pt x="2958" y="23664"/>
                  </a:lnTo>
                  <a:lnTo>
                    <a:pt x="2958" y="0"/>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3"/>
            <p:cNvSpPr/>
            <p:nvPr/>
          </p:nvSpPr>
          <p:spPr>
            <a:xfrm>
              <a:off x="1962720" y="4457664"/>
              <a:ext cx="94688" cy="685824"/>
            </a:xfrm>
            <a:custGeom>
              <a:avLst/>
              <a:gdLst/>
              <a:ahLst/>
              <a:cxnLst/>
              <a:rect l="l" t="t" r="r" b="b"/>
              <a:pathLst>
                <a:path w="2959" h="21432" extrusionOk="0">
                  <a:moveTo>
                    <a:pt x="1" y="1"/>
                  </a:moveTo>
                  <a:lnTo>
                    <a:pt x="1" y="21432"/>
                  </a:lnTo>
                  <a:lnTo>
                    <a:pt x="2959" y="21432"/>
                  </a:lnTo>
                  <a:lnTo>
                    <a:pt x="2959"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3"/>
            <p:cNvSpPr/>
            <p:nvPr/>
          </p:nvSpPr>
          <p:spPr>
            <a:xfrm>
              <a:off x="2375296" y="4711264"/>
              <a:ext cx="94656" cy="432224"/>
            </a:xfrm>
            <a:custGeom>
              <a:avLst/>
              <a:gdLst/>
              <a:ahLst/>
              <a:cxnLst/>
              <a:rect l="l" t="t" r="r" b="b"/>
              <a:pathLst>
                <a:path w="2958" h="13507" extrusionOk="0">
                  <a:moveTo>
                    <a:pt x="0" y="1"/>
                  </a:moveTo>
                  <a:lnTo>
                    <a:pt x="0" y="13507"/>
                  </a:lnTo>
                  <a:lnTo>
                    <a:pt x="2958" y="13507"/>
                  </a:lnTo>
                  <a:lnTo>
                    <a:pt x="2958"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3"/>
            <p:cNvSpPr/>
            <p:nvPr/>
          </p:nvSpPr>
          <p:spPr>
            <a:xfrm>
              <a:off x="2239552" y="4536256"/>
              <a:ext cx="94688" cy="607232"/>
            </a:xfrm>
            <a:custGeom>
              <a:avLst/>
              <a:gdLst/>
              <a:ahLst/>
              <a:cxnLst/>
              <a:rect l="l" t="t" r="r" b="b"/>
              <a:pathLst>
                <a:path w="2959" h="18976" extrusionOk="0">
                  <a:moveTo>
                    <a:pt x="0" y="0"/>
                  </a:moveTo>
                  <a:lnTo>
                    <a:pt x="0" y="18976"/>
                  </a:lnTo>
                  <a:lnTo>
                    <a:pt x="2958" y="18976"/>
                  </a:lnTo>
                  <a:lnTo>
                    <a:pt x="2958" y="0"/>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3"/>
            <p:cNvSpPr/>
            <p:nvPr/>
          </p:nvSpPr>
          <p:spPr>
            <a:xfrm>
              <a:off x="2652096" y="4704128"/>
              <a:ext cx="94688" cy="439360"/>
            </a:xfrm>
            <a:custGeom>
              <a:avLst/>
              <a:gdLst/>
              <a:ahLst/>
              <a:cxnLst/>
              <a:rect l="l" t="t" r="r" b="b"/>
              <a:pathLst>
                <a:path w="2959" h="13730" extrusionOk="0">
                  <a:moveTo>
                    <a:pt x="1" y="1"/>
                  </a:moveTo>
                  <a:lnTo>
                    <a:pt x="1" y="13730"/>
                  </a:lnTo>
                  <a:lnTo>
                    <a:pt x="2959" y="13730"/>
                  </a:lnTo>
                  <a:lnTo>
                    <a:pt x="2959"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3"/>
            <p:cNvSpPr/>
            <p:nvPr/>
          </p:nvSpPr>
          <p:spPr>
            <a:xfrm>
              <a:off x="2516384" y="4764864"/>
              <a:ext cx="94688" cy="378624"/>
            </a:xfrm>
            <a:custGeom>
              <a:avLst/>
              <a:gdLst/>
              <a:ahLst/>
              <a:cxnLst/>
              <a:rect l="l" t="t" r="r" b="b"/>
              <a:pathLst>
                <a:path w="2959" h="11832" extrusionOk="0">
                  <a:moveTo>
                    <a:pt x="0" y="0"/>
                  </a:moveTo>
                  <a:lnTo>
                    <a:pt x="0" y="11832"/>
                  </a:lnTo>
                  <a:lnTo>
                    <a:pt x="2958" y="11832"/>
                  </a:lnTo>
                  <a:lnTo>
                    <a:pt x="2958" y="0"/>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3"/>
            <p:cNvSpPr/>
            <p:nvPr/>
          </p:nvSpPr>
          <p:spPr>
            <a:xfrm>
              <a:off x="2930720" y="4421952"/>
              <a:ext cx="92896" cy="721536"/>
            </a:xfrm>
            <a:custGeom>
              <a:avLst/>
              <a:gdLst/>
              <a:ahLst/>
              <a:cxnLst/>
              <a:rect l="l" t="t" r="r" b="b"/>
              <a:pathLst>
                <a:path w="2903" h="22548" extrusionOk="0">
                  <a:moveTo>
                    <a:pt x="0" y="1"/>
                  </a:moveTo>
                  <a:lnTo>
                    <a:pt x="0" y="22548"/>
                  </a:lnTo>
                  <a:lnTo>
                    <a:pt x="2902" y="22548"/>
                  </a:lnTo>
                  <a:lnTo>
                    <a:pt x="2902"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3"/>
            <p:cNvSpPr/>
            <p:nvPr/>
          </p:nvSpPr>
          <p:spPr>
            <a:xfrm>
              <a:off x="2794976" y="4638048"/>
              <a:ext cx="92896" cy="505440"/>
            </a:xfrm>
            <a:custGeom>
              <a:avLst/>
              <a:gdLst/>
              <a:ahLst/>
              <a:cxnLst/>
              <a:rect l="l" t="t" r="r" b="b"/>
              <a:pathLst>
                <a:path w="2903" h="15795" extrusionOk="0">
                  <a:moveTo>
                    <a:pt x="1" y="1"/>
                  </a:moveTo>
                  <a:lnTo>
                    <a:pt x="1" y="15795"/>
                  </a:lnTo>
                  <a:lnTo>
                    <a:pt x="2903" y="15795"/>
                  </a:lnTo>
                  <a:lnTo>
                    <a:pt x="2903"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3"/>
            <p:cNvSpPr/>
            <p:nvPr/>
          </p:nvSpPr>
          <p:spPr>
            <a:xfrm>
              <a:off x="3207520" y="4386240"/>
              <a:ext cx="94688" cy="757248"/>
            </a:xfrm>
            <a:custGeom>
              <a:avLst/>
              <a:gdLst/>
              <a:ahLst/>
              <a:cxnLst/>
              <a:rect l="l" t="t" r="r" b="b"/>
              <a:pathLst>
                <a:path w="2959" h="23664" extrusionOk="0">
                  <a:moveTo>
                    <a:pt x="1" y="0"/>
                  </a:moveTo>
                  <a:lnTo>
                    <a:pt x="1" y="23664"/>
                  </a:lnTo>
                  <a:lnTo>
                    <a:pt x="2959" y="23664"/>
                  </a:lnTo>
                  <a:lnTo>
                    <a:pt x="2959" y="0"/>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3"/>
            <p:cNvSpPr/>
            <p:nvPr/>
          </p:nvSpPr>
          <p:spPr>
            <a:xfrm>
              <a:off x="3071808" y="4314784"/>
              <a:ext cx="94688" cy="828704"/>
            </a:xfrm>
            <a:custGeom>
              <a:avLst/>
              <a:gdLst/>
              <a:ahLst/>
              <a:cxnLst/>
              <a:rect l="l" t="t" r="r" b="b"/>
              <a:pathLst>
                <a:path w="2959" h="25897" extrusionOk="0">
                  <a:moveTo>
                    <a:pt x="0" y="1"/>
                  </a:moveTo>
                  <a:lnTo>
                    <a:pt x="0" y="25897"/>
                  </a:lnTo>
                  <a:lnTo>
                    <a:pt x="2958" y="25897"/>
                  </a:lnTo>
                  <a:lnTo>
                    <a:pt x="2958"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3"/>
            <p:cNvSpPr/>
            <p:nvPr/>
          </p:nvSpPr>
          <p:spPr>
            <a:xfrm>
              <a:off x="3484352" y="4530912"/>
              <a:ext cx="94688" cy="612576"/>
            </a:xfrm>
            <a:custGeom>
              <a:avLst/>
              <a:gdLst/>
              <a:ahLst/>
              <a:cxnLst/>
              <a:rect l="l" t="t" r="r" b="b"/>
              <a:pathLst>
                <a:path w="2959" h="19143" extrusionOk="0">
                  <a:moveTo>
                    <a:pt x="0" y="0"/>
                  </a:moveTo>
                  <a:lnTo>
                    <a:pt x="0" y="19143"/>
                  </a:lnTo>
                  <a:lnTo>
                    <a:pt x="2958" y="19143"/>
                  </a:lnTo>
                  <a:lnTo>
                    <a:pt x="2958" y="0"/>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3"/>
            <p:cNvSpPr/>
            <p:nvPr/>
          </p:nvSpPr>
          <p:spPr>
            <a:xfrm>
              <a:off x="3348608" y="4314784"/>
              <a:ext cx="94688" cy="828704"/>
            </a:xfrm>
            <a:custGeom>
              <a:avLst/>
              <a:gdLst/>
              <a:ahLst/>
              <a:cxnLst/>
              <a:rect l="l" t="t" r="r" b="b"/>
              <a:pathLst>
                <a:path w="2959" h="25897" extrusionOk="0">
                  <a:moveTo>
                    <a:pt x="1" y="1"/>
                  </a:moveTo>
                  <a:lnTo>
                    <a:pt x="1" y="25897"/>
                  </a:lnTo>
                  <a:lnTo>
                    <a:pt x="2959" y="25897"/>
                  </a:lnTo>
                  <a:lnTo>
                    <a:pt x="2959"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3"/>
            <p:cNvSpPr/>
            <p:nvPr/>
          </p:nvSpPr>
          <p:spPr>
            <a:xfrm>
              <a:off x="3761184" y="4739840"/>
              <a:ext cx="94656" cy="403648"/>
            </a:xfrm>
            <a:custGeom>
              <a:avLst/>
              <a:gdLst/>
              <a:ahLst/>
              <a:cxnLst/>
              <a:rect l="l" t="t" r="r" b="b"/>
              <a:pathLst>
                <a:path w="2958" h="12614" extrusionOk="0">
                  <a:moveTo>
                    <a:pt x="0" y="1"/>
                  </a:moveTo>
                  <a:lnTo>
                    <a:pt x="0" y="12614"/>
                  </a:lnTo>
                  <a:lnTo>
                    <a:pt x="2958" y="12614"/>
                  </a:lnTo>
                  <a:lnTo>
                    <a:pt x="2958"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3"/>
            <p:cNvSpPr/>
            <p:nvPr/>
          </p:nvSpPr>
          <p:spPr>
            <a:xfrm>
              <a:off x="3625440" y="4457664"/>
              <a:ext cx="94688" cy="685824"/>
            </a:xfrm>
            <a:custGeom>
              <a:avLst/>
              <a:gdLst/>
              <a:ahLst/>
              <a:cxnLst/>
              <a:rect l="l" t="t" r="r" b="b"/>
              <a:pathLst>
                <a:path w="2959" h="21432" extrusionOk="0">
                  <a:moveTo>
                    <a:pt x="0" y="1"/>
                  </a:moveTo>
                  <a:lnTo>
                    <a:pt x="0" y="21432"/>
                  </a:lnTo>
                  <a:lnTo>
                    <a:pt x="2958" y="21432"/>
                  </a:lnTo>
                  <a:lnTo>
                    <a:pt x="2958"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3"/>
            <p:cNvSpPr/>
            <p:nvPr/>
          </p:nvSpPr>
          <p:spPr>
            <a:xfrm>
              <a:off x="4037984" y="4638048"/>
              <a:ext cx="94688" cy="505440"/>
            </a:xfrm>
            <a:custGeom>
              <a:avLst/>
              <a:gdLst/>
              <a:ahLst/>
              <a:cxnLst/>
              <a:rect l="l" t="t" r="r" b="b"/>
              <a:pathLst>
                <a:path w="2959" h="15795" extrusionOk="0">
                  <a:moveTo>
                    <a:pt x="1" y="1"/>
                  </a:moveTo>
                  <a:lnTo>
                    <a:pt x="1" y="15795"/>
                  </a:lnTo>
                  <a:lnTo>
                    <a:pt x="2959" y="15795"/>
                  </a:lnTo>
                  <a:lnTo>
                    <a:pt x="2959"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3"/>
            <p:cNvSpPr/>
            <p:nvPr/>
          </p:nvSpPr>
          <p:spPr>
            <a:xfrm>
              <a:off x="3902272" y="4836288"/>
              <a:ext cx="94656" cy="307200"/>
            </a:xfrm>
            <a:custGeom>
              <a:avLst/>
              <a:gdLst/>
              <a:ahLst/>
              <a:cxnLst/>
              <a:rect l="l" t="t" r="r" b="b"/>
              <a:pathLst>
                <a:path w="2958" h="9600" extrusionOk="0">
                  <a:moveTo>
                    <a:pt x="0" y="1"/>
                  </a:moveTo>
                  <a:lnTo>
                    <a:pt x="0" y="9600"/>
                  </a:lnTo>
                  <a:lnTo>
                    <a:pt x="2958" y="9600"/>
                  </a:lnTo>
                  <a:lnTo>
                    <a:pt x="2958"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3"/>
            <p:cNvSpPr/>
            <p:nvPr/>
          </p:nvSpPr>
          <p:spPr>
            <a:xfrm>
              <a:off x="4316608" y="4638048"/>
              <a:ext cx="94688" cy="505440"/>
            </a:xfrm>
            <a:custGeom>
              <a:avLst/>
              <a:gdLst/>
              <a:ahLst/>
              <a:cxnLst/>
              <a:rect l="l" t="t" r="r" b="b"/>
              <a:pathLst>
                <a:path w="2959" h="15795" extrusionOk="0">
                  <a:moveTo>
                    <a:pt x="0" y="1"/>
                  </a:moveTo>
                  <a:lnTo>
                    <a:pt x="0" y="15795"/>
                  </a:lnTo>
                  <a:lnTo>
                    <a:pt x="2958" y="15795"/>
                  </a:lnTo>
                  <a:lnTo>
                    <a:pt x="2958"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3"/>
            <p:cNvSpPr/>
            <p:nvPr/>
          </p:nvSpPr>
          <p:spPr>
            <a:xfrm>
              <a:off x="4180864" y="4739840"/>
              <a:ext cx="94688" cy="403648"/>
            </a:xfrm>
            <a:custGeom>
              <a:avLst/>
              <a:gdLst/>
              <a:ahLst/>
              <a:cxnLst/>
              <a:rect l="l" t="t" r="r" b="b"/>
              <a:pathLst>
                <a:path w="2959" h="12614" extrusionOk="0">
                  <a:moveTo>
                    <a:pt x="0" y="1"/>
                  </a:moveTo>
                  <a:lnTo>
                    <a:pt x="0" y="12614"/>
                  </a:lnTo>
                  <a:lnTo>
                    <a:pt x="2958" y="12614"/>
                  </a:lnTo>
                  <a:lnTo>
                    <a:pt x="2958"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3"/>
            <p:cNvSpPr/>
            <p:nvPr/>
          </p:nvSpPr>
          <p:spPr>
            <a:xfrm>
              <a:off x="4593408" y="4571968"/>
              <a:ext cx="94688" cy="571520"/>
            </a:xfrm>
            <a:custGeom>
              <a:avLst/>
              <a:gdLst/>
              <a:ahLst/>
              <a:cxnLst/>
              <a:rect l="l" t="t" r="r" b="b"/>
              <a:pathLst>
                <a:path w="2959" h="17860" extrusionOk="0">
                  <a:moveTo>
                    <a:pt x="1" y="1"/>
                  </a:moveTo>
                  <a:lnTo>
                    <a:pt x="1" y="17860"/>
                  </a:lnTo>
                  <a:lnTo>
                    <a:pt x="2959" y="17860"/>
                  </a:lnTo>
                  <a:lnTo>
                    <a:pt x="2959"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3"/>
            <p:cNvSpPr/>
            <p:nvPr/>
          </p:nvSpPr>
          <p:spPr>
            <a:xfrm>
              <a:off x="4457696" y="4739840"/>
              <a:ext cx="94688" cy="403648"/>
            </a:xfrm>
            <a:custGeom>
              <a:avLst/>
              <a:gdLst/>
              <a:ahLst/>
              <a:cxnLst/>
              <a:rect l="l" t="t" r="r" b="b"/>
              <a:pathLst>
                <a:path w="2959" h="12614" extrusionOk="0">
                  <a:moveTo>
                    <a:pt x="0" y="1"/>
                  </a:moveTo>
                  <a:lnTo>
                    <a:pt x="0" y="12614"/>
                  </a:lnTo>
                  <a:lnTo>
                    <a:pt x="2958" y="12614"/>
                  </a:lnTo>
                  <a:lnTo>
                    <a:pt x="2958"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3"/>
            <p:cNvSpPr/>
            <p:nvPr/>
          </p:nvSpPr>
          <p:spPr>
            <a:xfrm>
              <a:off x="4870240" y="4386240"/>
              <a:ext cx="94688" cy="757248"/>
            </a:xfrm>
            <a:custGeom>
              <a:avLst/>
              <a:gdLst/>
              <a:ahLst/>
              <a:cxnLst/>
              <a:rect l="l" t="t" r="r" b="b"/>
              <a:pathLst>
                <a:path w="2959" h="23664" extrusionOk="0">
                  <a:moveTo>
                    <a:pt x="0" y="0"/>
                  </a:moveTo>
                  <a:lnTo>
                    <a:pt x="0" y="23664"/>
                  </a:lnTo>
                  <a:lnTo>
                    <a:pt x="2958" y="23664"/>
                  </a:lnTo>
                  <a:lnTo>
                    <a:pt x="2958" y="0"/>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3"/>
            <p:cNvSpPr/>
            <p:nvPr/>
          </p:nvSpPr>
          <p:spPr>
            <a:xfrm>
              <a:off x="4734496" y="4457664"/>
              <a:ext cx="94688" cy="685824"/>
            </a:xfrm>
            <a:custGeom>
              <a:avLst/>
              <a:gdLst/>
              <a:ahLst/>
              <a:cxnLst/>
              <a:rect l="l" t="t" r="r" b="b"/>
              <a:pathLst>
                <a:path w="2959" h="21432" extrusionOk="0">
                  <a:moveTo>
                    <a:pt x="1" y="1"/>
                  </a:moveTo>
                  <a:lnTo>
                    <a:pt x="1" y="21432"/>
                  </a:lnTo>
                  <a:lnTo>
                    <a:pt x="2959" y="21432"/>
                  </a:lnTo>
                  <a:lnTo>
                    <a:pt x="2959"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3"/>
            <p:cNvSpPr/>
            <p:nvPr/>
          </p:nvSpPr>
          <p:spPr>
            <a:xfrm>
              <a:off x="5147072" y="4157632"/>
              <a:ext cx="94656" cy="985856"/>
            </a:xfrm>
            <a:custGeom>
              <a:avLst/>
              <a:gdLst/>
              <a:ahLst/>
              <a:cxnLst/>
              <a:rect l="l" t="t" r="r" b="b"/>
              <a:pathLst>
                <a:path w="2958" h="30808" extrusionOk="0">
                  <a:moveTo>
                    <a:pt x="0" y="1"/>
                  </a:moveTo>
                  <a:lnTo>
                    <a:pt x="0" y="30808"/>
                  </a:lnTo>
                  <a:lnTo>
                    <a:pt x="2958" y="30808"/>
                  </a:lnTo>
                  <a:lnTo>
                    <a:pt x="2958"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3"/>
            <p:cNvSpPr/>
            <p:nvPr/>
          </p:nvSpPr>
          <p:spPr>
            <a:xfrm>
              <a:off x="5011328" y="4229088"/>
              <a:ext cx="94688" cy="914400"/>
            </a:xfrm>
            <a:custGeom>
              <a:avLst/>
              <a:gdLst/>
              <a:ahLst/>
              <a:cxnLst/>
              <a:rect l="l" t="t" r="r" b="b"/>
              <a:pathLst>
                <a:path w="2959" h="28575" extrusionOk="0">
                  <a:moveTo>
                    <a:pt x="0" y="0"/>
                  </a:moveTo>
                  <a:lnTo>
                    <a:pt x="0" y="28575"/>
                  </a:lnTo>
                  <a:lnTo>
                    <a:pt x="2958" y="28575"/>
                  </a:lnTo>
                  <a:lnTo>
                    <a:pt x="2958" y="0"/>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3"/>
            <p:cNvSpPr/>
            <p:nvPr/>
          </p:nvSpPr>
          <p:spPr>
            <a:xfrm>
              <a:off x="5425664" y="4571968"/>
              <a:ext cx="94688" cy="571520"/>
            </a:xfrm>
            <a:custGeom>
              <a:avLst/>
              <a:gdLst/>
              <a:ahLst/>
              <a:cxnLst/>
              <a:rect l="l" t="t" r="r" b="b"/>
              <a:pathLst>
                <a:path w="2959" h="17860" extrusionOk="0">
                  <a:moveTo>
                    <a:pt x="0" y="1"/>
                  </a:moveTo>
                  <a:lnTo>
                    <a:pt x="0" y="17860"/>
                  </a:lnTo>
                  <a:lnTo>
                    <a:pt x="2958" y="17860"/>
                  </a:lnTo>
                  <a:lnTo>
                    <a:pt x="2958"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3"/>
            <p:cNvSpPr/>
            <p:nvPr/>
          </p:nvSpPr>
          <p:spPr>
            <a:xfrm>
              <a:off x="5289920" y="4277280"/>
              <a:ext cx="94688" cy="866208"/>
            </a:xfrm>
            <a:custGeom>
              <a:avLst/>
              <a:gdLst/>
              <a:ahLst/>
              <a:cxnLst/>
              <a:rect l="l" t="t" r="r" b="b"/>
              <a:pathLst>
                <a:path w="2959" h="27069" extrusionOk="0">
                  <a:moveTo>
                    <a:pt x="1" y="1"/>
                  </a:moveTo>
                  <a:lnTo>
                    <a:pt x="1" y="27069"/>
                  </a:lnTo>
                  <a:lnTo>
                    <a:pt x="2959" y="27069"/>
                  </a:lnTo>
                  <a:lnTo>
                    <a:pt x="2959"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3"/>
            <p:cNvSpPr/>
            <p:nvPr/>
          </p:nvSpPr>
          <p:spPr>
            <a:xfrm>
              <a:off x="5702496" y="4721984"/>
              <a:ext cx="94688" cy="421504"/>
            </a:xfrm>
            <a:custGeom>
              <a:avLst/>
              <a:gdLst/>
              <a:ahLst/>
              <a:cxnLst/>
              <a:rect l="l" t="t" r="r" b="b"/>
              <a:pathLst>
                <a:path w="2959" h="13172" extrusionOk="0">
                  <a:moveTo>
                    <a:pt x="0" y="1"/>
                  </a:moveTo>
                  <a:lnTo>
                    <a:pt x="0" y="13172"/>
                  </a:lnTo>
                  <a:lnTo>
                    <a:pt x="2958" y="13172"/>
                  </a:lnTo>
                  <a:lnTo>
                    <a:pt x="2958"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3"/>
            <p:cNvSpPr/>
            <p:nvPr/>
          </p:nvSpPr>
          <p:spPr>
            <a:xfrm>
              <a:off x="5566752" y="4416608"/>
              <a:ext cx="94688" cy="726880"/>
            </a:xfrm>
            <a:custGeom>
              <a:avLst/>
              <a:gdLst/>
              <a:ahLst/>
              <a:cxnLst/>
              <a:rect l="l" t="t" r="r" b="b"/>
              <a:pathLst>
                <a:path w="2959" h="22715" extrusionOk="0">
                  <a:moveTo>
                    <a:pt x="0" y="0"/>
                  </a:moveTo>
                  <a:lnTo>
                    <a:pt x="0" y="22715"/>
                  </a:lnTo>
                  <a:lnTo>
                    <a:pt x="2958" y="22715"/>
                  </a:lnTo>
                  <a:lnTo>
                    <a:pt x="2958" y="0"/>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3"/>
            <p:cNvSpPr/>
            <p:nvPr/>
          </p:nvSpPr>
          <p:spPr>
            <a:xfrm>
              <a:off x="5979296" y="4571968"/>
              <a:ext cx="94688" cy="571520"/>
            </a:xfrm>
            <a:custGeom>
              <a:avLst/>
              <a:gdLst/>
              <a:ahLst/>
              <a:cxnLst/>
              <a:rect l="l" t="t" r="r" b="b"/>
              <a:pathLst>
                <a:path w="2959" h="17860" extrusionOk="0">
                  <a:moveTo>
                    <a:pt x="1" y="1"/>
                  </a:moveTo>
                  <a:lnTo>
                    <a:pt x="1" y="17860"/>
                  </a:lnTo>
                  <a:lnTo>
                    <a:pt x="2959" y="17860"/>
                  </a:lnTo>
                  <a:lnTo>
                    <a:pt x="2959"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3"/>
            <p:cNvSpPr/>
            <p:nvPr/>
          </p:nvSpPr>
          <p:spPr>
            <a:xfrm>
              <a:off x="5843584" y="4813088"/>
              <a:ext cx="94688" cy="330400"/>
            </a:xfrm>
            <a:custGeom>
              <a:avLst/>
              <a:gdLst/>
              <a:ahLst/>
              <a:cxnLst/>
              <a:rect l="l" t="t" r="r" b="b"/>
              <a:pathLst>
                <a:path w="2959" h="10325" extrusionOk="0">
                  <a:moveTo>
                    <a:pt x="0" y="0"/>
                  </a:moveTo>
                  <a:lnTo>
                    <a:pt x="0" y="10325"/>
                  </a:lnTo>
                  <a:lnTo>
                    <a:pt x="2958" y="10325"/>
                  </a:lnTo>
                  <a:lnTo>
                    <a:pt x="2958" y="0"/>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3"/>
            <p:cNvSpPr/>
            <p:nvPr/>
          </p:nvSpPr>
          <p:spPr>
            <a:xfrm>
              <a:off x="6256128" y="4807712"/>
              <a:ext cx="94688" cy="335776"/>
            </a:xfrm>
            <a:custGeom>
              <a:avLst/>
              <a:gdLst/>
              <a:ahLst/>
              <a:cxnLst/>
              <a:rect l="l" t="t" r="r" b="b"/>
              <a:pathLst>
                <a:path w="2959" h="10493" extrusionOk="0">
                  <a:moveTo>
                    <a:pt x="0" y="1"/>
                  </a:moveTo>
                  <a:lnTo>
                    <a:pt x="0" y="10493"/>
                  </a:lnTo>
                  <a:lnTo>
                    <a:pt x="2958" y="10493"/>
                  </a:lnTo>
                  <a:lnTo>
                    <a:pt x="2958"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3"/>
            <p:cNvSpPr/>
            <p:nvPr/>
          </p:nvSpPr>
          <p:spPr>
            <a:xfrm>
              <a:off x="6120384" y="4739840"/>
              <a:ext cx="94688" cy="403648"/>
            </a:xfrm>
            <a:custGeom>
              <a:avLst/>
              <a:gdLst/>
              <a:ahLst/>
              <a:cxnLst/>
              <a:rect l="l" t="t" r="r" b="b"/>
              <a:pathLst>
                <a:path w="2959" h="12614" extrusionOk="0">
                  <a:moveTo>
                    <a:pt x="1" y="1"/>
                  </a:moveTo>
                  <a:lnTo>
                    <a:pt x="1" y="12614"/>
                  </a:lnTo>
                  <a:lnTo>
                    <a:pt x="2959" y="12614"/>
                  </a:lnTo>
                  <a:lnTo>
                    <a:pt x="2959"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3"/>
            <p:cNvSpPr/>
            <p:nvPr/>
          </p:nvSpPr>
          <p:spPr>
            <a:xfrm>
              <a:off x="6534720" y="4505888"/>
              <a:ext cx="92896" cy="637600"/>
            </a:xfrm>
            <a:custGeom>
              <a:avLst/>
              <a:gdLst/>
              <a:ahLst/>
              <a:cxnLst/>
              <a:rect l="l" t="t" r="r" b="b"/>
              <a:pathLst>
                <a:path w="2903" h="19925" extrusionOk="0">
                  <a:moveTo>
                    <a:pt x="1" y="1"/>
                  </a:moveTo>
                  <a:lnTo>
                    <a:pt x="1" y="19925"/>
                  </a:lnTo>
                  <a:lnTo>
                    <a:pt x="2903" y="19925"/>
                  </a:lnTo>
                  <a:lnTo>
                    <a:pt x="2903"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3"/>
            <p:cNvSpPr/>
            <p:nvPr/>
          </p:nvSpPr>
          <p:spPr>
            <a:xfrm>
              <a:off x="6399008" y="4739840"/>
              <a:ext cx="92896" cy="403648"/>
            </a:xfrm>
            <a:custGeom>
              <a:avLst/>
              <a:gdLst/>
              <a:ahLst/>
              <a:cxnLst/>
              <a:rect l="l" t="t" r="r" b="b"/>
              <a:pathLst>
                <a:path w="2903" h="12614" extrusionOk="0">
                  <a:moveTo>
                    <a:pt x="0" y="1"/>
                  </a:moveTo>
                  <a:lnTo>
                    <a:pt x="0" y="12614"/>
                  </a:lnTo>
                  <a:lnTo>
                    <a:pt x="2902" y="12614"/>
                  </a:lnTo>
                  <a:lnTo>
                    <a:pt x="2902"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3"/>
            <p:cNvSpPr/>
            <p:nvPr/>
          </p:nvSpPr>
          <p:spPr>
            <a:xfrm>
              <a:off x="6811552" y="4807712"/>
              <a:ext cx="94688" cy="335776"/>
            </a:xfrm>
            <a:custGeom>
              <a:avLst/>
              <a:gdLst/>
              <a:ahLst/>
              <a:cxnLst/>
              <a:rect l="l" t="t" r="r" b="b"/>
              <a:pathLst>
                <a:path w="2959" h="10493" extrusionOk="0">
                  <a:moveTo>
                    <a:pt x="0" y="1"/>
                  </a:moveTo>
                  <a:lnTo>
                    <a:pt x="0" y="10493"/>
                  </a:lnTo>
                  <a:lnTo>
                    <a:pt x="2958" y="10493"/>
                  </a:lnTo>
                  <a:lnTo>
                    <a:pt x="2958"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3"/>
            <p:cNvSpPr/>
            <p:nvPr/>
          </p:nvSpPr>
          <p:spPr>
            <a:xfrm>
              <a:off x="6675808" y="4614848"/>
              <a:ext cx="94688" cy="528640"/>
            </a:xfrm>
            <a:custGeom>
              <a:avLst/>
              <a:gdLst/>
              <a:ahLst/>
              <a:cxnLst/>
              <a:rect l="l" t="t" r="r" b="b"/>
              <a:pathLst>
                <a:path w="2959" h="16520" extrusionOk="0">
                  <a:moveTo>
                    <a:pt x="1" y="0"/>
                  </a:moveTo>
                  <a:lnTo>
                    <a:pt x="1" y="16520"/>
                  </a:lnTo>
                  <a:lnTo>
                    <a:pt x="2959" y="16520"/>
                  </a:lnTo>
                  <a:lnTo>
                    <a:pt x="2959" y="0"/>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3"/>
            <p:cNvSpPr/>
            <p:nvPr/>
          </p:nvSpPr>
          <p:spPr>
            <a:xfrm>
              <a:off x="7088384" y="4739840"/>
              <a:ext cx="94688" cy="403648"/>
            </a:xfrm>
            <a:custGeom>
              <a:avLst/>
              <a:gdLst/>
              <a:ahLst/>
              <a:cxnLst/>
              <a:rect l="l" t="t" r="r" b="b"/>
              <a:pathLst>
                <a:path w="2959" h="12614" extrusionOk="0">
                  <a:moveTo>
                    <a:pt x="0" y="1"/>
                  </a:moveTo>
                  <a:lnTo>
                    <a:pt x="0" y="12614"/>
                  </a:lnTo>
                  <a:lnTo>
                    <a:pt x="2958" y="12614"/>
                  </a:lnTo>
                  <a:lnTo>
                    <a:pt x="2958"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3"/>
            <p:cNvSpPr/>
            <p:nvPr/>
          </p:nvSpPr>
          <p:spPr>
            <a:xfrm>
              <a:off x="6952640" y="4530912"/>
              <a:ext cx="94688" cy="612576"/>
            </a:xfrm>
            <a:custGeom>
              <a:avLst/>
              <a:gdLst/>
              <a:ahLst/>
              <a:cxnLst/>
              <a:rect l="l" t="t" r="r" b="b"/>
              <a:pathLst>
                <a:path w="2959" h="19143" extrusionOk="0">
                  <a:moveTo>
                    <a:pt x="0" y="0"/>
                  </a:moveTo>
                  <a:lnTo>
                    <a:pt x="0" y="19143"/>
                  </a:lnTo>
                  <a:lnTo>
                    <a:pt x="2958" y="19143"/>
                  </a:lnTo>
                  <a:lnTo>
                    <a:pt x="2958" y="0"/>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3"/>
            <p:cNvSpPr/>
            <p:nvPr/>
          </p:nvSpPr>
          <p:spPr>
            <a:xfrm>
              <a:off x="7365184" y="4739840"/>
              <a:ext cx="94688" cy="403648"/>
            </a:xfrm>
            <a:custGeom>
              <a:avLst/>
              <a:gdLst/>
              <a:ahLst/>
              <a:cxnLst/>
              <a:rect l="l" t="t" r="r" b="b"/>
              <a:pathLst>
                <a:path w="2959" h="12614" extrusionOk="0">
                  <a:moveTo>
                    <a:pt x="1" y="1"/>
                  </a:moveTo>
                  <a:lnTo>
                    <a:pt x="1" y="12614"/>
                  </a:lnTo>
                  <a:lnTo>
                    <a:pt x="2959" y="12614"/>
                  </a:lnTo>
                  <a:lnTo>
                    <a:pt x="2959"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3"/>
            <p:cNvSpPr/>
            <p:nvPr/>
          </p:nvSpPr>
          <p:spPr>
            <a:xfrm>
              <a:off x="7229472" y="4825568"/>
              <a:ext cx="94688" cy="317920"/>
            </a:xfrm>
            <a:custGeom>
              <a:avLst/>
              <a:gdLst/>
              <a:ahLst/>
              <a:cxnLst/>
              <a:rect l="l" t="t" r="r" b="b"/>
              <a:pathLst>
                <a:path w="2959" h="9935" extrusionOk="0">
                  <a:moveTo>
                    <a:pt x="0" y="1"/>
                  </a:moveTo>
                  <a:lnTo>
                    <a:pt x="0" y="9935"/>
                  </a:lnTo>
                  <a:lnTo>
                    <a:pt x="2958" y="9935"/>
                  </a:lnTo>
                  <a:lnTo>
                    <a:pt x="2958"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3"/>
            <p:cNvSpPr/>
            <p:nvPr/>
          </p:nvSpPr>
          <p:spPr>
            <a:xfrm>
              <a:off x="7643808" y="4632704"/>
              <a:ext cx="92896" cy="510784"/>
            </a:xfrm>
            <a:custGeom>
              <a:avLst/>
              <a:gdLst/>
              <a:ahLst/>
              <a:cxnLst/>
              <a:rect l="l" t="t" r="r" b="b"/>
              <a:pathLst>
                <a:path w="2903" h="15962" extrusionOk="0">
                  <a:moveTo>
                    <a:pt x="0" y="0"/>
                  </a:moveTo>
                  <a:lnTo>
                    <a:pt x="0" y="15962"/>
                  </a:lnTo>
                  <a:lnTo>
                    <a:pt x="2902" y="15962"/>
                  </a:lnTo>
                  <a:lnTo>
                    <a:pt x="2902" y="0"/>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3"/>
            <p:cNvSpPr/>
            <p:nvPr/>
          </p:nvSpPr>
          <p:spPr>
            <a:xfrm>
              <a:off x="7506272" y="4963104"/>
              <a:ext cx="94688" cy="180384"/>
            </a:xfrm>
            <a:custGeom>
              <a:avLst/>
              <a:gdLst/>
              <a:ahLst/>
              <a:cxnLst/>
              <a:rect l="l" t="t" r="r" b="b"/>
              <a:pathLst>
                <a:path w="2959" h="5637" extrusionOk="0">
                  <a:moveTo>
                    <a:pt x="1" y="0"/>
                  </a:moveTo>
                  <a:lnTo>
                    <a:pt x="1" y="5637"/>
                  </a:lnTo>
                  <a:lnTo>
                    <a:pt x="2959" y="5637"/>
                  </a:lnTo>
                  <a:lnTo>
                    <a:pt x="2959" y="0"/>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3"/>
            <p:cNvSpPr/>
            <p:nvPr/>
          </p:nvSpPr>
          <p:spPr>
            <a:xfrm>
              <a:off x="7920608" y="4909504"/>
              <a:ext cx="94688" cy="233984"/>
            </a:xfrm>
            <a:custGeom>
              <a:avLst/>
              <a:gdLst/>
              <a:ahLst/>
              <a:cxnLst/>
              <a:rect l="l" t="t" r="r" b="b"/>
              <a:pathLst>
                <a:path w="2959" h="7312" extrusionOk="0">
                  <a:moveTo>
                    <a:pt x="1" y="1"/>
                  </a:moveTo>
                  <a:lnTo>
                    <a:pt x="1" y="7312"/>
                  </a:lnTo>
                  <a:lnTo>
                    <a:pt x="2959" y="7312"/>
                  </a:lnTo>
                  <a:lnTo>
                    <a:pt x="2959"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3"/>
            <p:cNvSpPr/>
            <p:nvPr/>
          </p:nvSpPr>
          <p:spPr>
            <a:xfrm>
              <a:off x="7784896" y="4777344"/>
              <a:ext cx="94688" cy="366144"/>
            </a:xfrm>
            <a:custGeom>
              <a:avLst/>
              <a:gdLst/>
              <a:ahLst/>
              <a:cxnLst/>
              <a:rect l="l" t="t" r="r" b="b"/>
              <a:pathLst>
                <a:path w="2959" h="11442" extrusionOk="0">
                  <a:moveTo>
                    <a:pt x="0" y="1"/>
                  </a:moveTo>
                  <a:lnTo>
                    <a:pt x="0" y="11442"/>
                  </a:lnTo>
                  <a:lnTo>
                    <a:pt x="2958" y="11442"/>
                  </a:lnTo>
                  <a:lnTo>
                    <a:pt x="2958"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3"/>
            <p:cNvSpPr/>
            <p:nvPr/>
          </p:nvSpPr>
          <p:spPr>
            <a:xfrm>
              <a:off x="8197440" y="4571968"/>
              <a:ext cx="94688" cy="571520"/>
            </a:xfrm>
            <a:custGeom>
              <a:avLst/>
              <a:gdLst/>
              <a:ahLst/>
              <a:cxnLst/>
              <a:rect l="l" t="t" r="r" b="b"/>
              <a:pathLst>
                <a:path w="2959" h="17860" extrusionOk="0">
                  <a:moveTo>
                    <a:pt x="0" y="1"/>
                  </a:moveTo>
                  <a:lnTo>
                    <a:pt x="0" y="17860"/>
                  </a:lnTo>
                  <a:lnTo>
                    <a:pt x="2958" y="17860"/>
                  </a:lnTo>
                  <a:lnTo>
                    <a:pt x="2958"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3"/>
            <p:cNvSpPr/>
            <p:nvPr/>
          </p:nvSpPr>
          <p:spPr>
            <a:xfrm>
              <a:off x="8061696" y="4777344"/>
              <a:ext cx="94688" cy="366144"/>
            </a:xfrm>
            <a:custGeom>
              <a:avLst/>
              <a:gdLst/>
              <a:ahLst/>
              <a:cxnLst/>
              <a:rect l="l" t="t" r="r" b="b"/>
              <a:pathLst>
                <a:path w="2959" h="11442" extrusionOk="0">
                  <a:moveTo>
                    <a:pt x="1" y="1"/>
                  </a:moveTo>
                  <a:lnTo>
                    <a:pt x="1" y="11442"/>
                  </a:lnTo>
                  <a:lnTo>
                    <a:pt x="2959" y="11442"/>
                  </a:lnTo>
                  <a:lnTo>
                    <a:pt x="2959"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3"/>
            <p:cNvSpPr/>
            <p:nvPr/>
          </p:nvSpPr>
          <p:spPr>
            <a:xfrm>
              <a:off x="8474272" y="4721984"/>
              <a:ext cx="94656" cy="421504"/>
            </a:xfrm>
            <a:custGeom>
              <a:avLst/>
              <a:gdLst/>
              <a:ahLst/>
              <a:cxnLst/>
              <a:rect l="l" t="t" r="r" b="b"/>
              <a:pathLst>
                <a:path w="2958" h="13172" extrusionOk="0">
                  <a:moveTo>
                    <a:pt x="0" y="1"/>
                  </a:moveTo>
                  <a:lnTo>
                    <a:pt x="0" y="13172"/>
                  </a:lnTo>
                  <a:lnTo>
                    <a:pt x="2958" y="13172"/>
                  </a:lnTo>
                  <a:lnTo>
                    <a:pt x="2958"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3"/>
            <p:cNvSpPr/>
            <p:nvPr/>
          </p:nvSpPr>
          <p:spPr>
            <a:xfrm>
              <a:off x="8338528" y="4488032"/>
              <a:ext cx="94688" cy="655456"/>
            </a:xfrm>
            <a:custGeom>
              <a:avLst/>
              <a:gdLst/>
              <a:ahLst/>
              <a:cxnLst/>
              <a:rect l="l" t="t" r="r" b="b"/>
              <a:pathLst>
                <a:path w="2959" h="20483" extrusionOk="0">
                  <a:moveTo>
                    <a:pt x="0" y="1"/>
                  </a:moveTo>
                  <a:lnTo>
                    <a:pt x="0" y="20483"/>
                  </a:lnTo>
                  <a:lnTo>
                    <a:pt x="2958" y="20483"/>
                  </a:lnTo>
                  <a:lnTo>
                    <a:pt x="2958"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3"/>
            <p:cNvSpPr/>
            <p:nvPr/>
          </p:nvSpPr>
          <p:spPr>
            <a:xfrm>
              <a:off x="8751072" y="4409440"/>
              <a:ext cx="94688" cy="734048"/>
            </a:xfrm>
            <a:custGeom>
              <a:avLst/>
              <a:gdLst/>
              <a:ahLst/>
              <a:cxnLst/>
              <a:rect l="l" t="t" r="r" b="b"/>
              <a:pathLst>
                <a:path w="2959" h="22939" extrusionOk="0">
                  <a:moveTo>
                    <a:pt x="1" y="1"/>
                  </a:moveTo>
                  <a:lnTo>
                    <a:pt x="1" y="22939"/>
                  </a:lnTo>
                  <a:lnTo>
                    <a:pt x="2959" y="22939"/>
                  </a:lnTo>
                  <a:lnTo>
                    <a:pt x="2959"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3"/>
            <p:cNvSpPr/>
            <p:nvPr/>
          </p:nvSpPr>
          <p:spPr>
            <a:xfrm>
              <a:off x="8615360" y="4295168"/>
              <a:ext cx="94688" cy="848320"/>
            </a:xfrm>
            <a:custGeom>
              <a:avLst/>
              <a:gdLst/>
              <a:ahLst/>
              <a:cxnLst/>
              <a:rect l="l" t="t" r="r" b="b"/>
              <a:pathLst>
                <a:path w="2959" h="26510" extrusionOk="0">
                  <a:moveTo>
                    <a:pt x="0" y="0"/>
                  </a:moveTo>
                  <a:lnTo>
                    <a:pt x="0" y="26510"/>
                  </a:lnTo>
                  <a:lnTo>
                    <a:pt x="2958" y="26510"/>
                  </a:lnTo>
                  <a:lnTo>
                    <a:pt x="2958" y="0"/>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3"/>
            <p:cNvSpPr/>
            <p:nvPr/>
          </p:nvSpPr>
          <p:spPr>
            <a:xfrm>
              <a:off x="9029696" y="4409440"/>
              <a:ext cx="92896" cy="734048"/>
            </a:xfrm>
            <a:custGeom>
              <a:avLst/>
              <a:gdLst/>
              <a:ahLst/>
              <a:cxnLst/>
              <a:rect l="l" t="t" r="r" b="b"/>
              <a:pathLst>
                <a:path w="2903" h="22939" extrusionOk="0">
                  <a:moveTo>
                    <a:pt x="0" y="1"/>
                  </a:moveTo>
                  <a:lnTo>
                    <a:pt x="0" y="22939"/>
                  </a:lnTo>
                  <a:lnTo>
                    <a:pt x="2902" y="22939"/>
                  </a:lnTo>
                  <a:lnTo>
                    <a:pt x="2902" y="1"/>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3"/>
            <p:cNvSpPr/>
            <p:nvPr/>
          </p:nvSpPr>
          <p:spPr>
            <a:xfrm>
              <a:off x="8893952" y="4180864"/>
              <a:ext cx="92896" cy="962624"/>
            </a:xfrm>
            <a:custGeom>
              <a:avLst/>
              <a:gdLst/>
              <a:ahLst/>
              <a:cxnLst/>
              <a:rect l="l" t="t" r="r" b="b"/>
              <a:pathLst>
                <a:path w="2903" h="30082" extrusionOk="0">
                  <a:moveTo>
                    <a:pt x="1" y="0"/>
                  </a:moveTo>
                  <a:lnTo>
                    <a:pt x="1" y="30082"/>
                  </a:lnTo>
                  <a:lnTo>
                    <a:pt x="2903" y="30082"/>
                  </a:lnTo>
                  <a:lnTo>
                    <a:pt x="2903" y="0"/>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TITLE_1_1">
    <p:spTree>
      <p:nvGrpSpPr>
        <p:cNvPr id="1" name="Shape 218"/>
        <p:cNvGrpSpPr/>
        <p:nvPr/>
      </p:nvGrpSpPr>
      <p:grpSpPr>
        <a:xfrm>
          <a:off x="0" y="0"/>
          <a:ext cx="0" cy="0"/>
          <a:chOff x="0" y="0"/>
          <a:chExt cx="0" cy="0"/>
        </a:xfrm>
      </p:grpSpPr>
      <p:sp>
        <p:nvSpPr>
          <p:cNvPr id="219" name="Google Shape;219;p4"/>
          <p:cNvSpPr/>
          <p:nvPr/>
        </p:nvSpPr>
        <p:spPr>
          <a:xfrm rot="10800000" flipH="1">
            <a:off x="-25" y="1079400"/>
            <a:ext cx="9144000" cy="4064100"/>
          </a:xfrm>
          <a:prstGeom prst="rect">
            <a:avLst/>
          </a:pr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4"/>
          <p:cNvSpPr txBox="1">
            <a:spLocks noGrp="1"/>
          </p:cNvSpPr>
          <p:nvPr>
            <p:ph type="body" idx="1"/>
          </p:nvPr>
        </p:nvSpPr>
        <p:spPr>
          <a:xfrm>
            <a:off x="1669850" y="1857000"/>
            <a:ext cx="5804400" cy="2741700"/>
          </a:xfrm>
          <a:prstGeom prst="rect">
            <a:avLst/>
          </a:prstGeom>
        </p:spPr>
        <p:txBody>
          <a:bodyPr spcFirstLastPara="1" wrap="square" lIns="91425" tIns="91425" rIns="91425" bIns="91425" anchor="t" anchorCtr="0">
            <a:noAutofit/>
          </a:bodyPr>
          <a:lstStyle>
            <a:lvl1pPr marL="457200" lvl="0" indent="-419100" algn="ctr" rtl="0">
              <a:spcBef>
                <a:spcPts val="600"/>
              </a:spcBef>
              <a:spcAft>
                <a:spcPts val="0"/>
              </a:spcAft>
              <a:buSzPts val="3000"/>
              <a:buFont typeface="Titillium Web ExtraLight"/>
              <a:buChar char="▫"/>
              <a:defRPr sz="3000">
                <a:latin typeface="Titillium Web ExtraLight"/>
                <a:ea typeface="Titillium Web ExtraLight"/>
                <a:cs typeface="Titillium Web ExtraLight"/>
                <a:sym typeface="Titillium Web ExtraLight"/>
              </a:defRPr>
            </a:lvl1pPr>
            <a:lvl2pPr marL="914400" lvl="1" indent="-419100" algn="ctr" rtl="0">
              <a:spcBef>
                <a:spcPts val="0"/>
              </a:spcBef>
              <a:spcAft>
                <a:spcPts val="0"/>
              </a:spcAft>
              <a:buSzPts val="3000"/>
              <a:buFont typeface="Titillium Web ExtraLight"/>
              <a:buChar char="-"/>
              <a:defRPr sz="3000">
                <a:latin typeface="Titillium Web ExtraLight"/>
                <a:ea typeface="Titillium Web ExtraLight"/>
                <a:cs typeface="Titillium Web ExtraLight"/>
                <a:sym typeface="Titillium Web ExtraLight"/>
              </a:defRPr>
            </a:lvl2pPr>
            <a:lvl3pPr marL="1371600" lvl="2" indent="-419100" algn="ctr" rtl="0">
              <a:spcBef>
                <a:spcPts val="0"/>
              </a:spcBef>
              <a:spcAft>
                <a:spcPts val="0"/>
              </a:spcAft>
              <a:buSzPts val="3000"/>
              <a:buFont typeface="Titillium Web ExtraLight"/>
              <a:buChar char="-"/>
              <a:defRPr sz="3000">
                <a:latin typeface="Titillium Web ExtraLight"/>
                <a:ea typeface="Titillium Web ExtraLight"/>
                <a:cs typeface="Titillium Web ExtraLight"/>
                <a:sym typeface="Titillium Web ExtraLight"/>
              </a:defRPr>
            </a:lvl3pPr>
            <a:lvl4pPr marL="1828800" lvl="3" indent="-419100" algn="ctr" rtl="0">
              <a:spcBef>
                <a:spcPts val="0"/>
              </a:spcBef>
              <a:spcAft>
                <a:spcPts val="0"/>
              </a:spcAft>
              <a:buSzPts val="3000"/>
              <a:buFont typeface="Titillium Web ExtraLight"/>
              <a:buChar char="-"/>
              <a:defRPr sz="3000">
                <a:latin typeface="Titillium Web ExtraLight"/>
                <a:ea typeface="Titillium Web ExtraLight"/>
                <a:cs typeface="Titillium Web ExtraLight"/>
                <a:sym typeface="Titillium Web ExtraLight"/>
              </a:defRPr>
            </a:lvl4pPr>
            <a:lvl5pPr marL="2286000" lvl="4" indent="-419100" algn="ctr" rtl="0">
              <a:spcBef>
                <a:spcPts val="0"/>
              </a:spcBef>
              <a:spcAft>
                <a:spcPts val="0"/>
              </a:spcAft>
              <a:buSzPts val="3000"/>
              <a:buFont typeface="Titillium Web ExtraLight"/>
              <a:buChar char="-"/>
              <a:defRPr sz="3000">
                <a:latin typeface="Titillium Web ExtraLight"/>
                <a:ea typeface="Titillium Web ExtraLight"/>
                <a:cs typeface="Titillium Web ExtraLight"/>
                <a:sym typeface="Titillium Web ExtraLight"/>
              </a:defRPr>
            </a:lvl5pPr>
            <a:lvl6pPr marL="2743200" lvl="5" indent="-419100" algn="ctr" rtl="0">
              <a:spcBef>
                <a:spcPts val="0"/>
              </a:spcBef>
              <a:spcAft>
                <a:spcPts val="0"/>
              </a:spcAft>
              <a:buSzPts val="3000"/>
              <a:buFont typeface="Titillium Web ExtraLight"/>
              <a:buChar char="-"/>
              <a:defRPr sz="3000">
                <a:latin typeface="Titillium Web ExtraLight"/>
                <a:ea typeface="Titillium Web ExtraLight"/>
                <a:cs typeface="Titillium Web ExtraLight"/>
                <a:sym typeface="Titillium Web ExtraLight"/>
              </a:defRPr>
            </a:lvl6pPr>
            <a:lvl7pPr marL="3200400" lvl="6" indent="-419100" algn="ctr" rtl="0">
              <a:spcBef>
                <a:spcPts val="0"/>
              </a:spcBef>
              <a:spcAft>
                <a:spcPts val="0"/>
              </a:spcAft>
              <a:buSzPts val="3000"/>
              <a:buFont typeface="Titillium Web ExtraLight"/>
              <a:buChar char="●"/>
              <a:defRPr sz="3000">
                <a:latin typeface="Titillium Web ExtraLight"/>
                <a:ea typeface="Titillium Web ExtraLight"/>
                <a:cs typeface="Titillium Web ExtraLight"/>
                <a:sym typeface="Titillium Web ExtraLight"/>
              </a:defRPr>
            </a:lvl7pPr>
            <a:lvl8pPr marL="3657600" lvl="7" indent="-419100" algn="ctr" rtl="0">
              <a:spcBef>
                <a:spcPts val="0"/>
              </a:spcBef>
              <a:spcAft>
                <a:spcPts val="0"/>
              </a:spcAft>
              <a:buSzPts val="3000"/>
              <a:buFont typeface="Titillium Web ExtraLight"/>
              <a:buChar char="○"/>
              <a:defRPr sz="3000">
                <a:latin typeface="Titillium Web ExtraLight"/>
                <a:ea typeface="Titillium Web ExtraLight"/>
                <a:cs typeface="Titillium Web ExtraLight"/>
                <a:sym typeface="Titillium Web ExtraLight"/>
              </a:defRPr>
            </a:lvl8pPr>
            <a:lvl9pPr marL="4114800" lvl="8" indent="-419100" algn="ctr">
              <a:spcBef>
                <a:spcPts val="0"/>
              </a:spcBef>
              <a:spcAft>
                <a:spcPts val="0"/>
              </a:spcAft>
              <a:buSzPts val="3000"/>
              <a:buFont typeface="Titillium Web ExtraLight"/>
              <a:buChar char="■"/>
              <a:defRPr sz="3000">
                <a:latin typeface="Titillium Web ExtraLight"/>
                <a:ea typeface="Titillium Web ExtraLight"/>
                <a:cs typeface="Titillium Web ExtraLight"/>
                <a:sym typeface="Titillium Web ExtraLight"/>
              </a:defRPr>
            </a:lvl9pPr>
          </a:lstStyle>
          <a:p>
            <a:endParaRPr/>
          </a:p>
        </p:txBody>
      </p:sp>
      <p:sp>
        <p:nvSpPr>
          <p:cNvPr id="221" name="Google Shape;221;p4"/>
          <p:cNvSpPr txBox="1">
            <a:spLocks noGrp="1"/>
          </p:cNvSpPr>
          <p:nvPr>
            <p:ph type="sldNum" idx="12"/>
          </p:nvPr>
        </p:nvSpPr>
        <p:spPr>
          <a:xfrm>
            <a:off x="8586575" y="-11875"/>
            <a:ext cx="557400" cy="547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
        <p:nvSpPr>
          <p:cNvPr id="222" name="Google Shape;222;p4"/>
          <p:cNvSpPr/>
          <p:nvPr/>
        </p:nvSpPr>
        <p:spPr>
          <a:xfrm>
            <a:off x="0" y="401188"/>
            <a:ext cx="9144000" cy="1293056"/>
          </a:xfrm>
          <a:custGeom>
            <a:avLst/>
            <a:gdLst/>
            <a:ahLst/>
            <a:cxnLst/>
            <a:rect l="l" t="t" r="r" b="b"/>
            <a:pathLst>
              <a:path w="285750" h="40408" extrusionOk="0">
                <a:moveTo>
                  <a:pt x="160288" y="224"/>
                </a:moveTo>
                <a:lnTo>
                  <a:pt x="160455" y="279"/>
                </a:lnTo>
                <a:lnTo>
                  <a:pt x="160623" y="335"/>
                </a:lnTo>
                <a:lnTo>
                  <a:pt x="160679" y="503"/>
                </a:lnTo>
                <a:lnTo>
                  <a:pt x="160734" y="670"/>
                </a:lnTo>
                <a:lnTo>
                  <a:pt x="160679" y="838"/>
                </a:lnTo>
                <a:lnTo>
                  <a:pt x="160623" y="1005"/>
                </a:lnTo>
                <a:lnTo>
                  <a:pt x="160455" y="1061"/>
                </a:lnTo>
                <a:lnTo>
                  <a:pt x="160288" y="1117"/>
                </a:lnTo>
                <a:lnTo>
                  <a:pt x="160120" y="1061"/>
                </a:lnTo>
                <a:lnTo>
                  <a:pt x="159953" y="1005"/>
                </a:lnTo>
                <a:lnTo>
                  <a:pt x="159897" y="838"/>
                </a:lnTo>
                <a:lnTo>
                  <a:pt x="159841" y="670"/>
                </a:lnTo>
                <a:lnTo>
                  <a:pt x="159897" y="503"/>
                </a:lnTo>
                <a:lnTo>
                  <a:pt x="159953" y="335"/>
                </a:lnTo>
                <a:lnTo>
                  <a:pt x="160120" y="279"/>
                </a:lnTo>
                <a:lnTo>
                  <a:pt x="160288" y="224"/>
                </a:lnTo>
                <a:close/>
                <a:moveTo>
                  <a:pt x="264319" y="670"/>
                </a:moveTo>
                <a:lnTo>
                  <a:pt x="264486" y="726"/>
                </a:lnTo>
                <a:lnTo>
                  <a:pt x="264654" y="782"/>
                </a:lnTo>
                <a:lnTo>
                  <a:pt x="264709" y="949"/>
                </a:lnTo>
                <a:lnTo>
                  <a:pt x="264765" y="1117"/>
                </a:lnTo>
                <a:lnTo>
                  <a:pt x="264709" y="1284"/>
                </a:lnTo>
                <a:lnTo>
                  <a:pt x="264654" y="1451"/>
                </a:lnTo>
                <a:lnTo>
                  <a:pt x="264486" y="1507"/>
                </a:lnTo>
                <a:lnTo>
                  <a:pt x="264319" y="1563"/>
                </a:lnTo>
                <a:lnTo>
                  <a:pt x="264151" y="1507"/>
                </a:lnTo>
                <a:lnTo>
                  <a:pt x="263984" y="1451"/>
                </a:lnTo>
                <a:lnTo>
                  <a:pt x="263928" y="1284"/>
                </a:lnTo>
                <a:lnTo>
                  <a:pt x="263872" y="1117"/>
                </a:lnTo>
                <a:lnTo>
                  <a:pt x="263928" y="949"/>
                </a:lnTo>
                <a:lnTo>
                  <a:pt x="263984" y="782"/>
                </a:lnTo>
                <a:lnTo>
                  <a:pt x="264151" y="726"/>
                </a:lnTo>
                <a:lnTo>
                  <a:pt x="264319" y="670"/>
                </a:lnTo>
                <a:close/>
                <a:moveTo>
                  <a:pt x="281508" y="2902"/>
                </a:moveTo>
                <a:lnTo>
                  <a:pt x="281676" y="2958"/>
                </a:lnTo>
                <a:lnTo>
                  <a:pt x="281843" y="3014"/>
                </a:lnTo>
                <a:lnTo>
                  <a:pt x="281899" y="3182"/>
                </a:lnTo>
                <a:lnTo>
                  <a:pt x="281955" y="3349"/>
                </a:lnTo>
                <a:lnTo>
                  <a:pt x="281899" y="3516"/>
                </a:lnTo>
                <a:lnTo>
                  <a:pt x="281843" y="3684"/>
                </a:lnTo>
                <a:lnTo>
                  <a:pt x="281676" y="3740"/>
                </a:lnTo>
                <a:lnTo>
                  <a:pt x="281508" y="3795"/>
                </a:lnTo>
                <a:lnTo>
                  <a:pt x="281341" y="3740"/>
                </a:lnTo>
                <a:lnTo>
                  <a:pt x="281174" y="3684"/>
                </a:lnTo>
                <a:lnTo>
                  <a:pt x="281118" y="3516"/>
                </a:lnTo>
                <a:lnTo>
                  <a:pt x="281062" y="3349"/>
                </a:lnTo>
                <a:lnTo>
                  <a:pt x="281118" y="3182"/>
                </a:lnTo>
                <a:lnTo>
                  <a:pt x="281174" y="3014"/>
                </a:lnTo>
                <a:lnTo>
                  <a:pt x="281341" y="2958"/>
                </a:lnTo>
                <a:lnTo>
                  <a:pt x="281508" y="2902"/>
                </a:lnTo>
                <a:close/>
                <a:moveTo>
                  <a:pt x="177701" y="6251"/>
                </a:moveTo>
                <a:lnTo>
                  <a:pt x="177868" y="6307"/>
                </a:lnTo>
                <a:lnTo>
                  <a:pt x="178036" y="6363"/>
                </a:lnTo>
                <a:lnTo>
                  <a:pt x="178091" y="6530"/>
                </a:lnTo>
                <a:lnTo>
                  <a:pt x="178147" y="6698"/>
                </a:lnTo>
                <a:lnTo>
                  <a:pt x="178091" y="6865"/>
                </a:lnTo>
                <a:lnTo>
                  <a:pt x="178036" y="7032"/>
                </a:lnTo>
                <a:lnTo>
                  <a:pt x="177868" y="7088"/>
                </a:lnTo>
                <a:lnTo>
                  <a:pt x="177701" y="7144"/>
                </a:lnTo>
                <a:lnTo>
                  <a:pt x="177533" y="7088"/>
                </a:lnTo>
                <a:lnTo>
                  <a:pt x="177366" y="7032"/>
                </a:lnTo>
                <a:lnTo>
                  <a:pt x="177310" y="6865"/>
                </a:lnTo>
                <a:lnTo>
                  <a:pt x="177254" y="6698"/>
                </a:lnTo>
                <a:lnTo>
                  <a:pt x="177310" y="6530"/>
                </a:lnTo>
                <a:lnTo>
                  <a:pt x="177366" y="6363"/>
                </a:lnTo>
                <a:lnTo>
                  <a:pt x="177533" y="6307"/>
                </a:lnTo>
                <a:lnTo>
                  <a:pt x="177701" y="6251"/>
                </a:lnTo>
                <a:close/>
                <a:moveTo>
                  <a:pt x="90860" y="12055"/>
                </a:moveTo>
                <a:lnTo>
                  <a:pt x="91027" y="12111"/>
                </a:lnTo>
                <a:lnTo>
                  <a:pt x="91194" y="12167"/>
                </a:lnTo>
                <a:lnTo>
                  <a:pt x="91250" y="12334"/>
                </a:lnTo>
                <a:lnTo>
                  <a:pt x="91306" y="12502"/>
                </a:lnTo>
                <a:lnTo>
                  <a:pt x="91250" y="12669"/>
                </a:lnTo>
                <a:lnTo>
                  <a:pt x="91194" y="12837"/>
                </a:lnTo>
                <a:lnTo>
                  <a:pt x="91027" y="12893"/>
                </a:lnTo>
                <a:lnTo>
                  <a:pt x="90860" y="12948"/>
                </a:lnTo>
                <a:lnTo>
                  <a:pt x="90692" y="12893"/>
                </a:lnTo>
                <a:lnTo>
                  <a:pt x="90525" y="12837"/>
                </a:lnTo>
                <a:lnTo>
                  <a:pt x="90469" y="12669"/>
                </a:lnTo>
                <a:lnTo>
                  <a:pt x="90413" y="12502"/>
                </a:lnTo>
                <a:lnTo>
                  <a:pt x="90469" y="12334"/>
                </a:lnTo>
                <a:lnTo>
                  <a:pt x="90525" y="12167"/>
                </a:lnTo>
                <a:lnTo>
                  <a:pt x="90692" y="12111"/>
                </a:lnTo>
                <a:lnTo>
                  <a:pt x="90860" y="12055"/>
                </a:lnTo>
                <a:close/>
                <a:moveTo>
                  <a:pt x="246683" y="15404"/>
                </a:moveTo>
                <a:lnTo>
                  <a:pt x="246850" y="15460"/>
                </a:lnTo>
                <a:lnTo>
                  <a:pt x="247017" y="15516"/>
                </a:lnTo>
                <a:lnTo>
                  <a:pt x="247073" y="15683"/>
                </a:lnTo>
                <a:lnTo>
                  <a:pt x="247129" y="15851"/>
                </a:lnTo>
                <a:lnTo>
                  <a:pt x="247073" y="16018"/>
                </a:lnTo>
                <a:lnTo>
                  <a:pt x="247017" y="16185"/>
                </a:lnTo>
                <a:lnTo>
                  <a:pt x="246850" y="16241"/>
                </a:lnTo>
                <a:lnTo>
                  <a:pt x="246683" y="16297"/>
                </a:lnTo>
                <a:lnTo>
                  <a:pt x="246515" y="16241"/>
                </a:lnTo>
                <a:lnTo>
                  <a:pt x="246348" y="16185"/>
                </a:lnTo>
                <a:lnTo>
                  <a:pt x="246292" y="16018"/>
                </a:lnTo>
                <a:lnTo>
                  <a:pt x="246236" y="15851"/>
                </a:lnTo>
                <a:lnTo>
                  <a:pt x="246292" y="15683"/>
                </a:lnTo>
                <a:lnTo>
                  <a:pt x="246348" y="15516"/>
                </a:lnTo>
                <a:lnTo>
                  <a:pt x="246515" y="15460"/>
                </a:lnTo>
                <a:lnTo>
                  <a:pt x="246683" y="15404"/>
                </a:lnTo>
                <a:close/>
                <a:moveTo>
                  <a:pt x="142875" y="15627"/>
                </a:moveTo>
                <a:lnTo>
                  <a:pt x="143042" y="15683"/>
                </a:lnTo>
                <a:lnTo>
                  <a:pt x="143210" y="15739"/>
                </a:lnTo>
                <a:lnTo>
                  <a:pt x="143266" y="15906"/>
                </a:lnTo>
                <a:lnTo>
                  <a:pt x="143321" y="16074"/>
                </a:lnTo>
                <a:lnTo>
                  <a:pt x="143266" y="16241"/>
                </a:lnTo>
                <a:lnTo>
                  <a:pt x="143210" y="16409"/>
                </a:lnTo>
                <a:lnTo>
                  <a:pt x="143042" y="16464"/>
                </a:lnTo>
                <a:lnTo>
                  <a:pt x="142875" y="16520"/>
                </a:lnTo>
                <a:lnTo>
                  <a:pt x="142708" y="16464"/>
                </a:lnTo>
                <a:lnTo>
                  <a:pt x="142540" y="16409"/>
                </a:lnTo>
                <a:lnTo>
                  <a:pt x="142484" y="16241"/>
                </a:lnTo>
                <a:lnTo>
                  <a:pt x="142429" y="16074"/>
                </a:lnTo>
                <a:lnTo>
                  <a:pt x="142484" y="15906"/>
                </a:lnTo>
                <a:lnTo>
                  <a:pt x="142540" y="15739"/>
                </a:lnTo>
                <a:lnTo>
                  <a:pt x="142708" y="15683"/>
                </a:lnTo>
                <a:lnTo>
                  <a:pt x="142875" y="15627"/>
                </a:lnTo>
                <a:close/>
                <a:moveTo>
                  <a:pt x="125685" y="17413"/>
                </a:moveTo>
                <a:lnTo>
                  <a:pt x="125853" y="17469"/>
                </a:lnTo>
                <a:lnTo>
                  <a:pt x="126020" y="17525"/>
                </a:lnTo>
                <a:lnTo>
                  <a:pt x="126076" y="17692"/>
                </a:lnTo>
                <a:lnTo>
                  <a:pt x="126132" y="17860"/>
                </a:lnTo>
                <a:lnTo>
                  <a:pt x="126076" y="18027"/>
                </a:lnTo>
                <a:lnTo>
                  <a:pt x="126020" y="18195"/>
                </a:lnTo>
                <a:lnTo>
                  <a:pt x="125853" y="18250"/>
                </a:lnTo>
                <a:lnTo>
                  <a:pt x="125685" y="18306"/>
                </a:lnTo>
                <a:lnTo>
                  <a:pt x="125518" y="18250"/>
                </a:lnTo>
                <a:lnTo>
                  <a:pt x="125350" y="18195"/>
                </a:lnTo>
                <a:lnTo>
                  <a:pt x="125295" y="18027"/>
                </a:lnTo>
                <a:lnTo>
                  <a:pt x="125239" y="17860"/>
                </a:lnTo>
                <a:lnTo>
                  <a:pt x="125295" y="17692"/>
                </a:lnTo>
                <a:lnTo>
                  <a:pt x="125350" y="17525"/>
                </a:lnTo>
                <a:lnTo>
                  <a:pt x="125518" y="17469"/>
                </a:lnTo>
                <a:lnTo>
                  <a:pt x="125685" y="17413"/>
                </a:lnTo>
                <a:close/>
                <a:moveTo>
                  <a:pt x="73670" y="17636"/>
                </a:moveTo>
                <a:lnTo>
                  <a:pt x="73837" y="17692"/>
                </a:lnTo>
                <a:lnTo>
                  <a:pt x="74005" y="17748"/>
                </a:lnTo>
                <a:lnTo>
                  <a:pt x="74061" y="17915"/>
                </a:lnTo>
                <a:lnTo>
                  <a:pt x="74116" y="18083"/>
                </a:lnTo>
                <a:lnTo>
                  <a:pt x="74061" y="18250"/>
                </a:lnTo>
                <a:lnTo>
                  <a:pt x="74005" y="18418"/>
                </a:lnTo>
                <a:lnTo>
                  <a:pt x="73837" y="18474"/>
                </a:lnTo>
                <a:lnTo>
                  <a:pt x="73670" y="18529"/>
                </a:lnTo>
                <a:lnTo>
                  <a:pt x="73502" y="18474"/>
                </a:lnTo>
                <a:lnTo>
                  <a:pt x="73335" y="18418"/>
                </a:lnTo>
                <a:lnTo>
                  <a:pt x="73279" y="18250"/>
                </a:lnTo>
                <a:lnTo>
                  <a:pt x="73223" y="18083"/>
                </a:lnTo>
                <a:lnTo>
                  <a:pt x="73279" y="17915"/>
                </a:lnTo>
                <a:lnTo>
                  <a:pt x="73335" y="17748"/>
                </a:lnTo>
                <a:lnTo>
                  <a:pt x="73502" y="17692"/>
                </a:lnTo>
                <a:lnTo>
                  <a:pt x="73670" y="17636"/>
                </a:lnTo>
                <a:close/>
                <a:moveTo>
                  <a:pt x="21543" y="17971"/>
                </a:moveTo>
                <a:lnTo>
                  <a:pt x="21710" y="18027"/>
                </a:lnTo>
                <a:lnTo>
                  <a:pt x="21878" y="18083"/>
                </a:lnTo>
                <a:lnTo>
                  <a:pt x="21934" y="18250"/>
                </a:lnTo>
                <a:lnTo>
                  <a:pt x="21989" y="18418"/>
                </a:lnTo>
                <a:lnTo>
                  <a:pt x="21934" y="18585"/>
                </a:lnTo>
                <a:lnTo>
                  <a:pt x="21878" y="18753"/>
                </a:lnTo>
                <a:lnTo>
                  <a:pt x="21710" y="18808"/>
                </a:lnTo>
                <a:lnTo>
                  <a:pt x="21543" y="18864"/>
                </a:lnTo>
                <a:lnTo>
                  <a:pt x="21375" y="18808"/>
                </a:lnTo>
                <a:lnTo>
                  <a:pt x="21208" y="18753"/>
                </a:lnTo>
                <a:lnTo>
                  <a:pt x="21152" y="18585"/>
                </a:lnTo>
                <a:lnTo>
                  <a:pt x="21096" y="18418"/>
                </a:lnTo>
                <a:lnTo>
                  <a:pt x="21152" y="18250"/>
                </a:lnTo>
                <a:lnTo>
                  <a:pt x="21208" y="18083"/>
                </a:lnTo>
                <a:lnTo>
                  <a:pt x="21375" y="18027"/>
                </a:lnTo>
                <a:lnTo>
                  <a:pt x="21543" y="17971"/>
                </a:lnTo>
                <a:close/>
                <a:moveTo>
                  <a:pt x="229716" y="22101"/>
                </a:moveTo>
                <a:lnTo>
                  <a:pt x="229884" y="22157"/>
                </a:lnTo>
                <a:lnTo>
                  <a:pt x="230051" y="22213"/>
                </a:lnTo>
                <a:lnTo>
                  <a:pt x="230107" y="22380"/>
                </a:lnTo>
                <a:lnTo>
                  <a:pt x="230163" y="22548"/>
                </a:lnTo>
                <a:lnTo>
                  <a:pt x="230107" y="22715"/>
                </a:lnTo>
                <a:lnTo>
                  <a:pt x="230051" y="22883"/>
                </a:lnTo>
                <a:lnTo>
                  <a:pt x="229884" y="22938"/>
                </a:lnTo>
                <a:lnTo>
                  <a:pt x="229716" y="22994"/>
                </a:lnTo>
                <a:lnTo>
                  <a:pt x="229549" y="22938"/>
                </a:lnTo>
                <a:lnTo>
                  <a:pt x="229381" y="22883"/>
                </a:lnTo>
                <a:lnTo>
                  <a:pt x="229326" y="22715"/>
                </a:lnTo>
                <a:lnTo>
                  <a:pt x="229270" y="22548"/>
                </a:lnTo>
                <a:lnTo>
                  <a:pt x="229326" y="22380"/>
                </a:lnTo>
                <a:lnTo>
                  <a:pt x="229381" y="22213"/>
                </a:lnTo>
                <a:lnTo>
                  <a:pt x="229549" y="22157"/>
                </a:lnTo>
                <a:lnTo>
                  <a:pt x="229716" y="22101"/>
                </a:lnTo>
                <a:close/>
                <a:moveTo>
                  <a:pt x="194890" y="25450"/>
                </a:moveTo>
                <a:lnTo>
                  <a:pt x="195058" y="25506"/>
                </a:lnTo>
                <a:lnTo>
                  <a:pt x="195225" y="25562"/>
                </a:lnTo>
                <a:lnTo>
                  <a:pt x="195281" y="25729"/>
                </a:lnTo>
                <a:lnTo>
                  <a:pt x="195337" y="25896"/>
                </a:lnTo>
                <a:lnTo>
                  <a:pt x="195281" y="26064"/>
                </a:lnTo>
                <a:lnTo>
                  <a:pt x="195225" y="26231"/>
                </a:lnTo>
                <a:lnTo>
                  <a:pt x="195058" y="26287"/>
                </a:lnTo>
                <a:lnTo>
                  <a:pt x="194890" y="26343"/>
                </a:lnTo>
                <a:lnTo>
                  <a:pt x="194723" y="26287"/>
                </a:lnTo>
                <a:lnTo>
                  <a:pt x="194556" y="26231"/>
                </a:lnTo>
                <a:lnTo>
                  <a:pt x="194500" y="26064"/>
                </a:lnTo>
                <a:lnTo>
                  <a:pt x="194444" y="25896"/>
                </a:lnTo>
                <a:lnTo>
                  <a:pt x="194500" y="25729"/>
                </a:lnTo>
                <a:lnTo>
                  <a:pt x="194556" y="25562"/>
                </a:lnTo>
                <a:lnTo>
                  <a:pt x="194723" y="25506"/>
                </a:lnTo>
                <a:lnTo>
                  <a:pt x="194890" y="25450"/>
                </a:lnTo>
                <a:close/>
                <a:moveTo>
                  <a:pt x="4465" y="26789"/>
                </a:moveTo>
                <a:lnTo>
                  <a:pt x="4632" y="26845"/>
                </a:lnTo>
                <a:lnTo>
                  <a:pt x="4800" y="26901"/>
                </a:lnTo>
                <a:lnTo>
                  <a:pt x="4856" y="27068"/>
                </a:lnTo>
                <a:lnTo>
                  <a:pt x="4911" y="27236"/>
                </a:lnTo>
                <a:lnTo>
                  <a:pt x="4856" y="27403"/>
                </a:lnTo>
                <a:lnTo>
                  <a:pt x="4800" y="27571"/>
                </a:lnTo>
                <a:lnTo>
                  <a:pt x="4632" y="27627"/>
                </a:lnTo>
                <a:lnTo>
                  <a:pt x="4465" y="27682"/>
                </a:lnTo>
                <a:lnTo>
                  <a:pt x="4297" y="27627"/>
                </a:lnTo>
                <a:lnTo>
                  <a:pt x="4130" y="27571"/>
                </a:lnTo>
                <a:lnTo>
                  <a:pt x="4074" y="27403"/>
                </a:lnTo>
                <a:lnTo>
                  <a:pt x="4018" y="27236"/>
                </a:lnTo>
                <a:lnTo>
                  <a:pt x="4074" y="27068"/>
                </a:lnTo>
                <a:lnTo>
                  <a:pt x="4130" y="26901"/>
                </a:lnTo>
                <a:lnTo>
                  <a:pt x="4297" y="26845"/>
                </a:lnTo>
                <a:lnTo>
                  <a:pt x="4465" y="26789"/>
                </a:lnTo>
                <a:close/>
                <a:moveTo>
                  <a:pt x="108272" y="29915"/>
                </a:moveTo>
                <a:lnTo>
                  <a:pt x="108440" y="29971"/>
                </a:lnTo>
                <a:lnTo>
                  <a:pt x="108607" y="30026"/>
                </a:lnTo>
                <a:lnTo>
                  <a:pt x="108663" y="30194"/>
                </a:lnTo>
                <a:lnTo>
                  <a:pt x="108719" y="30361"/>
                </a:lnTo>
                <a:lnTo>
                  <a:pt x="108663" y="30529"/>
                </a:lnTo>
                <a:lnTo>
                  <a:pt x="108607" y="30696"/>
                </a:lnTo>
                <a:lnTo>
                  <a:pt x="108440" y="30752"/>
                </a:lnTo>
                <a:lnTo>
                  <a:pt x="108272" y="30808"/>
                </a:lnTo>
                <a:lnTo>
                  <a:pt x="108105" y="30752"/>
                </a:lnTo>
                <a:lnTo>
                  <a:pt x="107938" y="30696"/>
                </a:lnTo>
                <a:lnTo>
                  <a:pt x="107882" y="30529"/>
                </a:lnTo>
                <a:lnTo>
                  <a:pt x="107826" y="30361"/>
                </a:lnTo>
                <a:lnTo>
                  <a:pt x="107882" y="30194"/>
                </a:lnTo>
                <a:lnTo>
                  <a:pt x="107938" y="30026"/>
                </a:lnTo>
                <a:lnTo>
                  <a:pt x="108105" y="29971"/>
                </a:lnTo>
                <a:lnTo>
                  <a:pt x="108272" y="29915"/>
                </a:lnTo>
                <a:close/>
                <a:moveTo>
                  <a:pt x="212080" y="32147"/>
                </a:moveTo>
                <a:lnTo>
                  <a:pt x="212248" y="32203"/>
                </a:lnTo>
                <a:lnTo>
                  <a:pt x="212415" y="32259"/>
                </a:lnTo>
                <a:lnTo>
                  <a:pt x="212471" y="32426"/>
                </a:lnTo>
                <a:lnTo>
                  <a:pt x="212527" y="32594"/>
                </a:lnTo>
                <a:lnTo>
                  <a:pt x="212471" y="32761"/>
                </a:lnTo>
                <a:lnTo>
                  <a:pt x="212415" y="32928"/>
                </a:lnTo>
                <a:lnTo>
                  <a:pt x="212248" y="32984"/>
                </a:lnTo>
                <a:lnTo>
                  <a:pt x="212080" y="33040"/>
                </a:lnTo>
                <a:lnTo>
                  <a:pt x="211913" y="32984"/>
                </a:lnTo>
                <a:lnTo>
                  <a:pt x="211745" y="32928"/>
                </a:lnTo>
                <a:lnTo>
                  <a:pt x="211689" y="32761"/>
                </a:lnTo>
                <a:lnTo>
                  <a:pt x="211634" y="32594"/>
                </a:lnTo>
                <a:lnTo>
                  <a:pt x="211689" y="32426"/>
                </a:lnTo>
                <a:lnTo>
                  <a:pt x="211745" y="32259"/>
                </a:lnTo>
                <a:lnTo>
                  <a:pt x="211913" y="32203"/>
                </a:lnTo>
                <a:lnTo>
                  <a:pt x="212080" y="32147"/>
                </a:lnTo>
                <a:close/>
                <a:moveTo>
                  <a:pt x="56257" y="36389"/>
                </a:moveTo>
                <a:lnTo>
                  <a:pt x="56424" y="36445"/>
                </a:lnTo>
                <a:lnTo>
                  <a:pt x="56592" y="36500"/>
                </a:lnTo>
                <a:lnTo>
                  <a:pt x="56648" y="36668"/>
                </a:lnTo>
                <a:lnTo>
                  <a:pt x="56704" y="36835"/>
                </a:lnTo>
                <a:lnTo>
                  <a:pt x="56648" y="37003"/>
                </a:lnTo>
                <a:lnTo>
                  <a:pt x="56592" y="37170"/>
                </a:lnTo>
                <a:lnTo>
                  <a:pt x="56424" y="37226"/>
                </a:lnTo>
                <a:lnTo>
                  <a:pt x="56257" y="37282"/>
                </a:lnTo>
                <a:lnTo>
                  <a:pt x="56090" y="37226"/>
                </a:lnTo>
                <a:lnTo>
                  <a:pt x="55922" y="37170"/>
                </a:lnTo>
                <a:lnTo>
                  <a:pt x="55866" y="37003"/>
                </a:lnTo>
                <a:lnTo>
                  <a:pt x="55811" y="36835"/>
                </a:lnTo>
                <a:lnTo>
                  <a:pt x="55866" y="36668"/>
                </a:lnTo>
                <a:lnTo>
                  <a:pt x="55922" y="36500"/>
                </a:lnTo>
                <a:lnTo>
                  <a:pt x="56090" y="36445"/>
                </a:lnTo>
                <a:lnTo>
                  <a:pt x="56257" y="36389"/>
                </a:lnTo>
                <a:close/>
                <a:moveTo>
                  <a:pt x="39067" y="39291"/>
                </a:moveTo>
                <a:lnTo>
                  <a:pt x="39235" y="39347"/>
                </a:lnTo>
                <a:lnTo>
                  <a:pt x="39402" y="39403"/>
                </a:lnTo>
                <a:lnTo>
                  <a:pt x="39458" y="39570"/>
                </a:lnTo>
                <a:lnTo>
                  <a:pt x="39514" y="39737"/>
                </a:lnTo>
                <a:lnTo>
                  <a:pt x="39458" y="39905"/>
                </a:lnTo>
                <a:lnTo>
                  <a:pt x="39402" y="40072"/>
                </a:lnTo>
                <a:lnTo>
                  <a:pt x="39235" y="40128"/>
                </a:lnTo>
                <a:lnTo>
                  <a:pt x="39067" y="40184"/>
                </a:lnTo>
                <a:lnTo>
                  <a:pt x="38900" y="40128"/>
                </a:lnTo>
                <a:lnTo>
                  <a:pt x="38733" y="40072"/>
                </a:lnTo>
                <a:lnTo>
                  <a:pt x="38677" y="39905"/>
                </a:lnTo>
                <a:lnTo>
                  <a:pt x="38621" y="39737"/>
                </a:lnTo>
                <a:lnTo>
                  <a:pt x="38677" y="39570"/>
                </a:lnTo>
                <a:lnTo>
                  <a:pt x="38733" y="39403"/>
                </a:lnTo>
                <a:lnTo>
                  <a:pt x="38900" y="39347"/>
                </a:lnTo>
                <a:lnTo>
                  <a:pt x="39067" y="39291"/>
                </a:lnTo>
                <a:close/>
                <a:moveTo>
                  <a:pt x="160288" y="0"/>
                </a:moveTo>
                <a:lnTo>
                  <a:pt x="160009" y="56"/>
                </a:lnTo>
                <a:lnTo>
                  <a:pt x="159841" y="224"/>
                </a:lnTo>
                <a:lnTo>
                  <a:pt x="159674" y="391"/>
                </a:lnTo>
                <a:lnTo>
                  <a:pt x="159618" y="670"/>
                </a:lnTo>
                <a:lnTo>
                  <a:pt x="159674" y="893"/>
                </a:lnTo>
                <a:lnTo>
                  <a:pt x="143266" y="15571"/>
                </a:lnTo>
                <a:lnTo>
                  <a:pt x="143098" y="15460"/>
                </a:lnTo>
                <a:lnTo>
                  <a:pt x="142875" y="15404"/>
                </a:lnTo>
                <a:lnTo>
                  <a:pt x="142652" y="15460"/>
                </a:lnTo>
                <a:lnTo>
                  <a:pt x="142429" y="15571"/>
                </a:lnTo>
                <a:lnTo>
                  <a:pt x="142317" y="15739"/>
                </a:lnTo>
                <a:lnTo>
                  <a:pt x="142205" y="15906"/>
                </a:lnTo>
                <a:lnTo>
                  <a:pt x="126299" y="17581"/>
                </a:lnTo>
                <a:lnTo>
                  <a:pt x="126188" y="17413"/>
                </a:lnTo>
                <a:lnTo>
                  <a:pt x="126020" y="17302"/>
                </a:lnTo>
                <a:lnTo>
                  <a:pt x="125853" y="17190"/>
                </a:lnTo>
                <a:lnTo>
                  <a:pt x="125685" y="17190"/>
                </a:lnTo>
                <a:lnTo>
                  <a:pt x="125406" y="17246"/>
                </a:lnTo>
                <a:lnTo>
                  <a:pt x="125239" y="17413"/>
                </a:lnTo>
                <a:lnTo>
                  <a:pt x="125071" y="17581"/>
                </a:lnTo>
                <a:lnTo>
                  <a:pt x="125016" y="17860"/>
                </a:lnTo>
                <a:lnTo>
                  <a:pt x="125016" y="18027"/>
                </a:lnTo>
                <a:lnTo>
                  <a:pt x="108775" y="29915"/>
                </a:lnTo>
                <a:lnTo>
                  <a:pt x="108552" y="29747"/>
                </a:lnTo>
                <a:lnTo>
                  <a:pt x="108272" y="29691"/>
                </a:lnTo>
                <a:lnTo>
                  <a:pt x="107993" y="29747"/>
                </a:lnTo>
                <a:lnTo>
                  <a:pt x="107770" y="29915"/>
                </a:lnTo>
                <a:lnTo>
                  <a:pt x="91473" y="12781"/>
                </a:lnTo>
                <a:lnTo>
                  <a:pt x="91529" y="12502"/>
                </a:lnTo>
                <a:lnTo>
                  <a:pt x="91473" y="12223"/>
                </a:lnTo>
                <a:lnTo>
                  <a:pt x="91306" y="12055"/>
                </a:lnTo>
                <a:lnTo>
                  <a:pt x="91139" y="11888"/>
                </a:lnTo>
                <a:lnTo>
                  <a:pt x="90860" y="11832"/>
                </a:lnTo>
                <a:lnTo>
                  <a:pt x="90581" y="11888"/>
                </a:lnTo>
                <a:lnTo>
                  <a:pt x="90413" y="12055"/>
                </a:lnTo>
                <a:lnTo>
                  <a:pt x="90246" y="12223"/>
                </a:lnTo>
                <a:lnTo>
                  <a:pt x="90190" y="12502"/>
                </a:lnTo>
                <a:lnTo>
                  <a:pt x="74172" y="17636"/>
                </a:lnTo>
                <a:lnTo>
                  <a:pt x="73949" y="17469"/>
                </a:lnTo>
                <a:lnTo>
                  <a:pt x="73837" y="17413"/>
                </a:lnTo>
                <a:lnTo>
                  <a:pt x="73670" y="17413"/>
                </a:lnTo>
                <a:lnTo>
                  <a:pt x="73391" y="17469"/>
                </a:lnTo>
                <a:lnTo>
                  <a:pt x="73223" y="17636"/>
                </a:lnTo>
                <a:lnTo>
                  <a:pt x="73056" y="17804"/>
                </a:lnTo>
                <a:lnTo>
                  <a:pt x="73000" y="18083"/>
                </a:lnTo>
                <a:lnTo>
                  <a:pt x="73056" y="18362"/>
                </a:lnTo>
                <a:lnTo>
                  <a:pt x="56759" y="36389"/>
                </a:lnTo>
                <a:lnTo>
                  <a:pt x="56536" y="36221"/>
                </a:lnTo>
                <a:lnTo>
                  <a:pt x="56257" y="36165"/>
                </a:lnTo>
                <a:lnTo>
                  <a:pt x="55978" y="36221"/>
                </a:lnTo>
                <a:lnTo>
                  <a:pt x="55811" y="36389"/>
                </a:lnTo>
                <a:lnTo>
                  <a:pt x="55643" y="36556"/>
                </a:lnTo>
                <a:lnTo>
                  <a:pt x="55587" y="36835"/>
                </a:lnTo>
                <a:lnTo>
                  <a:pt x="55587" y="36947"/>
                </a:lnTo>
                <a:lnTo>
                  <a:pt x="39737" y="39626"/>
                </a:lnTo>
                <a:lnTo>
                  <a:pt x="39737" y="39737"/>
                </a:lnTo>
                <a:lnTo>
                  <a:pt x="39681" y="39458"/>
                </a:lnTo>
                <a:lnTo>
                  <a:pt x="39514" y="39291"/>
                </a:lnTo>
                <a:lnTo>
                  <a:pt x="39346" y="39123"/>
                </a:lnTo>
                <a:lnTo>
                  <a:pt x="39067" y="39068"/>
                </a:lnTo>
                <a:lnTo>
                  <a:pt x="38844" y="39123"/>
                </a:lnTo>
                <a:lnTo>
                  <a:pt x="38621" y="39235"/>
                </a:lnTo>
                <a:lnTo>
                  <a:pt x="22045" y="18864"/>
                </a:lnTo>
                <a:lnTo>
                  <a:pt x="22157" y="18641"/>
                </a:lnTo>
                <a:lnTo>
                  <a:pt x="22213" y="18418"/>
                </a:lnTo>
                <a:lnTo>
                  <a:pt x="22157" y="18139"/>
                </a:lnTo>
                <a:lnTo>
                  <a:pt x="21989" y="17971"/>
                </a:lnTo>
                <a:lnTo>
                  <a:pt x="21822" y="17804"/>
                </a:lnTo>
                <a:lnTo>
                  <a:pt x="21543" y="17748"/>
                </a:lnTo>
                <a:lnTo>
                  <a:pt x="21264" y="17804"/>
                </a:lnTo>
                <a:lnTo>
                  <a:pt x="21096" y="17971"/>
                </a:lnTo>
                <a:lnTo>
                  <a:pt x="20929" y="18139"/>
                </a:lnTo>
                <a:lnTo>
                  <a:pt x="20873" y="18418"/>
                </a:lnTo>
                <a:lnTo>
                  <a:pt x="20929" y="18641"/>
                </a:lnTo>
                <a:lnTo>
                  <a:pt x="4967" y="26789"/>
                </a:lnTo>
                <a:lnTo>
                  <a:pt x="4744" y="26622"/>
                </a:lnTo>
                <a:lnTo>
                  <a:pt x="4465" y="26566"/>
                </a:lnTo>
                <a:lnTo>
                  <a:pt x="4242" y="26622"/>
                </a:lnTo>
                <a:lnTo>
                  <a:pt x="4018" y="26734"/>
                </a:lnTo>
                <a:lnTo>
                  <a:pt x="0" y="24948"/>
                </a:lnTo>
                <a:lnTo>
                  <a:pt x="0" y="25171"/>
                </a:lnTo>
                <a:lnTo>
                  <a:pt x="3851" y="26901"/>
                </a:lnTo>
                <a:lnTo>
                  <a:pt x="3795" y="27068"/>
                </a:lnTo>
                <a:lnTo>
                  <a:pt x="3795" y="27236"/>
                </a:lnTo>
                <a:lnTo>
                  <a:pt x="3851" y="27515"/>
                </a:lnTo>
                <a:lnTo>
                  <a:pt x="4018" y="27682"/>
                </a:lnTo>
                <a:lnTo>
                  <a:pt x="4186" y="27850"/>
                </a:lnTo>
                <a:lnTo>
                  <a:pt x="4465" y="27906"/>
                </a:lnTo>
                <a:lnTo>
                  <a:pt x="4744" y="27850"/>
                </a:lnTo>
                <a:lnTo>
                  <a:pt x="4911" y="27682"/>
                </a:lnTo>
                <a:lnTo>
                  <a:pt x="5079" y="27515"/>
                </a:lnTo>
                <a:lnTo>
                  <a:pt x="5135" y="27236"/>
                </a:lnTo>
                <a:lnTo>
                  <a:pt x="5079" y="27013"/>
                </a:lnTo>
                <a:lnTo>
                  <a:pt x="20985" y="18808"/>
                </a:lnTo>
                <a:lnTo>
                  <a:pt x="21096" y="18920"/>
                </a:lnTo>
                <a:lnTo>
                  <a:pt x="21264" y="19032"/>
                </a:lnTo>
                <a:lnTo>
                  <a:pt x="21375" y="19088"/>
                </a:lnTo>
                <a:lnTo>
                  <a:pt x="21710" y="19088"/>
                </a:lnTo>
                <a:lnTo>
                  <a:pt x="21878" y="18976"/>
                </a:lnTo>
                <a:lnTo>
                  <a:pt x="38453" y="39458"/>
                </a:lnTo>
                <a:lnTo>
                  <a:pt x="38398" y="39570"/>
                </a:lnTo>
                <a:lnTo>
                  <a:pt x="38398" y="39737"/>
                </a:lnTo>
                <a:lnTo>
                  <a:pt x="38453" y="40016"/>
                </a:lnTo>
                <a:lnTo>
                  <a:pt x="38621" y="40184"/>
                </a:lnTo>
                <a:lnTo>
                  <a:pt x="38788" y="40351"/>
                </a:lnTo>
                <a:lnTo>
                  <a:pt x="39067" y="40407"/>
                </a:lnTo>
                <a:lnTo>
                  <a:pt x="39291" y="40351"/>
                </a:lnTo>
                <a:lnTo>
                  <a:pt x="39514" y="40240"/>
                </a:lnTo>
                <a:lnTo>
                  <a:pt x="39625" y="40072"/>
                </a:lnTo>
                <a:lnTo>
                  <a:pt x="39737" y="39849"/>
                </a:lnTo>
                <a:lnTo>
                  <a:pt x="55699" y="37170"/>
                </a:lnTo>
                <a:lnTo>
                  <a:pt x="55811" y="37282"/>
                </a:lnTo>
                <a:lnTo>
                  <a:pt x="55922" y="37393"/>
                </a:lnTo>
                <a:lnTo>
                  <a:pt x="56090" y="37505"/>
                </a:lnTo>
                <a:lnTo>
                  <a:pt x="56257" y="37505"/>
                </a:lnTo>
                <a:lnTo>
                  <a:pt x="56536" y="37449"/>
                </a:lnTo>
                <a:lnTo>
                  <a:pt x="56704" y="37282"/>
                </a:lnTo>
                <a:lnTo>
                  <a:pt x="56871" y="37114"/>
                </a:lnTo>
                <a:lnTo>
                  <a:pt x="56927" y="36835"/>
                </a:lnTo>
                <a:lnTo>
                  <a:pt x="56871" y="36556"/>
                </a:lnTo>
                <a:lnTo>
                  <a:pt x="73168" y="18529"/>
                </a:lnTo>
                <a:lnTo>
                  <a:pt x="73391" y="18697"/>
                </a:lnTo>
                <a:lnTo>
                  <a:pt x="73670" y="18753"/>
                </a:lnTo>
                <a:lnTo>
                  <a:pt x="73949" y="18697"/>
                </a:lnTo>
                <a:lnTo>
                  <a:pt x="74116" y="18529"/>
                </a:lnTo>
                <a:lnTo>
                  <a:pt x="74284" y="18362"/>
                </a:lnTo>
                <a:lnTo>
                  <a:pt x="74340" y="18083"/>
                </a:lnTo>
                <a:lnTo>
                  <a:pt x="74284" y="17860"/>
                </a:lnTo>
                <a:lnTo>
                  <a:pt x="90246" y="12725"/>
                </a:lnTo>
                <a:lnTo>
                  <a:pt x="90357" y="12893"/>
                </a:lnTo>
                <a:lnTo>
                  <a:pt x="90469" y="13060"/>
                </a:lnTo>
                <a:lnTo>
                  <a:pt x="90636" y="13116"/>
                </a:lnTo>
                <a:lnTo>
                  <a:pt x="90860" y="13172"/>
                </a:lnTo>
                <a:lnTo>
                  <a:pt x="91139" y="13116"/>
                </a:lnTo>
                <a:lnTo>
                  <a:pt x="91362" y="12948"/>
                </a:lnTo>
                <a:lnTo>
                  <a:pt x="107659" y="30082"/>
                </a:lnTo>
                <a:lnTo>
                  <a:pt x="107603" y="30361"/>
                </a:lnTo>
                <a:lnTo>
                  <a:pt x="107659" y="30640"/>
                </a:lnTo>
                <a:lnTo>
                  <a:pt x="107826" y="30808"/>
                </a:lnTo>
                <a:lnTo>
                  <a:pt x="107993" y="30975"/>
                </a:lnTo>
                <a:lnTo>
                  <a:pt x="108272" y="31031"/>
                </a:lnTo>
                <a:lnTo>
                  <a:pt x="108552" y="30975"/>
                </a:lnTo>
                <a:lnTo>
                  <a:pt x="108719" y="30808"/>
                </a:lnTo>
                <a:lnTo>
                  <a:pt x="108886" y="30640"/>
                </a:lnTo>
                <a:lnTo>
                  <a:pt x="108942" y="30361"/>
                </a:lnTo>
                <a:lnTo>
                  <a:pt x="108886" y="30082"/>
                </a:lnTo>
                <a:lnTo>
                  <a:pt x="125127" y="18195"/>
                </a:lnTo>
                <a:lnTo>
                  <a:pt x="125239" y="18362"/>
                </a:lnTo>
                <a:lnTo>
                  <a:pt x="125350" y="18418"/>
                </a:lnTo>
                <a:lnTo>
                  <a:pt x="125518" y="18529"/>
                </a:lnTo>
                <a:lnTo>
                  <a:pt x="125685" y="18529"/>
                </a:lnTo>
                <a:lnTo>
                  <a:pt x="125964" y="18474"/>
                </a:lnTo>
                <a:lnTo>
                  <a:pt x="126132" y="18306"/>
                </a:lnTo>
                <a:lnTo>
                  <a:pt x="126299" y="18139"/>
                </a:lnTo>
                <a:lnTo>
                  <a:pt x="126355" y="17860"/>
                </a:lnTo>
                <a:lnTo>
                  <a:pt x="126355" y="17804"/>
                </a:lnTo>
                <a:lnTo>
                  <a:pt x="142205" y="16130"/>
                </a:lnTo>
                <a:lnTo>
                  <a:pt x="142261" y="16409"/>
                </a:lnTo>
                <a:lnTo>
                  <a:pt x="142429" y="16576"/>
                </a:lnTo>
                <a:lnTo>
                  <a:pt x="142652" y="16688"/>
                </a:lnTo>
                <a:lnTo>
                  <a:pt x="142875" y="16743"/>
                </a:lnTo>
                <a:lnTo>
                  <a:pt x="143154" y="16688"/>
                </a:lnTo>
                <a:lnTo>
                  <a:pt x="143321" y="16520"/>
                </a:lnTo>
                <a:lnTo>
                  <a:pt x="143489" y="16353"/>
                </a:lnTo>
                <a:lnTo>
                  <a:pt x="143545" y="16074"/>
                </a:lnTo>
                <a:lnTo>
                  <a:pt x="143489" y="15906"/>
                </a:lnTo>
                <a:lnTo>
                  <a:pt x="143433" y="15683"/>
                </a:lnTo>
                <a:lnTo>
                  <a:pt x="159786" y="1061"/>
                </a:lnTo>
                <a:lnTo>
                  <a:pt x="160009" y="1284"/>
                </a:lnTo>
                <a:lnTo>
                  <a:pt x="160120" y="1340"/>
                </a:lnTo>
                <a:lnTo>
                  <a:pt x="160288" y="1340"/>
                </a:lnTo>
                <a:lnTo>
                  <a:pt x="160511" y="1284"/>
                </a:lnTo>
                <a:lnTo>
                  <a:pt x="160679" y="1228"/>
                </a:lnTo>
                <a:lnTo>
                  <a:pt x="160790" y="1117"/>
                </a:lnTo>
                <a:lnTo>
                  <a:pt x="160902" y="949"/>
                </a:lnTo>
                <a:lnTo>
                  <a:pt x="177031" y="6530"/>
                </a:lnTo>
                <a:lnTo>
                  <a:pt x="177031" y="6698"/>
                </a:lnTo>
                <a:lnTo>
                  <a:pt x="177087" y="6977"/>
                </a:lnTo>
                <a:lnTo>
                  <a:pt x="177254" y="7144"/>
                </a:lnTo>
                <a:lnTo>
                  <a:pt x="177422" y="7312"/>
                </a:lnTo>
                <a:lnTo>
                  <a:pt x="177701" y="7367"/>
                </a:lnTo>
                <a:lnTo>
                  <a:pt x="177868" y="7367"/>
                </a:lnTo>
                <a:lnTo>
                  <a:pt x="178036" y="7256"/>
                </a:lnTo>
                <a:lnTo>
                  <a:pt x="194388" y="25450"/>
                </a:lnTo>
                <a:lnTo>
                  <a:pt x="194277" y="25673"/>
                </a:lnTo>
                <a:lnTo>
                  <a:pt x="194221" y="25896"/>
                </a:lnTo>
                <a:lnTo>
                  <a:pt x="194277" y="26175"/>
                </a:lnTo>
                <a:lnTo>
                  <a:pt x="194444" y="26343"/>
                </a:lnTo>
                <a:lnTo>
                  <a:pt x="194611" y="26510"/>
                </a:lnTo>
                <a:lnTo>
                  <a:pt x="194890" y="26566"/>
                </a:lnTo>
                <a:lnTo>
                  <a:pt x="195058" y="26566"/>
                </a:lnTo>
                <a:lnTo>
                  <a:pt x="195169" y="26510"/>
                </a:lnTo>
                <a:lnTo>
                  <a:pt x="195337" y="26399"/>
                </a:lnTo>
                <a:lnTo>
                  <a:pt x="195449" y="26287"/>
                </a:lnTo>
                <a:lnTo>
                  <a:pt x="211410" y="32538"/>
                </a:lnTo>
                <a:lnTo>
                  <a:pt x="211410" y="32594"/>
                </a:lnTo>
                <a:lnTo>
                  <a:pt x="211466" y="32873"/>
                </a:lnTo>
                <a:lnTo>
                  <a:pt x="211634" y="33040"/>
                </a:lnTo>
                <a:lnTo>
                  <a:pt x="211801" y="33208"/>
                </a:lnTo>
                <a:lnTo>
                  <a:pt x="212080" y="33263"/>
                </a:lnTo>
                <a:lnTo>
                  <a:pt x="212359" y="33208"/>
                </a:lnTo>
                <a:lnTo>
                  <a:pt x="212527" y="33040"/>
                </a:lnTo>
                <a:lnTo>
                  <a:pt x="212694" y="32873"/>
                </a:lnTo>
                <a:lnTo>
                  <a:pt x="212750" y="32594"/>
                </a:lnTo>
                <a:lnTo>
                  <a:pt x="212750" y="32538"/>
                </a:lnTo>
                <a:lnTo>
                  <a:pt x="229214" y="22994"/>
                </a:lnTo>
                <a:lnTo>
                  <a:pt x="229437" y="23162"/>
                </a:lnTo>
                <a:lnTo>
                  <a:pt x="229716" y="23217"/>
                </a:lnTo>
                <a:lnTo>
                  <a:pt x="229995" y="23162"/>
                </a:lnTo>
                <a:lnTo>
                  <a:pt x="230163" y="22994"/>
                </a:lnTo>
                <a:lnTo>
                  <a:pt x="230330" y="22827"/>
                </a:lnTo>
                <a:lnTo>
                  <a:pt x="230386" y="22548"/>
                </a:lnTo>
                <a:lnTo>
                  <a:pt x="230386" y="22492"/>
                </a:lnTo>
                <a:lnTo>
                  <a:pt x="246180" y="16297"/>
                </a:lnTo>
                <a:lnTo>
                  <a:pt x="246404" y="16464"/>
                </a:lnTo>
                <a:lnTo>
                  <a:pt x="246683" y="16520"/>
                </a:lnTo>
                <a:lnTo>
                  <a:pt x="246962" y="16464"/>
                </a:lnTo>
                <a:lnTo>
                  <a:pt x="247129" y="16297"/>
                </a:lnTo>
                <a:lnTo>
                  <a:pt x="247297" y="16130"/>
                </a:lnTo>
                <a:lnTo>
                  <a:pt x="247352" y="15851"/>
                </a:lnTo>
                <a:lnTo>
                  <a:pt x="247297" y="15683"/>
                </a:lnTo>
                <a:lnTo>
                  <a:pt x="263761" y="1507"/>
                </a:lnTo>
                <a:lnTo>
                  <a:pt x="263872" y="1619"/>
                </a:lnTo>
                <a:lnTo>
                  <a:pt x="264040" y="1730"/>
                </a:lnTo>
                <a:lnTo>
                  <a:pt x="264151" y="1786"/>
                </a:lnTo>
                <a:lnTo>
                  <a:pt x="264319" y="1786"/>
                </a:lnTo>
                <a:lnTo>
                  <a:pt x="264542" y="1730"/>
                </a:lnTo>
                <a:lnTo>
                  <a:pt x="264765" y="1619"/>
                </a:lnTo>
                <a:lnTo>
                  <a:pt x="264877" y="1451"/>
                </a:lnTo>
                <a:lnTo>
                  <a:pt x="264988" y="1228"/>
                </a:lnTo>
                <a:lnTo>
                  <a:pt x="280839" y="3237"/>
                </a:lnTo>
                <a:lnTo>
                  <a:pt x="280839" y="3349"/>
                </a:lnTo>
                <a:lnTo>
                  <a:pt x="280894" y="3628"/>
                </a:lnTo>
                <a:lnTo>
                  <a:pt x="281062" y="3795"/>
                </a:lnTo>
                <a:lnTo>
                  <a:pt x="281229" y="3963"/>
                </a:lnTo>
                <a:lnTo>
                  <a:pt x="281508" y="4019"/>
                </a:lnTo>
                <a:lnTo>
                  <a:pt x="281787" y="3963"/>
                </a:lnTo>
                <a:lnTo>
                  <a:pt x="281955" y="3795"/>
                </a:lnTo>
                <a:lnTo>
                  <a:pt x="282122" y="3628"/>
                </a:lnTo>
                <a:lnTo>
                  <a:pt x="282178" y="3349"/>
                </a:lnTo>
                <a:lnTo>
                  <a:pt x="285750" y="3349"/>
                </a:lnTo>
                <a:lnTo>
                  <a:pt x="285750" y="3126"/>
                </a:lnTo>
                <a:lnTo>
                  <a:pt x="282122" y="3126"/>
                </a:lnTo>
                <a:lnTo>
                  <a:pt x="282067" y="2958"/>
                </a:lnTo>
                <a:lnTo>
                  <a:pt x="281899" y="2791"/>
                </a:lnTo>
                <a:lnTo>
                  <a:pt x="281732" y="2735"/>
                </a:lnTo>
                <a:lnTo>
                  <a:pt x="281508" y="2679"/>
                </a:lnTo>
                <a:lnTo>
                  <a:pt x="281341" y="2679"/>
                </a:lnTo>
                <a:lnTo>
                  <a:pt x="281174" y="2791"/>
                </a:lnTo>
                <a:lnTo>
                  <a:pt x="281006" y="2902"/>
                </a:lnTo>
                <a:lnTo>
                  <a:pt x="280894" y="3014"/>
                </a:lnTo>
                <a:lnTo>
                  <a:pt x="264988" y="1005"/>
                </a:lnTo>
                <a:lnTo>
                  <a:pt x="264877" y="782"/>
                </a:lnTo>
                <a:lnTo>
                  <a:pt x="264765" y="614"/>
                </a:lnTo>
                <a:lnTo>
                  <a:pt x="264542" y="503"/>
                </a:lnTo>
                <a:lnTo>
                  <a:pt x="264319" y="447"/>
                </a:lnTo>
                <a:lnTo>
                  <a:pt x="264040" y="503"/>
                </a:lnTo>
                <a:lnTo>
                  <a:pt x="263872" y="670"/>
                </a:lnTo>
                <a:lnTo>
                  <a:pt x="263705" y="838"/>
                </a:lnTo>
                <a:lnTo>
                  <a:pt x="263649" y="1117"/>
                </a:lnTo>
                <a:lnTo>
                  <a:pt x="263705" y="1284"/>
                </a:lnTo>
                <a:lnTo>
                  <a:pt x="247241" y="15460"/>
                </a:lnTo>
                <a:lnTo>
                  <a:pt x="247129" y="15348"/>
                </a:lnTo>
                <a:lnTo>
                  <a:pt x="246962" y="15237"/>
                </a:lnTo>
                <a:lnTo>
                  <a:pt x="246850" y="15181"/>
                </a:lnTo>
                <a:lnTo>
                  <a:pt x="246683" y="15181"/>
                </a:lnTo>
                <a:lnTo>
                  <a:pt x="246404" y="15237"/>
                </a:lnTo>
                <a:lnTo>
                  <a:pt x="246236" y="15404"/>
                </a:lnTo>
                <a:lnTo>
                  <a:pt x="246069" y="15571"/>
                </a:lnTo>
                <a:lnTo>
                  <a:pt x="246013" y="15851"/>
                </a:lnTo>
                <a:lnTo>
                  <a:pt x="246069" y="16130"/>
                </a:lnTo>
                <a:lnTo>
                  <a:pt x="230330" y="22269"/>
                </a:lnTo>
                <a:lnTo>
                  <a:pt x="230219" y="22101"/>
                </a:lnTo>
                <a:lnTo>
                  <a:pt x="230051" y="21990"/>
                </a:lnTo>
                <a:lnTo>
                  <a:pt x="229884" y="21934"/>
                </a:lnTo>
                <a:lnTo>
                  <a:pt x="229716" y="21878"/>
                </a:lnTo>
                <a:lnTo>
                  <a:pt x="229437" y="21934"/>
                </a:lnTo>
                <a:lnTo>
                  <a:pt x="229270" y="22101"/>
                </a:lnTo>
                <a:lnTo>
                  <a:pt x="229102" y="22269"/>
                </a:lnTo>
                <a:lnTo>
                  <a:pt x="229046" y="22548"/>
                </a:lnTo>
                <a:lnTo>
                  <a:pt x="229102" y="22827"/>
                </a:lnTo>
                <a:lnTo>
                  <a:pt x="212694" y="32315"/>
                </a:lnTo>
                <a:lnTo>
                  <a:pt x="212582" y="32147"/>
                </a:lnTo>
                <a:lnTo>
                  <a:pt x="212415" y="32036"/>
                </a:lnTo>
                <a:lnTo>
                  <a:pt x="212248" y="31924"/>
                </a:lnTo>
                <a:lnTo>
                  <a:pt x="212080" y="31924"/>
                </a:lnTo>
                <a:lnTo>
                  <a:pt x="211913" y="31980"/>
                </a:lnTo>
                <a:lnTo>
                  <a:pt x="211745" y="32036"/>
                </a:lnTo>
                <a:lnTo>
                  <a:pt x="211578" y="32147"/>
                </a:lnTo>
                <a:lnTo>
                  <a:pt x="211466" y="32315"/>
                </a:lnTo>
                <a:lnTo>
                  <a:pt x="195504" y="26120"/>
                </a:lnTo>
                <a:lnTo>
                  <a:pt x="195560" y="25896"/>
                </a:lnTo>
                <a:lnTo>
                  <a:pt x="195504" y="25617"/>
                </a:lnTo>
                <a:lnTo>
                  <a:pt x="195337" y="25450"/>
                </a:lnTo>
                <a:lnTo>
                  <a:pt x="195169" y="25282"/>
                </a:lnTo>
                <a:lnTo>
                  <a:pt x="194890" y="25227"/>
                </a:lnTo>
                <a:lnTo>
                  <a:pt x="194723" y="25227"/>
                </a:lnTo>
                <a:lnTo>
                  <a:pt x="194556" y="25338"/>
                </a:lnTo>
                <a:lnTo>
                  <a:pt x="178203" y="7144"/>
                </a:lnTo>
                <a:lnTo>
                  <a:pt x="178315" y="6921"/>
                </a:lnTo>
                <a:lnTo>
                  <a:pt x="178371" y="6698"/>
                </a:lnTo>
                <a:lnTo>
                  <a:pt x="178315" y="6419"/>
                </a:lnTo>
                <a:lnTo>
                  <a:pt x="178147" y="6251"/>
                </a:lnTo>
                <a:lnTo>
                  <a:pt x="177980" y="6084"/>
                </a:lnTo>
                <a:lnTo>
                  <a:pt x="177701" y="6028"/>
                </a:lnTo>
                <a:lnTo>
                  <a:pt x="177533" y="6028"/>
                </a:lnTo>
                <a:lnTo>
                  <a:pt x="177366" y="6084"/>
                </a:lnTo>
                <a:lnTo>
                  <a:pt x="177254" y="6195"/>
                </a:lnTo>
                <a:lnTo>
                  <a:pt x="177143" y="6307"/>
                </a:lnTo>
                <a:lnTo>
                  <a:pt x="160958" y="726"/>
                </a:lnTo>
                <a:lnTo>
                  <a:pt x="160958" y="670"/>
                </a:lnTo>
                <a:lnTo>
                  <a:pt x="160902" y="391"/>
                </a:lnTo>
                <a:lnTo>
                  <a:pt x="160734" y="224"/>
                </a:lnTo>
                <a:lnTo>
                  <a:pt x="160567" y="56"/>
                </a:lnTo>
                <a:lnTo>
                  <a:pt x="160288" y="0"/>
                </a:lnTo>
                <a:close/>
              </a:path>
            </a:pathLst>
          </a:custGeom>
          <a:solidFill>
            <a:srgbClr val="FFFFFF">
              <a:alpha val="3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223"/>
        <p:cNvGrpSpPr/>
        <p:nvPr/>
      </p:nvGrpSpPr>
      <p:grpSpPr>
        <a:xfrm>
          <a:off x="0" y="0"/>
          <a:ext cx="0" cy="0"/>
          <a:chOff x="0" y="0"/>
          <a:chExt cx="0" cy="0"/>
        </a:xfrm>
      </p:grpSpPr>
      <p:sp>
        <p:nvSpPr>
          <p:cNvPr id="224" name="Google Shape;224;p5"/>
          <p:cNvSpPr/>
          <p:nvPr/>
        </p:nvSpPr>
        <p:spPr>
          <a:xfrm>
            <a:off x="-25" y="0"/>
            <a:ext cx="9144000" cy="1088700"/>
          </a:xfrm>
          <a:prstGeom prst="rect">
            <a:avLst/>
          </a:pr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5"/>
          <p:cNvSpPr txBox="1">
            <a:spLocks noGrp="1"/>
          </p:cNvSpPr>
          <p:nvPr>
            <p:ph type="sldNum" idx="12"/>
          </p:nvPr>
        </p:nvSpPr>
        <p:spPr>
          <a:xfrm>
            <a:off x="8586575" y="-11875"/>
            <a:ext cx="557400" cy="547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grpSp>
        <p:nvGrpSpPr>
          <p:cNvPr id="226" name="Google Shape;226;p5"/>
          <p:cNvGrpSpPr/>
          <p:nvPr/>
        </p:nvGrpSpPr>
        <p:grpSpPr>
          <a:xfrm>
            <a:off x="28550" y="3850565"/>
            <a:ext cx="9094048" cy="1293104"/>
            <a:chOff x="28544" y="3514688"/>
            <a:chExt cx="9094048" cy="1628800"/>
          </a:xfrm>
        </p:grpSpPr>
        <p:sp>
          <p:nvSpPr>
            <p:cNvPr id="227" name="Google Shape;227;p5"/>
            <p:cNvSpPr/>
            <p:nvPr/>
          </p:nvSpPr>
          <p:spPr>
            <a:xfrm>
              <a:off x="300032" y="4491616"/>
              <a:ext cx="228608" cy="651872"/>
            </a:xfrm>
            <a:custGeom>
              <a:avLst/>
              <a:gdLst/>
              <a:ahLst/>
              <a:cxnLst/>
              <a:rect l="l" t="t" r="r" b="b"/>
              <a:pathLst>
                <a:path w="7144" h="20371" extrusionOk="0">
                  <a:moveTo>
                    <a:pt x="0" y="0"/>
                  </a:moveTo>
                  <a:lnTo>
                    <a:pt x="0" y="20371"/>
                  </a:lnTo>
                  <a:lnTo>
                    <a:pt x="7144" y="20371"/>
                  </a:lnTo>
                  <a:lnTo>
                    <a:pt x="7144"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5"/>
            <p:cNvSpPr/>
            <p:nvPr/>
          </p:nvSpPr>
          <p:spPr>
            <a:xfrm>
              <a:off x="28544" y="4220160"/>
              <a:ext cx="228640" cy="923328"/>
            </a:xfrm>
            <a:custGeom>
              <a:avLst/>
              <a:gdLst/>
              <a:ahLst/>
              <a:cxnLst/>
              <a:rect l="l" t="t" r="r" b="b"/>
              <a:pathLst>
                <a:path w="7145" h="28854" extrusionOk="0">
                  <a:moveTo>
                    <a:pt x="1" y="0"/>
                  </a:moveTo>
                  <a:lnTo>
                    <a:pt x="1" y="28854"/>
                  </a:lnTo>
                  <a:lnTo>
                    <a:pt x="7145" y="28854"/>
                  </a:lnTo>
                  <a:lnTo>
                    <a:pt x="7145"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5"/>
            <p:cNvSpPr/>
            <p:nvPr/>
          </p:nvSpPr>
          <p:spPr>
            <a:xfrm>
              <a:off x="576832" y="3939744"/>
              <a:ext cx="230432" cy="1203744"/>
            </a:xfrm>
            <a:custGeom>
              <a:avLst/>
              <a:gdLst/>
              <a:ahLst/>
              <a:cxnLst/>
              <a:rect l="l" t="t" r="r" b="b"/>
              <a:pathLst>
                <a:path w="7201" h="37617" extrusionOk="0">
                  <a:moveTo>
                    <a:pt x="1" y="1"/>
                  </a:moveTo>
                  <a:lnTo>
                    <a:pt x="1" y="37617"/>
                  </a:lnTo>
                  <a:lnTo>
                    <a:pt x="7200" y="37617"/>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5"/>
            <p:cNvSpPr/>
            <p:nvPr/>
          </p:nvSpPr>
          <p:spPr>
            <a:xfrm>
              <a:off x="853664" y="4120128"/>
              <a:ext cx="230400" cy="1023360"/>
            </a:xfrm>
            <a:custGeom>
              <a:avLst/>
              <a:gdLst/>
              <a:ahLst/>
              <a:cxnLst/>
              <a:rect l="l" t="t" r="r" b="b"/>
              <a:pathLst>
                <a:path w="7200" h="31980" extrusionOk="0">
                  <a:moveTo>
                    <a:pt x="0" y="1"/>
                  </a:moveTo>
                  <a:lnTo>
                    <a:pt x="0" y="31980"/>
                  </a:lnTo>
                  <a:lnTo>
                    <a:pt x="7200" y="31980"/>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5"/>
            <p:cNvSpPr/>
            <p:nvPr/>
          </p:nvSpPr>
          <p:spPr>
            <a:xfrm>
              <a:off x="1130496" y="4627328"/>
              <a:ext cx="230400" cy="516160"/>
            </a:xfrm>
            <a:custGeom>
              <a:avLst/>
              <a:gdLst/>
              <a:ahLst/>
              <a:cxnLst/>
              <a:rect l="l" t="t" r="r" b="b"/>
              <a:pathLst>
                <a:path w="7200" h="16130" extrusionOk="0">
                  <a:moveTo>
                    <a:pt x="0" y="1"/>
                  </a:moveTo>
                  <a:lnTo>
                    <a:pt x="0" y="16130"/>
                  </a:lnTo>
                  <a:lnTo>
                    <a:pt x="7200" y="16130"/>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5"/>
            <p:cNvSpPr/>
            <p:nvPr/>
          </p:nvSpPr>
          <p:spPr>
            <a:xfrm>
              <a:off x="1409088" y="3821888"/>
              <a:ext cx="228640" cy="1321600"/>
            </a:xfrm>
            <a:custGeom>
              <a:avLst/>
              <a:gdLst/>
              <a:ahLst/>
              <a:cxnLst/>
              <a:rect l="l" t="t" r="r" b="b"/>
              <a:pathLst>
                <a:path w="7145" h="41300" extrusionOk="0">
                  <a:moveTo>
                    <a:pt x="1" y="0"/>
                  </a:moveTo>
                  <a:lnTo>
                    <a:pt x="1" y="41300"/>
                  </a:lnTo>
                  <a:lnTo>
                    <a:pt x="7144" y="41300"/>
                  </a:lnTo>
                  <a:lnTo>
                    <a:pt x="7144"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5"/>
            <p:cNvSpPr/>
            <p:nvPr/>
          </p:nvSpPr>
          <p:spPr>
            <a:xfrm>
              <a:off x="1685920" y="4175488"/>
              <a:ext cx="230400" cy="968000"/>
            </a:xfrm>
            <a:custGeom>
              <a:avLst/>
              <a:gdLst/>
              <a:ahLst/>
              <a:cxnLst/>
              <a:rect l="l" t="t" r="r" b="b"/>
              <a:pathLst>
                <a:path w="7200" h="30250" extrusionOk="0">
                  <a:moveTo>
                    <a:pt x="0" y="1"/>
                  </a:moveTo>
                  <a:lnTo>
                    <a:pt x="0" y="30250"/>
                  </a:lnTo>
                  <a:lnTo>
                    <a:pt x="7200" y="30250"/>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5"/>
            <p:cNvSpPr/>
            <p:nvPr/>
          </p:nvSpPr>
          <p:spPr>
            <a:xfrm>
              <a:off x="1962720" y="3939744"/>
              <a:ext cx="230432" cy="1203744"/>
            </a:xfrm>
            <a:custGeom>
              <a:avLst/>
              <a:gdLst/>
              <a:ahLst/>
              <a:cxnLst/>
              <a:rect l="l" t="t" r="r" b="b"/>
              <a:pathLst>
                <a:path w="7201" h="37617" extrusionOk="0">
                  <a:moveTo>
                    <a:pt x="1" y="1"/>
                  </a:moveTo>
                  <a:lnTo>
                    <a:pt x="1" y="37617"/>
                  </a:lnTo>
                  <a:lnTo>
                    <a:pt x="7200" y="37617"/>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5"/>
            <p:cNvSpPr/>
            <p:nvPr/>
          </p:nvSpPr>
          <p:spPr>
            <a:xfrm>
              <a:off x="2239552" y="4355872"/>
              <a:ext cx="230400" cy="787616"/>
            </a:xfrm>
            <a:custGeom>
              <a:avLst/>
              <a:gdLst/>
              <a:ahLst/>
              <a:cxnLst/>
              <a:rect l="l" t="t" r="r" b="b"/>
              <a:pathLst>
                <a:path w="7200" h="24613" extrusionOk="0">
                  <a:moveTo>
                    <a:pt x="0" y="1"/>
                  </a:moveTo>
                  <a:lnTo>
                    <a:pt x="0" y="24613"/>
                  </a:lnTo>
                  <a:lnTo>
                    <a:pt x="7200" y="24613"/>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5"/>
            <p:cNvSpPr/>
            <p:nvPr/>
          </p:nvSpPr>
          <p:spPr>
            <a:xfrm>
              <a:off x="2516384" y="3821888"/>
              <a:ext cx="230400" cy="1321600"/>
            </a:xfrm>
            <a:custGeom>
              <a:avLst/>
              <a:gdLst/>
              <a:ahLst/>
              <a:cxnLst/>
              <a:rect l="l" t="t" r="r" b="b"/>
              <a:pathLst>
                <a:path w="7200" h="41300" extrusionOk="0">
                  <a:moveTo>
                    <a:pt x="0" y="0"/>
                  </a:moveTo>
                  <a:lnTo>
                    <a:pt x="0" y="41300"/>
                  </a:lnTo>
                  <a:lnTo>
                    <a:pt x="7200" y="41300"/>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5"/>
            <p:cNvSpPr/>
            <p:nvPr/>
          </p:nvSpPr>
          <p:spPr>
            <a:xfrm>
              <a:off x="2794976" y="4175488"/>
              <a:ext cx="228640" cy="968000"/>
            </a:xfrm>
            <a:custGeom>
              <a:avLst/>
              <a:gdLst/>
              <a:ahLst/>
              <a:cxnLst/>
              <a:rect l="l" t="t" r="r" b="b"/>
              <a:pathLst>
                <a:path w="7145" h="30250" extrusionOk="0">
                  <a:moveTo>
                    <a:pt x="1" y="1"/>
                  </a:moveTo>
                  <a:lnTo>
                    <a:pt x="1" y="30250"/>
                  </a:lnTo>
                  <a:lnTo>
                    <a:pt x="7144" y="30250"/>
                  </a:lnTo>
                  <a:lnTo>
                    <a:pt x="7144"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5"/>
            <p:cNvSpPr/>
            <p:nvPr/>
          </p:nvSpPr>
          <p:spPr>
            <a:xfrm>
              <a:off x="3071808" y="3659360"/>
              <a:ext cx="230400" cy="1484128"/>
            </a:xfrm>
            <a:custGeom>
              <a:avLst/>
              <a:gdLst/>
              <a:ahLst/>
              <a:cxnLst/>
              <a:rect l="l" t="t" r="r" b="b"/>
              <a:pathLst>
                <a:path w="7200" h="46379" extrusionOk="0">
                  <a:moveTo>
                    <a:pt x="0" y="1"/>
                  </a:moveTo>
                  <a:lnTo>
                    <a:pt x="0" y="46379"/>
                  </a:lnTo>
                  <a:lnTo>
                    <a:pt x="7200" y="46379"/>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5"/>
            <p:cNvSpPr/>
            <p:nvPr/>
          </p:nvSpPr>
          <p:spPr>
            <a:xfrm>
              <a:off x="3348608" y="3821888"/>
              <a:ext cx="230432" cy="1321600"/>
            </a:xfrm>
            <a:custGeom>
              <a:avLst/>
              <a:gdLst/>
              <a:ahLst/>
              <a:cxnLst/>
              <a:rect l="l" t="t" r="r" b="b"/>
              <a:pathLst>
                <a:path w="7201" h="41300" extrusionOk="0">
                  <a:moveTo>
                    <a:pt x="1" y="0"/>
                  </a:moveTo>
                  <a:lnTo>
                    <a:pt x="1" y="41300"/>
                  </a:lnTo>
                  <a:lnTo>
                    <a:pt x="7200" y="41300"/>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5"/>
            <p:cNvSpPr/>
            <p:nvPr/>
          </p:nvSpPr>
          <p:spPr>
            <a:xfrm>
              <a:off x="3625440" y="4220160"/>
              <a:ext cx="230400" cy="923328"/>
            </a:xfrm>
            <a:custGeom>
              <a:avLst/>
              <a:gdLst/>
              <a:ahLst/>
              <a:cxnLst/>
              <a:rect l="l" t="t" r="r" b="b"/>
              <a:pathLst>
                <a:path w="7200" h="28854" extrusionOk="0">
                  <a:moveTo>
                    <a:pt x="0" y="0"/>
                  </a:moveTo>
                  <a:lnTo>
                    <a:pt x="0" y="28854"/>
                  </a:lnTo>
                  <a:lnTo>
                    <a:pt x="7200" y="28854"/>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5"/>
            <p:cNvSpPr/>
            <p:nvPr/>
          </p:nvSpPr>
          <p:spPr>
            <a:xfrm>
              <a:off x="3904032" y="4491616"/>
              <a:ext cx="228640" cy="651872"/>
            </a:xfrm>
            <a:custGeom>
              <a:avLst/>
              <a:gdLst/>
              <a:ahLst/>
              <a:cxnLst/>
              <a:rect l="l" t="t" r="r" b="b"/>
              <a:pathLst>
                <a:path w="7145" h="20371" extrusionOk="0">
                  <a:moveTo>
                    <a:pt x="1" y="0"/>
                  </a:moveTo>
                  <a:lnTo>
                    <a:pt x="1" y="20371"/>
                  </a:lnTo>
                  <a:lnTo>
                    <a:pt x="7145" y="20371"/>
                  </a:lnTo>
                  <a:lnTo>
                    <a:pt x="7145"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5"/>
            <p:cNvSpPr/>
            <p:nvPr/>
          </p:nvSpPr>
          <p:spPr>
            <a:xfrm>
              <a:off x="4180864" y="4284448"/>
              <a:ext cx="230432" cy="859040"/>
            </a:xfrm>
            <a:custGeom>
              <a:avLst/>
              <a:gdLst/>
              <a:ahLst/>
              <a:cxnLst/>
              <a:rect l="l" t="t" r="r" b="b"/>
              <a:pathLst>
                <a:path w="7201" h="26845" extrusionOk="0">
                  <a:moveTo>
                    <a:pt x="0" y="0"/>
                  </a:moveTo>
                  <a:lnTo>
                    <a:pt x="0" y="26845"/>
                  </a:lnTo>
                  <a:lnTo>
                    <a:pt x="7200" y="26845"/>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5"/>
            <p:cNvSpPr/>
            <p:nvPr/>
          </p:nvSpPr>
          <p:spPr>
            <a:xfrm>
              <a:off x="4457696" y="4004032"/>
              <a:ext cx="230400" cy="1139456"/>
            </a:xfrm>
            <a:custGeom>
              <a:avLst/>
              <a:gdLst/>
              <a:ahLst/>
              <a:cxnLst/>
              <a:rect l="l" t="t" r="r" b="b"/>
              <a:pathLst>
                <a:path w="7200" h="35608" extrusionOk="0">
                  <a:moveTo>
                    <a:pt x="0" y="1"/>
                  </a:moveTo>
                  <a:lnTo>
                    <a:pt x="0" y="35608"/>
                  </a:lnTo>
                  <a:lnTo>
                    <a:pt x="7200" y="35608"/>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5"/>
            <p:cNvSpPr/>
            <p:nvPr/>
          </p:nvSpPr>
          <p:spPr>
            <a:xfrm>
              <a:off x="4734496" y="3821888"/>
              <a:ext cx="230432" cy="1321600"/>
            </a:xfrm>
            <a:custGeom>
              <a:avLst/>
              <a:gdLst/>
              <a:ahLst/>
              <a:cxnLst/>
              <a:rect l="l" t="t" r="r" b="b"/>
              <a:pathLst>
                <a:path w="7201" h="41300" extrusionOk="0">
                  <a:moveTo>
                    <a:pt x="1" y="0"/>
                  </a:moveTo>
                  <a:lnTo>
                    <a:pt x="1" y="41300"/>
                  </a:lnTo>
                  <a:lnTo>
                    <a:pt x="7200" y="41300"/>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5"/>
            <p:cNvSpPr/>
            <p:nvPr/>
          </p:nvSpPr>
          <p:spPr>
            <a:xfrm>
              <a:off x="5011328" y="3514688"/>
              <a:ext cx="230400" cy="1628800"/>
            </a:xfrm>
            <a:custGeom>
              <a:avLst/>
              <a:gdLst/>
              <a:ahLst/>
              <a:cxnLst/>
              <a:rect l="l" t="t" r="r" b="b"/>
              <a:pathLst>
                <a:path w="7200" h="50900" extrusionOk="0">
                  <a:moveTo>
                    <a:pt x="0" y="1"/>
                  </a:moveTo>
                  <a:lnTo>
                    <a:pt x="0" y="50900"/>
                  </a:lnTo>
                  <a:lnTo>
                    <a:pt x="7200" y="50900"/>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5"/>
            <p:cNvSpPr/>
            <p:nvPr/>
          </p:nvSpPr>
          <p:spPr>
            <a:xfrm>
              <a:off x="5289920" y="3939744"/>
              <a:ext cx="228640" cy="1203744"/>
            </a:xfrm>
            <a:custGeom>
              <a:avLst/>
              <a:gdLst/>
              <a:ahLst/>
              <a:cxnLst/>
              <a:rect l="l" t="t" r="r" b="b"/>
              <a:pathLst>
                <a:path w="7145" h="37617" extrusionOk="0">
                  <a:moveTo>
                    <a:pt x="1" y="1"/>
                  </a:moveTo>
                  <a:lnTo>
                    <a:pt x="1" y="37617"/>
                  </a:lnTo>
                  <a:lnTo>
                    <a:pt x="7145" y="37617"/>
                  </a:lnTo>
                  <a:lnTo>
                    <a:pt x="7145"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5"/>
            <p:cNvSpPr/>
            <p:nvPr/>
          </p:nvSpPr>
          <p:spPr>
            <a:xfrm>
              <a:off x="5566752" y="3704000"/>
              <a:ext cx="230432" cy="1439488"/>
            </a:xfrm>
            <a:custGeom>
              <a:avLst/>
              <a:gdLst/>
              <a:ahLst/>
              <a:cxnLst/>
              <a:rect l="l" t="t" r="r" b="b"/>
              <a:pathLst>
                <a:path w="7201" h="44984" extrusionOk="0">
                  <a:moveTo>
                    <a:pt x="0" y="1"/>
                  </a:moveTo>
                  <a:lnTo>
                    <a:pt x="0" y="44984"/>
                  </a:lnTo>
                  <a:lnTo>
                    <a:pt x="7200" y="44984"/>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5"/>
            <p:cNvSpPr/>
            <p:nvPr/>
          </p:nvSpPr>
          <p:spPr>
            <a:xfrm>
              <a:off x="5843584" y="3821888"/>
              <a:ext cx="230400" cy="1321600"/>
            </a:xfrm>
            <a:custGeom>
              <a:avLst/>
              <a:gdLst/>
              <a:ahLst/>
              <a:cxnLst/>
              <a:rect l="l" t="t" r="r" b="b"/>
              <a:pathLst>
                <a:path w="7200" h="41300" extrusionOk="0">
                  <a:moveTo>
                    <a:pt x="0" y="0"/>
                  </a:moveTo>
                  <a:lnTo>
                    <a:pt x="0" y="41300"/>
                  </a:lnTo>
                  <a:lnTo>
                    <a:pt x="7200" y="41300"/>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5"/>
            <p:cNvSpPr/>
            <p:nvPr/>
          </p:nvSpPr>
          <p:spPr>
            <a:xfrm>
              <a:off x="6120384" y="4329088"/>
              <a:ext cx="230432" cy="814400"/>
            </a:xfrm>
            <a:custGeom>
              <a:avLst/>
              <a:gdLst/>
              <a:ahLst/>
              <a:cxnLst/>
              <a:rect l="l" t="t" r="r" b="b"/>
              <a:pathLst>
                <a:path w="7201" h="25450" extrusionOk="0">
                  <a:moveTo>
                    <a:pt x="1" y="0"/>
                  </a:moveTo>
                  <a:lnTo>
                    <a:pt x="1" y="25450"/>
                  </a:lnTo>
                  <a:lnTo>
                    <a:pt x="7200" y="25450"/>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5"/>
            <p:cNvSpPr/>
            <p:nvPr/>
          </p:nvSpPr>
          <p:spPr>
            <a:xfrm>
              <a:off x="6399008" y="4120128"/>
              <a:ext cx="228608" cy="1023360"/>
            </a:xfrm>
            <a:custGeom>
              <a:avLst/>
              <a:gdLst/>
              <a:ahLst/>
              <a:cxnLst/>
              <a:rect l="l" t="t" r="r" b="b"/>
              <a:pathLst>
                <a:path w="7144" h="31980" extrusionOk="0">
                  <a:moveTo>
                    <a:pt x="0" y="1"/>
                  </a:moveTo>
                  <a:lnTo>
                    <a:pt x="0" y="31980"/>
                  </a:lnTo>
                  <a:lnTo>
                    <a:pt x="7144" y="31980"/>
                  </a:lnTo>
                  <a:lnTo>
                    <a:pt x="7144"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5"/>
            <p:cNvSpPr/>
            <p:nvPr/>
          </p:nvSpPr>
          <p:spPr>
            <a:xfrm>
              <a:off x="6675808" y="4538048"/>
              <a:ext cx="230432" cy="605440"/>
            </a:xfrm>
            <a:custGeom>
              <a:avLst/>
              <a:gdLst/>
              <a:ahLst/>
              <a:cxnLst/>
              <a:rect l="l" t="t" r="r" b="b"/>
              <a:pathLst>
                <a:path w="7201" h="18920" extrusionOk="0">
                  <a:moveTo>
                    <a:pt x="1" y="0"/>
                  </a:moveTo>
                  <a:lnTo>
                    <a:pt x="1" y="18920"/>
                  </a:lnTo>
                  <a:lnTo>
                    <a:pt x="7200" y="18920"/>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5"/>
            <p:cNvSpPr/>
            <p:nvPr/>
          </p:nvSpPr>
          <p:spPr>
            <a:xfrm>
              <a:off x="6952640" y="3939744"/>
              <a:ext cx="230432" cy="1203744"/>
            </a:xfrm>
            <a:custGeom>
              <a:avLst/>
              <a:gdLst/>
              <a:ahLst/>
              <a:cxnLst/>
              <a:rect l="l" t="t" r="r" b="b"/>
              <a:pathLst>
                <a:path w="7201" h="37617" extrusionOk="0">
                  <a:moveTo>
                    <a:pt x="0" y="1"/>
                  </a:moveTo>
                  <a:lnTo>
                    <a:pt x="0" y="37617"/>
                  </a:lnTo>
                  <a:lnTo>
                    <a:pt x="7200" y="37617"/>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5"/>
            <p:cNvSpPr/>
            <p:nvPr/>
          </p:nvSpPr>
          <p:spPr>
            <a:xfrm>
              <a:off x="7229472" y="4220160"/>
              <a:ext cx="230400" cy="923328"/>
            </a:xfrm>
            <a:custGeom>
              <a:avLst/>
              <a:gdLst/>
              <a:ahLst/>
              <a:cxnLst/>
              <a:rect l="l" t="t" r="r" b="b"/>
              <a:pathLst>
                <a:path w="7200" h="28854" extrusionOk="0">
                  <a:moveTo>
                    <a:pt x="0" y="0"/>
                  </a:moveTo>
                  <a:lnTo>
                    <a:pt x="0" y="28854"/>
                  </a:lnTo>
                  <a:lnTo>
                    <a:pt x="7200" y="28854"/>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5"/>
            <p:cNvSpPr/>
            <p:nvPr/>
          </p:nvSpPr>
          <p:spPr>
            <a:xfrm>
              <a:off x="7506272" y="3768288"/>
              <a:ext cx="230432" cy="1375200"/>
            </a:xfrm>
            <a:custGeom>
              <a:avLst/>
              <a:gdLst/>
              <a:ahLst/>
              <a:cxnLst/>
              <a:rect l="l" t="t" r="r" b="b"/>
              <a:pathLst>
                <a:path w="7201" h="42975" extrusionOk="0">
                  <a:moveTo>
                    <a:pt x="1" y="1"/>
                  </a:moveTo>
                  <a:lnTo>
                    <a:pt x="1" y="42975"/>
                  </a:lnTo>
                  <a:lnTo>
                    <a:pt x="7200" y="42975"/>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5"/>
            <p:cNvSpPr/>
            <p:nvPr/>
          </p:nvSpPr>
          <p:spPr>
            <a:xfrm>
              <a:off x="7784896" y="4004032"/>
              <a:ext cx="228608" cy="1139456"/>
            </a:xfrm>
            <a:custGeom>
              <a:avLst/>
              <a:gdLst/>
              <a:ahLst/>
              <a:cxnLst/>
              <a:rect l="l" t="t" r="r" b="b"/>
              <a:pathLst>
                <a:path w="7144" h="35608" extrusionOk="0">
                  <a:moveTo>
                    <a:pt x="0" y="1"/>
                  </a:moveTo>
                  <a:lnTo>
                    <a:pt x="0" y="35608"/>
                  </a:lnTo>
                  <a:lnTo>
                    <a:pt x="7144" y="35608"/>
                  </a:lnTo>
                  <a:lnTo>
                    <a:pt x="7144"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5"/>
            <p:cNvSpPr/>
            <p:nvPr/>
          </p:nvSpPr>
          <p:spPr>
            <a:xfrm>
              <a:off x="8061696" y="3596864"/>
              <a:ext cx="230432" cy="1546624"/>
            </a:xfrm>
            <a:custGeom>
              <a:avLst/>
              <a:gdLst/>
              <a:ahLst/>
              <a:cxnLst/>
              <a:rect l="l" t="t" r="r" b="b"/>
              <a:pathLst>
                <a:path w="7201" h="48332" extrusionOk="0">
                  <a:moveTo>
                    <a:pt x="1" y="0"/>
                  </a:moveTo>
                  <a:lnTo>
                    <a:pt x="1" y="48332"/>
                  </a:lnTo>
                  <a:lnTo>
                    <a:pt x="7200" y="48332"/>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5"/>
            <p:cNvSpPr/>
            <p:nvPr/>
          </p:nvSpPr>
          <p:spPr>
            <a:xfrm>
              <a:off x="8338528" y="3514688"/>
              <a:ext cx="230400" cy="1628800"/>
            </a:xfrm>
            <a:custGeom>
              <a:avLst/>
              <a:gdLst/>
              <a:ahLst/>
              <a:cxnLst/>
              <a:rect l="l" t="t" r="r" b="b"/>
              <a:pathLst>
                <a:path w="7200" h="50900" extrusionOk="0">
                  <a:moveTo>
                    <a:pt x="0" y="1"/>
                  </a:moveTo>
                  <a:lnTo>
                    <a:pt x="0" y="50900"/>
                  </a:lnTo>
                  <a:lnTo>
                    <a:pt x="7200" y="50900"/>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5"/>
            <p:cNvSpPr/>
            <p:nvPr/>
          </p:nvSpPr>
          <p:spPr>
            <a:xfrm>
              <a:off x="8615360" y="3939744"/>
              <a:ext cx="230400" cy="1203744"/>
            </a:xfrm>
            <a:custGeom>
              <a:avLst/>
              <a:gdLst/>
              <a:ahLst/>
              <a:cxnLst/>
              <a:rect l="l" t="t" r="r" b="b"/>
              <a:pathLst>
                <a:path w="7200" h="37617" extrusionOk="0">
                  <a:moveTo>
                    <a:pt x="0" y="1"/>
                  </a:moveTo>
                  <a:lnTo>
                    <a:pt x="0" y="37617"/>
                  </a:lnTo>
                  <a:lnTo>
                    <a:pt x="7200" y="37617"/>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5"/>
            <p:cNvSpPr/>
            <p:nvPr/>
          </p:nvSpPr>
          <p:spPr>
            <a:xfrm>
              <a:off x="8893952" y="3596864"/>
              <a:ext cx="228640" cy="1546624"/>
            </a:xfrm>
            <a:custGeom>
              <a:avLst/>
              <a:gdLst/>
              <a:ahLst/>
              <a:cxnLst/>
              <a:rect l="l" t="t" r="r" b="b"/>
              <a:pathLst>
                <a:path w="7145" h="48332" extrusionOk="0">
                  <a:moveTo>
                    <a:pt x="1" y="0"/>
                  </a:moveTo>
                  <a:lnTo>
                    <a:pt x="1" y="48332"/>
                  </a:lnTo>
                  <a:lnTo>
                    <a:pt x="7144" y="48332"/>
                  </a:lnTo>
                  <a:lnTo>
                    <a:pt x="7144"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0" name="Google Shape;260;p5"/>
          <p:cNvGrpSpPr/>
          <p:nvPr/>
        </p:nvGrpSpPr>
        <p:grpSpPr>
          <a:xfrm>
            <a:off x="28550" y="4360998"/>
            <a:ext cx="9094048" cy="782671"/>
            <a:chOff x="28544" y="4157632"/>
            <a:chExt cx="9094048" cy="985856"/>
          </a:xfrm>
        </p:grpSpPr>
        <p:sp>
          <p:nvSpPr>
            <p:cNvPr id="261" name="Google Shape;261;p5"/>
            <p:cNvSpPr/>
            <p:nvPr/>
          </p:nvSpPr>
          <p:spPr>
            <a:xfrm>
              <a:off x="435744" y="4782720"/>
              <a:ext cx="92896" cy="360768"/>
            </a:xfrm>
            <a:custGeom>
              <a:avLst/>
              <a:gdLst/>
              <a:ahLst/>
              <a:cxnLst/>
              <a:rect l="l" t="t" r="r" b="b"/>
              <a:pathLst>
                <a:path w="2903" h="11274" extrusionOk="0">
                  <a:moveTo>
                    <a:pt x="1" y="0"/>
                  </a:moveTo>
                  <a:lnTo>
                    <a:pt x="1" y="11274"/>
                  </a:lnTo>
                  <a:lnTo>
                    <a:pt x="2903" y="11274"/>
                  </a:lnTo>
                  <a:lnTo>
                    <a:pt x="2903"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5"/>
            <p:cNvSpPr/>
            <p:nvPr/>
          </p:nvSpPr>
          <p:spPr>
            <a:xfrm>
              <a:off x="300032" y="4638048"/>
              <a:ext cx="92896" cy="505440"/>
            </a:xfrm>
            <a:custGeom>
              <a:avLst/>
              <a:gdLst/>
              <a:ahLst/>
              <a:cxnLst/>
              <a:rect l="l" t="t" r="r" b="b"/>
              <a:pathLst>
                <a:path w="2903" h="15795" extrusionOk="0">
                  <a:moveTo>
                    <a:pt x="0" y="1"/>
                  </a:moveTo>
                  <a:lnTo>
                    <a:pt x="0" y="15795"/>
                  </a:lnTo>
                  <a:lnTo>
                    <a:pt x="2902" y="15795"/>
                  </a:lnTo>
                  <a:lnTo>
                    <a:pt x="2902"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5"/>
            <p:cNvSpPr/>
            <p:nvPr/>
          </p:nvSpPr>
          <p:spPr>
            <a:xfrm>
              <a:off x="164288" y="4571968"/>
              <a:ext cx="92896" cy="571520"/>
            </a:xfrm>
            <a:custGeom>
              <a:avLst/>
              <a:gdLst/>
              <a:ahLst/>
              <a:cxnLst/>
              <a:rect l="l" t="t" r="r" b="b"/>
              <a:pathLst>
                <a:path w="2903" h="17860" extrusionOk="0">
                  <a:moveTo>
                    <a:pt x="1" y="1"/>
                  </a:moveTo>
                  <a:lnTo>
                    <a:pt x="1" y="17860"/>
                  </a:lnTo>
                  <a:lnTo>
                    <a:pt x="2903" y="17860"/>
                  </a:lnTo>
                  <a:lnTo>
                    <a:pt x="2903"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5"/>
            <p:cNvSpPr/>
            <p:nvPr/>
          </p:nvSpPr>
          <p:spPr>
            <a:xfrm>
              <a:off x="28544" y="4739840"/>
              <a:ext cx="92928" cy="403648"/>
            </a:xfrm>
            <a:custGeom>
              <a:avLst/>
              <a:gdLst/>
              <a:ahLst/>
              <a:cxnLst/>
              <a:rect l="l" t="t" r="r" b="b"/>
              <a:pathLst>
                <a:path w="2904" h="12614" extrusionOk="0">
                  <a:moveTo>
                    <a:pt x="1" y="1"/>
                  </a:moveTo>
                  <a:lnTo>
                    <a:pt x="1" y="12614"/>
                  </a:lnTo>
                  <a:lnTo>
                    <a:pt x="2903" y="12614"/>
                  </a:lnTo>
                  <a:lnTo>
                    <a:pt x="2903"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5"/>
            <p:cNvSpPr/>
            <p:nvPr/>
          </p:nvSpPr>
          <p:spPr>
            <a:xfrm>
              <a:off x="712576" y="4571968"/>
              <a:ext cx="94688" cy="571520"/>
            </a:xfrm>
            <a:custGeom>
              <a:avLst/>
              <a:gdLst/>
              <a:ahLst/>
              <a:cxnLst/>
              <a:rect l="l" t="t" r="r" b="b"/>
              <a:pathLst>
                <a:path w="2959" h="17860" extrusionOk="0">
                  <a:moveTo>
                    <a:pt x="0" y="1"/>
                  </a:moveTo>
                  <a:lnTo>
                    <a:pt x="0" y="17860"/>
                  </a:lnTo>
                  <a:lnTo>
                    <a:pt x="2958" y="17860"/>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5"/>
            <p:cNvSpPr/>
            <p:nvPr/>
          </p:nvSpPr>
          <p:spPr>
            <a:xfrm>
              <a:off x="576832" y="4752352"/>
              <a:ext cx="94688" cy="391136"/>
            </a:xfrm>
            <a:custGeom>
              <a:avLst/>
              <a:gdLst/>
              <a:ahLst/>
              <a:cxnLst/>
              <a:rect l="l" t="t" r="r" b="b"/>
              <a:pathLst>
                <a:path w="2959" h="12223" extrusionOk="0">
                  <a:moveTo>
                    <a:pt x="1" y="1"/>
                  </a:moveTo>
                  <a:lnTo>
                    <a:pt x="1" y="12223"/>
                  </a:lnTo>
                  <a:lnTo>
                    <a:pt x="2959" y="12223"/>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5"/>
            <p:cNvSpPr/>
            <p:nvPr/>
          </p:nvSpPr>
          <p:spPr>
            <a:xfrm>
              <a:off x="989408" y="4386240"/>
              <a:ext cx="94656" cy="757248"/>
            </a:xfrm>
            <a:custGeom>
              <a:avLst/>
              <a:gdLst/>
              <a:ahLst/>
              <a:cxnLst/>
              <a:rect l="l" t="t" r="r" b="b"/>
              <a:pathLst>
                <a:path w="2958" h="23664" extrusionOk="0">
                  <a:moveTo>
                    <a:pt x="0" y="0"/>
                  </a:moveTo>
                  <a:lnTo>
                    <a:pt x="0" y="23664"/>
                  </a:lnTo>
                  <a:lnTo>
                    <a:pt x="2958" y="23664"/>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5"/>
            <p:cNvSpPr/>
            <p:nvPr/>
          </p:nvSpPr>
          <p:spPr>
            <a:xfrm>
              <a:off x="853664" y="4500544"/>
              <a:ext cx="94688" cy="642944"/>
            </a:xfrm>
            <a:custGeom>
              <a:avLst/>
              <a:gdLst/>
              <a:ahLst/>
              <a:cxnLst/>
              <a:rect l="l" t="t" r="r" b="b"/>
              <a:pathLst>
                <a:path w="2959" h="20092" extrusionOk="0">
                  <a:moveTo>
                    <a:pt x="0" y="0"/>
                  </a:moveTo>
                  <a:lnTo>
                    <a:pt x="0" y="20092"/>
                  </a:lnTo>
                  <a:lnTo>
                    <a:pt x="2958" y="20092"/>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5"/>
            <p:cNvSpPr/>
            <p:nvPr/>
          </p:nvSpPr>
          <p:spPr>
            <a:xfrm>
              <a:off x="1266208" y="4721984"/>
              <a:ext cx="94688" cy="421504"/>
            </a:xfrm>
            <a:custGeom>
              <a:avLst/>
              <a:gdLst/>
              <a:ahLst/>
              <a:cxnLst/>
              <a:rect l="l" t="t" r="r" b="b"/>
              <a:pathLst>
                <a:path w="2959" h="13172" extrusionOk="0">
                  <a:moveTo>
                    <a:pt x="1" y="1"/>
                  </a:moveTo>
                  <a:lnTo>
                    <a:pt x="1" y="13172"/>
                  </a:lnTo>
                  <a:lnTo>
                    <a:pt x="2959" y="13172"/>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5"/>
            <p:cNvSpPr/>
            <p:nvPr/>
          </p:nvSpPr>
          <p:spPr>
            <a:xfrm>
              <a:off x="1130496" y="4518400"/>
              <a:ext cx="94688" cy="625088"/>
            </a:xfrm>
            <a:custGeom>
              <a:avLst/>
              <a:gdLst/>
              <a:ahLst/>
              <a:cxnLst/>
              <a:rect l="l" t="t" r="r" b="b"/>
              <a:pathLst>
                <a:path w="2959" h="19534" extrusionOk="0">
                  <a:moveTo>
                    <a:pt x="0" y="0"/>
                  </a:moveTo>
                  <a:lnTo>
                    <a:pt x="0" y="19534"/>
                  </a:lnTo>
                  <a:lnTo>
                    <a:pt x="2958" y="19534"/>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5"/>
            <p:cNvSpPr/>
            <p:nvPr/>
          </p:nvSpPr>
          <p:spPr>
            <a:xfrm>
              <a:off x="1543040" y="4571968"/>
              <a:ext cx="94688" cy="571520"/>
            </a:xfrm>
            <a:custGeom>
              <a:avLst/>
              <a:gdLst/>
              <a:ahLst/>
              <a:cxnLst/>
              <a:rect l="l" t="t" r="r" b="b"/>
              <a:pathLst>
                <a:path w="2959" h="17860" extrusionOk="0">
                  <a:moveTo>
                    <a:pt x="0" y="1"/>
                  </a:moveTo>
                  <a:lnTo>
                    <a:pt x="0" y="17860"/>
                  </a:lnTo>
                  <a:lnTo>
                    <a:pt x="2958" y="17860"/>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5"/>
            <p:cNvSpPr/>
            <p:nvPr/>
          </p:nvSpPr>
          <p:spPr>
            <a:xfrm>
              <a:off x="1407296" y="4721984"/>
              <a:ext cx="94688" cy="421504"/>
            </a:xfrm>
            <a:custGeom>
              <a:avLst/>
              <a:gdLst/>
              <a:ahLst/>
              <a:cxnLst/>
              <a:rect l="l" t="t" r="r" b="b"/>
              <a:pathLst>
                <a:path w="2959" h="13172" extrusionOk="0">
                  <a:moveTo>
                    <a:pt x="1" y="1"/>
                  </a:moveTo>
                  <a:lnTo>
                    <a:pt x="1" y="13172"/>
                  </a:lnTo>
                  <a:lnTo>
                    <a:pt x="2959" y="13172"/>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5"/>
            <p:cNvSpPr/>
            <p:nvPr/>
          </p:nvSpPr>
          <p:spPr>
            <a:xfrm>
              <a:off x="1821632" y="4457664"/>
              <a:ext cx="92896" cy="685824"/>
            </a:xfrm>
            <a:custGeom>
              <a:avLst/>
              <a:gdLst/>
              <a:ahLst/>
              <a:cxnLst/>
              <a:rect l="l" t="t" r="r" b="b"/>
              <a:pathLst>
                <a:path w="2903" h="21432" extrusionOk="0">
                  <a:moveTo>
                    <a:pt x="1" y="1"/>
                  </a:moveTo>
                  <a:lnTo>
                    <a:pt x="1" y="21432"/>
                  </a:lnTo>
                  <a:lnTo>
                    <a:pt x="2903" y="21432"/>
                  </a:lnTo>
                  <a:lnTo>
                    <a:pt x="2903"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5"/>
            <p:cNvSpPr/>
            <p:nvPr/>
          </p:nvSpPr>
          <p:spPr>
            <a:xfrm>
              <a:off x="1685920" y="4638048"/>
              <a:ext cx="94688" cy="505440"/>
            </a:xfrm>
            <a:custGeom>
              <a:avLst/>
              <a:gdLst/>
              <a:ahLst/>
              <a:cxnLst/>
              <a:rect l="l" t="t" r="r" b="b"/>
              <a:pathLst>
                <a:path w="2959" h="15795" extrusionOk="0">
                  <a:moveTo>
                    <a:pt x="0" y="1"/>
                  </a:moveTo>
                  <a:lnTo>
                    <a:pt x="0" y="15795"/>
                  </a:lnTo>
                  <a:lnTo>
                    <a:pt x="2958" y="15795"/>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5"/>
            <p:cNvSpPr/>
            <p:nvPr/>
          </p:nvSpPr>
          <p:spPr>
            <a:xfrm>
              <a:off x="2098464" y="4386240"/>
              <a:ext cx="94688" cy="757248"/>
            </a:xfrm>
            <a:custGeom>
              <a:avLst/>
              <a:gdLst/>
              <a:ahLst/>
              <a:cxnLst/>
              <a:rect l="l" t="t" r="r" b="b"/>
              <a:pathLst>
                <a:path w="2959" h="23664" extrusionOk="0">
                  <a:moveTo>
                    <a:pt x="0" y="0"/>
                  </a:moveTo>
                  <a:lnTo>
                    <a:pt x="0" y="23664"/>
                  </a:lnTo>
                  <a:lnTo>
                    <a:pt x="2958" y="23664"/>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5"/>
            <p:cNvSpPr/>
            <p:nvPr/>
          </p:nvSpPr>
          <p:spPr>
            <a:xfrm>
              <a:off x="1962720" y="4457664"/>
              <a:ext cx="94688" cy="685824"/>
            </a:xfrm>
            <a:custGeom>
              <a:avLst/>
              <a:gdLst/>
              <a:ahLst/>
              <a:cxnLst/>
              <a:rect l="l" t="t" r="r" b="b"/>
              <a:pathLst>
                <a:path w="2959" h="21432" extrusionOk="0">
                  <a:moveTo>
                    <a:pt x="1" y="1"/>
                  </a:moveTo>
                  <a:lnTo>
                    <a:pt x="1" y="21432"/>
                  </a:lnTo>
                  <a:lnTo>
                    <a:pt x="2959" y="21432"/>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5"/>
            <p:cNvSpPr/>
            <p:nvPr/>
          </p:nvSpPr>
          <p:spPr>
            <a:xfrm>
              <a:off x="2375296" y="4711264"/>
              <a:ext cx="94656" cy="432224"/>
            </a:xfrm>
            <a:custGeom>
              <a:avLst/>
              <a:gdLst/>
              <a:ahLst/>
              <a:cxnLst/>
              <a:rect l="l" t="t" r="r" b="b"/>
              <a:pathLst>
                <a:path w="2958" h="13507" extrusionOk="0">
                  <a:moveTo>
                    <a:pt x="0" y="1"/>
                  </a:moveTo>
                  <a:lnTo>
                    <a:pt x="0" y="13507"/>
                  </a:lnTo>
                  <a:lnTo>
                    <a:pt x="2958" y="13507"/>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5"/>
            <p:cNvSpPr/>
            <p:nvPr/>
          </p:nvSpPr>
          <p:spPr>
            <a:xfrm>
              <a:off x="2239552" y="4536256"/>
              <a:ext cx="94688" cy="607232"/>
            </a:xfrm>
            <a:custGeom>
              <a:avLst/>
              <a:gdLst/>
              <a:ahLst/>
              <a:cxnLst/>
              <a:rect l="l" t="t" r="r" b="b"/>
              <a:pathLst>
                <a:path w="2959" h="18976" extrusionOk="0">
                  <a:moveTo>
                    <a:pt x="0" y="0"/>
                  </a:moveTo>
                  <a:lnTo>
                    <a:pt x="0" y="18976"/>
                  </a:lnTo>
                  <a:lnTo>
                    <a:pt x="2958" y="18976"/>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5"/>
            <p:cNvSpPr/>
            <p:nvPr/>
          </p:nvSpPr>
          <p:spPr>
            <a:xfrm>
              <a:off x="2652096" y="4704128"/>
              <a:ext cx="94688" cy="439360"/>
            </a:xfrm>
            <a:custGeom>
              <a:avLst/>
              <a:gdLst/>
              <a:ahLst/>
              <a:cxnLst/>
              <a:rect l="l" t="t" r="r" b="b"/>
              <a:pathLst>
                <a:path w="2959" h="13730" extrusionOk="0">
                  <a:moveTo>
                    <a:pt x="1" y="1"/>
                  </a:moveTo>
                  <a:lnTo>
                    <a:pt x="1" y="13730"/>
                  </a:lnTo>
                  <a:lnTo>
                    <a:pt x="2959" y="13730"/>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5"/>
            <p:cNvSpPr/>
            <p:nvPr/>
          </p:nvSpPr>
          <p:spPr>
            <a:xfrm>
              <a:off x="2516384" y="4764864"/>
              <a:ext cx="94688" cy="378624"/>
            </a:xfrm>
            <a:custGeom>
              <a:avLst/>
              <a:gdLst/>
              <a:ahLst/>
              <a:cxnLst/>
              <a:rect l="l" t="t" r="r" b="b"/>
              <a:pathLst>
                <a:path w="2959" h="11832" extrusionOk="0">
                  <a:moveTo>
                    <a:pt x="0" y="0"/>
                  </a:moveTo>
                  <a:lnTo>
                    <a:pt x="0" y="11832"/>
                  </a:lnTo>
                  <a:lnTo>
                    <a:pt x="2958" y="11832"/>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5"/>
            <p:cNvSpPr/>
            <p:nvPr/>
          </p:nvSpPr>
          <p:spPr>
            <a:xfrm>
              <a:off x="2930720" y="4421952"/>
              <a:ext cx="92896" cy="721536"/>
            </a:xfrm>
            <a:custGeom>
              <a:avLst/>
              <a:gdLst/>
              <a:ahLst/>
              <a:cxnLst/>
              <a:rect l="l" t="t" r="r" b="b"/>
              <a:pathLst>
                <a:path w="2903" h="22548" extrusionOk="0">
                  <a:moveTo>
                    <a:pt x="0" y="1"/>
                  </a:moveTo>
                  <a:lnTo>
                    <a:pt x="0" y="22548"/>
                  </a:lnTo>
                  <a:lnTo>
                    <a:pt x="2902" y="22548"/>
                  </a:lnTo>
                  <a:lnTo>
                    <a:pt x="2902"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5"/>
            <p:cNvSpPr/>
            <p:nvPr/>
          </p:nvSpPr>
          <p:spPr>
            <a:xfrm>
              <a:off x="2794976" y="4638048"/>
              <a:ext cx="92896" cy="505440"/>
            </a:xfrm>
            <a:custGeom>
              <a:avLst/>
              <a:gdLst/>
              <a:ahLst/>
              <a:cxnLst/>
              <a:rect l="l" t="t" r="r" b="b"/>
              <a:pathLst>
                <a:path w="2903" h="15795" extrusionOk="0">
                  <a:moveTo>
                    <a:pt x="1" y="1"/>
                  </a:moveTo>
                  <a:lnTo>
                    <a:pt x="1" y="15795"/>
                  </a:lnTo>
                  <a:lnTo>
                    <a:pt x="2903" y="15795"/>
                  </a:lnTo>
                  <a:lnTo>
                    <a:pt x="2903"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5"/>
            <p:cNvSpPr/>
            <p:nvPr/>
          </p:nvSpPr>
          <p:spPr>
            <a:xfrm>
              <a:off x="3207520" y="4386240"/>
              <a:ext cx="94688" cy="757248"/>
            </a:xfrm>
            <a:custGeom>
              <a:avLst/>
              <a:gdLst/>
              <a:ahLst/>
              <a:cxnLst/>
              <a:rect l="l" t="t" r="r" b="b"/>
              <a:pathLst>
                <a:path w="2959" h="23664" extrusionOk="0">
                  <a:moveTo>
                    <a:pt x="1" y="0"/>
                  </a:moveTo>
                  <a:lnTo>
                    <a:pt x="1" y="23664"/>
                  </a:lnTo>
                  <a:lnTo>
                    <a:pt x="2959" y="23664"/>
                  </a:lnTo>
                  <a:lnTo>
                    <a:pt x="2959"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5"/>
            <p:cNvSpPr/>
            <p:nvPr/>
          </p:nvSpPr>
          <p:spPr>
            <a:xfrm>
              <a:off x="3071808" y="4314784"/>
              <a:ext cx="94688" cy="828704"/>
            </a:xfrm>
            <a:custGeom>
              <a:avLst/>
              <a:gdLst/>
              <a:ahLst/>
              <a:cxnLst/>
              <a:rect l="l" t="t" r="r" b="b"/>
              <a:pathLst>
                <a:path w="2959" h="25897" extrusionOk="0">
                  <a:moveTo>
                    <a:pt x="0" y="1"/>
                  </a:moveTo>
                  <a:lnTo>
                    <a:pt x="0" y="25897"/>
                  </a:lnTo>
                  <a:lnTo>
                    <a:pt x="2958" y="25897"/>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5"/>
            <p:cNvSpPr/>
            <p:nvPr/>
          </p:nvSpPr>
          <p:spPr>
            <a:xfrm>
              <a:off x="3484352" y="4530912"/>
              <a:ext cx="94688" cy="612576"/>
            </a:xfrm>
            <a:custGeom>
              <a:avLst/>
              <a:gdLst/>
              <a:ahLst/>
              <a:cxnLst/>
              <a:rect l="l" t="t" r="r" b="b"/>
              <a:pathLst>
                <a:path w="2959" h="19143" extrusionOk="0">
                  <a:moveTo>
                    <a:pt x="0" y="0"/>
                  </a:moveTo>
                  <a:lnTo>
                    <a:pt x="0" y="19143"/>
                  </a:lnTo>
                  <a:lnTo>
                    <a:pt x="2958" y="19143"/>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5"/>
            <p:cNvSpPr/>
            <p:nvPr/>
          </p:nvSpPr>
          <p:spPr>
            <a:xfrm>
              <a:off x="3348608" y="4314784"/>
              <a:ext cx="94688" cy="828704"/>
            </a:xfrm>
            <a:custGeom>
              <a:avLst/>
              <a:gdLst/>
              <a:ahLst/>
              <a:cxnLst/>
              <a:rect l="l" t="t" r="r" b="b"/>
              <a:pathLst>
                <a:path w="2959" h="25897" extrusionOk="0">
                  <a:moveTo>
                    <a:pt x="1" y="1"/>
                  </a:moveTo>
                  <a:lnTo>
                    <a:pt x="1" y="25897"/>
                  </a:lnTo>
                  <a:lnTo>
                    <a:pt x="2959" y="25897"/>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5"/>
            <p:cNvSpPr/>
            <p:nvPr/>
          </p:nvSpPr>
          <p:spPr>
            <a:xfrm>
              <a:off x="3761184" y="4739840"/>
              <a:ext cx="94656" cy="403648"/>
            </a:xfrm>
            <a:custGeom>
              <a:avLst/>
              <a:gdLst/>
              <a:ahLst/>
              <a:cxnLst/>
              <a:rect l="l" t="t" r="r" b="b"/>
              <a:pathLst>
                <a:path w="2958" h="12614" extrusionOk="0">
                  <a:moveTo>
                    <a:pt x="0" y="1"/>
                  </a:moveTo>
                  <a:lnTo>
                    <a:pt x="0" y="12614"/>
                  </a:lnTo>
                  <a:lnTo>
                    <a:pt x="2958" y="12614"/>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5"/>
            <p:cNvSpPr/>
            <p:nvPr/>
          </p:nvSpPr>
          <p:spPr>
            <a:xfrm>
              <a:off x="3625440" y="4457664"/>
              <a:ext cx="94688" cy="685824"/>
            </a:xfrm>
            <a:custGeom>
              <a:avLst/>
              <a:gdLst/>
              <a:ahLst/>
              <a:cxnLst/>
              <a:rect l="l" t="t" r="r" b="b"/>
              <a:pathLst>
                <a:path w="2959" h="21432" extrusionOk="0">
                  <a:moveTo>
                    <a:pt x="0" y="1"/>
                  </a:moveTo>
                  <a:lnTo>
                    <a:pt x="0" y="21432"/>
                  </a:lnTo>
                  <a:lnTo>
                    <a:pt x="2958" y="21432"/>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5"/>
            <p:cNvSpPr/>
            <p:nvPr/>
          </p:nvSpPr>
          <p:spPr>
            <a:xfrm>
              <a:off x="4037984" y="4638048"/>
              <a:ext cx="94688" cy="505440"/>
            </a:xfrm>
            <a:custGeom>
              <a:avLst/>
              <a:gdLst/>
              <a:ahLst/>
              <a:cxnLst/>
              <a:rect l="l" t="t" r="r" b="b"/>
              <a:pathLst>
                <a:path w="2959" h="15795" extrusionOk="0">
                  <a:moveTo>
                    <a:pt x="1" y="1"/>
                  </a:moveTo>
                  <a:lnTo>
                    <a:pt x="1" y="15795"/>
                  </a:lnTo>
                  <a:lnTo>
                    <a:pt x="2959" y="15795"/>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5"/>
            <p:cNvSpPr/>
            <p:nvPr/>
          </p:nvSpPr>
          <p:spPr>
            <a:xfrm>
              <a:off x="3902272" y="4836288"/>
              <a:ext cx="94656" cy="307200"/>
            </a:xfrm>
            <a:custGeom>
              <a:avLst/>
              <a:gdLst/>
              <a:ahLst/>
              <a:cxnLst/>
              <a:rect l="l" t="t" r="r" b="b"/>
              <a:pathLst>
                <a:path w="2958" h="9600" extrusionOk="0">
                  <a:moveTo>
                    <a:pt x="0" y="1"/>
                  </a:moveTo>
                  <a:lnTo>
                    <a:pt x="0" y="9600"/>
                  </a:lnTo>
                  <a:lnTo>
                    <a:pt x="2958" y="9600"/>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5"/>
            <p:cNvSpPr/>
            <p:nvPr/>
          </p:nvSpPr>
          <p:spPr>
            <a:xfrm>
              <a:off x="4316608" y="4638048"/>
              <a:ext cx="94688" cy="505440"/>
            </a:xfrm>
            <a:custGeom>
              <a:avLst/>
              <a:gdLst/>
              <a:ahLst/>
              <a:cxnLst/>
              <a:rect l="l" t="t" r="r" b="b"/>
              <a:pathLst>
                <a:path w="2959" h="15795" extrusionOk="0">
                  <a:moveTo>
                    <a:pt x="0" y="1"/>
                  </a:moveTo>
                  <a:lnTo>
                    <a:pt x="0" y="15795"/>
                  </a:lnTo>
                  <a:lnTo>
                    <a:pt x="2958" y="15795"/>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5"/>
            <p:cNvSpPr/>
            <p:nvPr/>
          </p:nvSpPr>
          <p:spPr>
            <a:xfrm>
              <a:off x="4180864" y="4739840"/>
              <a:ext cx="94688" cy="403648"/>
            </a:xfrm>
            <a:custGeom>
              <a:avLst/>
              <a:gdLst/>
              <a:ahLst/>
              <a:cxnLst/>
              <a:rect l="l" t="t" r="r" b="b"/>
              <a:pathLst>
                <a:path w="2959" h="12614" extrusionOk="0">
                  <a:moveTo>
                    <a:pt x="0" y="1"/>
                  </a:moveTo>
                  <a:lnTo>
                    <a:pt x="0" y="12614"/>
                  </a:lnTo>
                  <a:lnTo>
                    <a:pt x="2958" y="12614"/>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5"/>
            <p:cNvSpPr/>
            <p:nvPr/>
          </p:nvSpPr>
          <p:spPr>
            <a:xfrm>
              <a:off x="4593408" y="4571968"/>
              <a:ext cx="94688" cy="571520"/>
            </a:xfrm>
            <a:custGeom>
              <a:avLst/>
              <a:gdLst/>
              <a:ahLst/>
              <a:cxnLst/>
              <a:rect l="l" t="t" r="r" b="b"/>
              <a:pathLst>
                <a:path w="2959" h="17860" extrusionOk="0">
                  <a:moveTo>
                    <a:pt x="1" y="1"/>
                  </a:moveTo>
                  <a:lnTo>
                    <a:pt x="1" y="17860"/>
                  </a:lnTo>
                  <a:lnTo>
                    <a:pt x="2959" y="17860"/>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5"/>
            <p:cNvSpPr/>
            <p:nvPr/>
          </p:nvSpPr>
          <p:spPr>
            <a:xfrm>
              <a:off x="4457696" y="4739840"/>
              <a:ext cx="94688" cy="403648"/>
            </a:xfrm>
            <a:custGeom>
              <a:avLst/>
              <a:gdLst/>
              <a:ahLst/>
              <a:cxnLst/>
              <a:rect l="l" t="t" r="r" b="b"/>
              <a:pathLst>
                <a:path w="2959" h="12614" extrusionOk="0">
                  <a:moveTo>
                    <a:pt x="0" y="1"/>
                  </a:moveTo>
                  <a:lnTo>
                    <a:pt x="0" y="12614"/>
                  </a:lnTo>
                  <a:lnTo>
                    <a:pt x="2958" y="12614"/>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5"/>
            <p:cNvSpPr/>
            <p:nvPr/>
          </p:nvSpPr>
          <p:spPr>
            <a:xfrm>
              <a:off x="4870240" y="4386240"/>
              <a:ext cx="94688" cy="757248"/>
            </a:xfrm>
            <a:custGeom>
              <a:avLst/>
              <a:gdLst/>
              <a:ahLst/>
              <a:cxnLst/>
              <a:rect l="l" t="t" r="r" b="b"/>
              <a:pathLst>
                <a:path w="2959" h="23664" extrusionOk="0">
                  <a:moveTo>
                    <a:pt x="0" y="0"/>
                  </a:moveTo>
                  <a:lnTo>
                    <a:pt x="0" y="23664"/>
                  </a:lnTo>
                  <a:lnTo>
                    <a:pt x="2958" y="23664"/>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5"/>
            <p:cNvSpPr/>
            <p:nvPr/>
          </p:nvSpPr>
          <p:spPr>
            <a:xfrm>
              <a:off x="4734496" y="4457664"/>
              <a:ext cx="94688" cy="685824"/>
            </a:xfrm>
            <a:custGeom>
              <a:avLst/>
              <a:gdLst/>
              <a:ahLst/>
              <a:cxnLst/>
              <a:rect l="l" t="t" r="r" b="b"/>
              <a:pathLst>
                <a:path w="2959" h="21432" extrusionOk="0">
                  <a:moveTo>
                    <a:pt x="1" y="1"/>
                  </a:moveTo>
                  <a:lnTo>
                    <a:pt x="1" y="21432"/>
                  </a:lnTo>
                  <a:lnTo>
                    <a:pt x="2959" y="21432"/>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5"/>
            <p:cNvSpPr/>
            <p:nvPr/>
          </p:nvSpPr>
          <p:spPr>
            <a:xfrm>
              <a:off x="5147072" y="4157632"/>
              <a:ext cx="94656" cy="985856"/>
            </a:xfrm>
            <a:custGeom>
              <a:avLst/>
              <a:gdLst/>
              <a:ahLst/>
              <a:cxnLst/>
              <a:rect l="l" t="t" r="r" b="b"/>
              <a:pathLst>
                <a:path w="2958" h="30808" extrusionOk="0">
                  <a:moveTo>
                    <a:pt x="0" y="1"/>
                  </a:moveTo>
                  <a:lnTo>
                    <a:pt x="0" y="30808"/>
                  </a:lnTo>
                  <a:lnTo>
                    <a:pt x="2958" y="30808"/>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5"/>
            <p:cNvSpPr/>
            <p:nvPr/>
          </p:nvSpPr>
          <p:spPr>
            <a:xfrm>
              <a:off x="5011328" y="4229088"/>
              <a:ext cx="94688" cy="914400"/>
            </a:xfrm>
            <a:custGeom>
              <a:avLst/>
              <a:gdLst/>
              <a:ahLst/>
              <a:cxnLst/>
              <a:rect l="l" t="t" r="r" b="b"/>
              <a:pathLst>
                <a:path w="2959" h="28575" extrusionOk="0">
                  <a:moveTo>
                    <a:pt x="0" y="0"/>
                  </a:moveTo>
                  <a:lnTo>
                    <a:pt x="0" y="28575"/>
                  </a:lnTo>
                  <a:lnTo>
                    <a:pt x="2958" y="28575"/>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5"/>
            <p:cNvSpPr/>
            <p:nvPr/>
          </p:nvSpPr>
          <p:spPr>
            <a:xfrm>
              <a:off x="5425664" y="4571968"/>
              <a:ext cx="94688" cy="571520"/>
            </a:xfrm>
            <a:custGeom>
              <a:avLst/>
              <a:gdLst/>
              <a:ahLst/>
              <a:cxnLst/>
              <a:rect l="l" t="t" r="r" b="b"/>
              <a:pathLst>
                <a:path w="2959" h="17860" extrusionOk="0">
                  <a:moveTo>
                    <a:pt x="0" y="1"/>
                  </a:moveTo>
                  <a:lnTo>
                    <a:pt x="0" y="17860"/>
                  </a:lnTo>
                  <a:lnTo>
                    <a:pt x="2958" y="17860"/>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5"/>
            <p:cNvSpPr/>
            <p:nvPr/>
          </p:nvSpPr>
          <p:spPr>
            <a:xfrm>
              <a:off x="5289920" y="4277280"/>
              <a:ext cx="94688" cy="866208"/>
            </a:xfrm>
            <a:custGeom>
              <a:avLst/>
              <a:gdLst/>
              <a:ahLst/>
              <a:cxnLst/>
              <a:rect l="l" t="t" r="r" b="b"/>
              <a:pathLst>
                <a:path w="2959" h="27069" extrusionOk="0">
                  <a:moveTo>
                    <a:pt x="1" y="1"/>
                  </a:moveTo>
                  <a:lnTo>
                    <a:pt x="1" y="27069"/>
                  </a:lnTo>
                  <a:lnTo>
                    <a:pt x="2959" y="27069"/>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5"/>
            <p:cNvSpPr/>
            <p:nvPr/>
          </p:nvSpPr>
          <p:spPr>
            <a:xfrm>
              <a:off x="5702496" y="4721984"/>
              <a:ext cx="94688" cy="421504"/>
            </a:xfrm>
            <a:custGeom>
              <a:avLst/>
              <a:gdLst/>
              <a:ahLst/>
              <a:cxnLst/>
              <a:rect l="l" t="t" r="r" b="b"/>
              <a:pathLst>
                <a:path w="2959" h="13172" extrusionOk="0">
                  <a:moveTo>
                    <a:pt x="0" y="1"/>
                  </a:moveTo>
                  <a:lnTo>
                    <a:pt x="0" y="13172"/>
                  </a:lnTo>
                  <a:lnTo>
                    <a:pt x="2958" y="13172"/>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5"/>
            <p:cNvSpPr/>
            <p:nvPr/>
          </p:nvSpPr>
          <p:spPr>
            <a:xfrm>
              <a:off x="5566752" y="4416608"/>
              <a:ext cx="94688" cy="726880"/>
            </a:xfrm>
            <a:custGeom>
              <a:avLst/>
              <a:gdLst/>
              <a:ahLst/>
              <a:cxnLst/>
              <a:rect l="l" t="t" r="r" b="b"/>
              <a:pathLst>
                <a:path w="2959" h="22715" extrusionOk="0">
                  <a:moveTo>
                    <a:pt x="0" y="0"/>
                  </a:moveTo>
                  <a:lnTo>
                    <a:pt x="0" y="22715"/>
                  </a:lnTo>
                  <a:lnTo>
                    <a:pt x="2958" y="22715"/>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5"/>
            <p:cNvSpPr/>
            <p:nvPr/>
          </p:nvSpPr>
          <p:spPr>
            <a:xfrm>
              <a:off x="5979296" y="4571968"/>
              <a:ext cx="94688" cy="571520"/>
            </a:xfrm>
            <a:custGeom>
              <a:avLst/>
              <a:gdLst/>
              <a:ahLst/>
              <a:cxnLst/>
              <a:rect l="l" t="t" r="r" b="b"/>
              <a:pathLst>
                <a:path w="2959" h="17860" extrusionOk="0">
                  <a:moveTo>
                    <a:pt x="1" y="1"/>
                  </a:moveTo>
                  <a:lnTo>
                    <a:pt x="1" y="17860"/>
                  </a:lnTo>
                  <a:lnTo>
                    <a:pt x="2959" y="17860"/>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5"/>
            <p:cNvSpPr/>
            <p:nvPr/>
          </p:nvSpPr>
          <p:spPr>
            <a:xfrm>
              <a:off x="5843584" y="4813088"/>
              <a:ext cx="94688" cy="330400"/>
            </a:xfrm>
            <a:custGeom>
              <a:avLst/>
              <a:gdLst/>
              <a:ahLst/>
              <a:cxnLst/>
              <a:rect l="l" t="t" r="r" b="b"/>
              <a:pathLst>
                <a:path w="2959" h="10325" extrusionOk="0">
                  <a:moveTo>
                    <a:pt x="0" y="0"/>
                  </a:moveTo>
                  <a:lnTo>
                    <a:pt x="0" y="10325"/>
                  </a:lnTo>
                  <a:lnTo>
                    <a:pt x="2958" y="10325"/>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5"/>
            <p:cNvSpPr/>
            <p:nvPr/>
          </p:nvSpPr>
          <p:spPr>
            <a:xfrm>
              <a:off x="6256128" y="4807712"/>
              <a:ext cx="94688" cy="335776"/>
            </a:xfrm>
            <a:custGeom>
              <a:avLst/>
              <a:gdLst/>
              <a:ahLst/>
              <a:cxnLst/>
              <a:rect l="l" t="t" r="r" b="b"/>
              <a:pathLst>
                <a:path w="2959" h="10493" extrusionOk="0">
                  <a:moveTo>
                    <a:pt x="0" y="1"/>
                  </a:moveTo>
                  <a:lnTo>
                    <a:pt x="0" y="10493"/>
                  </a:lnTo>
                  <a:lnTo>
                    <a:pt x="2958" y="10493"/>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5"/>
            <p:cNvSpPr/>
            <p:nvPr/>
          </p:nvSpPr>
          <p:spPr>
            <a:xfrm>
              <a:off x="6120384" y="4739840"/>
              <a:ext cx="94688" cy="403648"/>
            </a:xfrm>
            <a:custGeom>
              <a:avLst/>
              <a:gdLst/>
              <a:ahLst/>
              <a:cxnLst/>
              <a:rect l="l" t="t" r="r" b="b"/>
              <a:pathLst>
                <a:path w="2959" h="12614" extrusionOk="0">
                  <a:moveTo>
                    <a:pt x="1" y="1"/>
                  </a:moveTo>
                  <a:lnTo>
                    <a:pt x="1" y="12614"/>
                  </a:lnTo>
                  <a:lnTo>
                    <a:pt x="2959" y="12614"/>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5"/>
            <p:cNvSpPr/>
            <p:nvPr/>
          </p:nvSpPr>
          <p:spPr>
            <a:xfrm>
              <a:off x="6534720" y="4505888"/>
              <a:ext cx="92896" cy="637600"/>
            </a:xfrm>
            <a:custGeom>
              <a:avLst/>
              <a:gdLst/>
              <a:ahLst/>
              <a:cxnLst/>
              <a:rect l="l" t="t" r="r" b="b"/>
              <a:pathLst>
                <a:path w="2903" h="19925" extrusionOk="0">
                  <a:moveTo>
                    <a:pt x="1" y="1"/>
                  </a:moveTo>
                  <a:lnTo>
                    <a:pt x="1" y="19925"/>
                  </a:lnTo>
                  <a:lnTo>
                    <a:pt x="2903" y="19925"/>
                  </a:lnTo>
                  <a:lnTo>
                    <a:pt x="2903"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5"/>
            <p:cNvSpPr/>
            <p:nvPr/>
          </p:nvSpPr>
          <p:spPr>
            <a:xfrm>
              <a:off x="6399008" y="4739840"/>
              <a:ext cx="92896" cy="403648"/>
            </a:xfrm>
            <a:custGeom>
              <a:avLst/>
              <a:gdLst/>
              <a:ahLst/>
              <a:cxnLst/>
              <a:rect l="l" t="t" r="r" b="b"/>
              <a:pathLst>
                <a:path w="2903" h="12614" extrusionOk="0">
                  <a:moveTo>
                    <a:pt x="0" y="1"/>
                  </a:moveTo>
                  <a:lnTo>
                    <a:pt x="0" y="12614"/>
                  </a:lnTo>
                  <a:lnTo>
                    <a:pt x="2902" y="12614"/>
                  </a:lnTo>
                  <a:lnTo>
                    <a:pt x="2902"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5"/>
            <p:cNvSpPr/>
            <p:nvPr/>
          </p:nvSpPr>
          <p:spPr>
            <a:xfrm>
              <a:off x="6811552" y="4807712"/>
              <a:ext cx="94688" cy="335776"/>
            </a:xfrm>
            <a:custGeom>
              <a:avLst/>
              <a:gdLst/>
              <a:ahLst/>
              <a:cxnLst/>
              <a:rect l="l" t="t" r="r" b="b"/>
              <a:pathLst>
                <a:path w="2959" h="10493" extrusionOk="0">
                  <a:moveTo>
                    <a:pt x="0" y="1"/>
                  </a:moveTo>
                  <a:lnTo>
                    <a:pt x="0" y="10493"/>
                  </a:lnTo>
                  <a:lnTo>
                    <a:pt x="2958" y="10493"/>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5"/>
            <p:cNvSpPr/>
            <p:nvPr/>
          </p:nvSpPr>
          <p:spPr>
            <a:xfrm>
              <a:off x="6675808" y="4614848"/>
              <a:ext cx="94688" cy="528640"/>
            </a:xfrm>
            <a:custGeom>
              <a:avLst/>
              <a:gdLst/>
              <a:ahLst/>
              <a:cxnLst/>
              <a:rect l="l" t="t" r="r" b="b"/>
              <a:pathLst>
                <a:path w="2959" h="16520" extrusionOk="0">
                  <a:moveTo>
                    <a:pt x="1" y="0"/>
                  </a:moveTo>
                  <a:lnTo>
                    <a:pt x="1" y="16520"/>
                  </a:lnTo>
                  <a:lnTo>
                    <a:pt x="2959" y="16520"/>
                  </a:lnTo>
                  <a:lnTo>
                    <a:pt x="2959"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5"/>
            <p:cNvSpPr/>
            <p:nvPr/>
          </p:nvSpPr>
          <p:spPr>
            <a:xfrm>
              <a:off x="7088384" y="4739840"/>
              <a:ext cx="94688" cy="403648"/>
            </a:xfrm>
            <a:custGeom>
              <a:avLst/>
              <a:gdLst/>
              <a:ahLst/>
              <a:cxnLst/>
              <a:rect l="l" t="t" r="r" b="b"/>
              <a:pathLst>
                <a:path w="2959" h="12614" extrusionOk="0">
                  <a:moveTo>
                    <a:pt x="0" y="1"/>
                  </a:moveTo>
                  <a:lnTo>
                    <a:pt x="0" y="12614"/>
                  </a:lnTo>
                  <a:lnTo>
                    <a:pt x="2958" y="12614"/>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5"/>
            <p:cNvSpPr/>
            <p:nvPr/>
          </p:nvSpPr>
          <p:spPr>
            <a:xfrm>
              <a:off x="6952640" y="4530912"/>
              <a:ext cx="94688" cy="612576"/>
            </a:xfrm>
            <a:custGeom>
              <a:avLst/>
              <a:gdLst/>
              <a:ahLst/>
              <a:cxnLst/>
              <a:rect l="l" t="t" r="r" b="b"/>
              <a:pathLst>
                <a:path w="2959" h="19143" extrusionOk="0">
                  <a:moveTo>
                    <a:pt x="0" y="0"/>
                  </a:moveTo>
                  <a:lnTo>
                    <a:pt x="0" y="19143"/>
                  </a:lnTo>
                  <a:lnTo>
                    <a:pt x="2958" y="19143"/>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5"/>
            <p:cNvSpPr/>
            <p:nvPr/>
          </p:nvSpPr>
          <p:spPr>
            <a:xfrm>
              <a:off x="7365184" y="4739840"/>
              <a:ext cx="94688" cy="403648"/>
            </a:xfrm>
            <a:custGeom>
              <a:avLst/>
              <a:gdLst/>
              <a:ahLst/>
              <a:cxnLst/>
              <a:rect l="l" t="t" r="r" b="b"/>
              <a:pathLst>
                <a:path w="2959" h="12614" extrusionOk="0">
                  <a:moveTo>
                    <a:pt x="1" y="1"/>
                  </a:moveTo>
                  <a:lnTo>
                    <a:pt x="1" y="12614"/>
                  </a:lnTo>
                  <a:lnTo>
                    <a:pt x="2959" y="12614"/>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5"/>
            <p:cNvSpPr/>
            <p:nvPr/>
          </p:nvSpPr>
          <p:spPr>
            <a:xfrm>
              <a:off x="7229472" y="4825568"/>
              <a:ext cx="94688" cy="317920"/>
            </a:xfrm>
            <a:custGeom>
              <a:avLst/>
              <a:gdLst/>
              <a:ahLst/>
              <a:cxnLst/>
              <a:rect l="l" t="t" r="r" b="b"/>
              <a:pathLst>
                <a:path w="2959" h="9935" extrusionOk="0">
                  <a:moveTo>
                    <a:pt x="0" y="1"/>
                  </a:moveTo>
                  <a:lnTo>
                    <a:pt x="0" y="9935"/>
                  </a:lnTo>
                  <a:lnTo>
                    <a:pt x="2958" y="9935"/>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5"/>
            <p:cNvSpPr/>
            <p:nvPr/>
          </p:nvSpPr>
          <p:spPr>
            <a:xfrm>
              <a:off x="7643808" y="4632704"/>
              <a:ext cx="92896" cy="510784"/>
            </a:xfrm>
            <a:custGeom>
              <a:avLst/>
              <a:gdLst/>
              <a:ahLst/>
              <a:cxnLst/>
              <a:rect l="l" t="t" r="r" b="b"/>
              <a:pathLst>
                <a:path w="2903" h="15962" extrusionOk="0">
                  <a:moveTo>
                    <a:pt x="0" y="0"/>
                  </a:moveTo>
                  <a:lnTo>
                    <a:pt x="0" y="15962"/>
                  </a:lnTo>
                  <a:lnTo>
                    <a:pt x="2902" y="15962"/>
                  </a:lnTo>
                  <a:lnTo>
                    <a:pt x="2902"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5"/>
            <p:cNvSpPr/>
            <p:nvPr/>
          </p:nvSpPr>
          <p:spPr>
            <a:xfrm>
              <a:off x="7506272" y="4963104"/>
              <a:ext cx="94688" cy="180384"/>
            </a:xfrm>
            <a:custGeom>
              <a:avLst/>
              <a:gdLst/>
              <a:ahLst/>
              <a:cxnLst/>
              <a:rect l="l" t="t" r="r" b="b"/>
              <a:pathLst>
                <a:path w="2959" h="5637" extrusionOk="0">
                  <a:moveTo>
                    <a:pt x="1" y="0"/>
                  </a:moveTo>
                  <a:lnTo>
                    <a:pt x="1" y="5637"/>
                  </a:lnTo>
                  <a:lnTo>
                    <a:pt x="2959" y="5637"/>
                  </a:lnTo>
                  <a:lnTo>
                    <a:pt x="2959"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5"/>
            <p:cNvSpPr/>
            <p:nvPr/>
          </p:nvSpPr>
          <p:spPr>
            <a:xfrm>
              <a:off x="7920608" y="4909504"/>
              <a:ext cx="94688" cy="233984"/>
            </a:xfrm>
            <a:custGeom>
              <a:avLst/>
              <a:gdLst/>
              <a:ahLst/>
              <a:cxnLst/>
              <a:rect l="l" t="t" r="r" b="b"/>
              <a:pathLst>
                <a:path w="2959" h="7312" extrusionOk="0">
                  <a:moveTo>
                    <a:pt x="1" y="1"/>
                  </a:moveTo>
                  <a:lnTo>
                    <a:pt x="1" y="7312"/>
                  </a:lnTo>
                  <a:lnTo>
                    <a:pt x="2959" y="7312"/>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5"/>
            <p:cNvSpPr/>
            <p:nvPr/>
          </p:nvSpPr>
          <p:spPr>
            <a:xfrm>
              <a:off x="7784896" y="4777344"/>
              <a:ext cx="94688" cy="366144"/>
            </a:xfrm>
            <a:custGeom>
              <a:avLst/>
              <a:gdLst/>
              <a:ahLst/>
              <a:cxnLst/>
              <a:rect l="l" t="t" r="r" b="b"/>
              <a:pathLst>
                <a:path w="2959" h="11442" extrusionOk="0">
                  <a:moveTo>
                    <a:pt x="0" y="1"/>
                  </a:moveTo>
                  <a:lnTo>
                    <a:pt x="0" y="11442"/>
                  </a:lnTo>
                  <a:lnTo>
                    <a:pt x="2958" y="11442"/>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5"/>
            <p:cNvSpPr/>
            <p:nvPr/>
          </p:nvSpPr>
          <p:spPr>
            <a:xfrm>
              <a:off x="8197440" y="4571968"/>
              <a:ext cx="94688" cy="571520"/>
            </a:xfrm>
            <a:custGeom>
              <a:avLst/>
              <a:gdLst/>
              <a:ahLst/>
              <a:cxnLst/>
              <a:rect l="l" t="t" r="r" b="b"/>
              <a:pathLst>
                <a:path w="2959" h="17860" extrusionOk="0">
                  <a:moveTo>
                    <a:pt x="0" y="1"/>
                  </a:moveTo>
                  <a:lnTo>
                    <a:pt x="0" y="17860"/>
                  </a:lnTo>
                  <a:lnTo>
                    <a:pt x="2958" y="17860"/>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5"/>
            <p:cNvSpPr/>
            <p:nvPr/>
          </p:nvSpPr>
          <p:spPr>
            <a:xfrm>
              <a:off x="8061696" y="4777344"/>
              <a:ext cx="94688" cy="366144"/>
            </a:xfrm>
            <a:custGeom>
              <a:avLst/>
              <a:gdLst/>
              <a:ahLst/>
              <a:cxnLst/>
              <a:rect l="l" t="t" r="r" b="b"/>
              <a:pathLst>
                <a:path w="2959" h="11442" extrusionOk="0">
                  <a:moveTo>
                    <a:pt x="1" y="1"/>
                  </a:moveTo>
                  <a:lnTo>
                    <a:pt x="1" y="11442"/>
                  </a:lnTo>
                  <a:lnTo>
                    <a:pt x="2959" y="11442"/>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5"/>
            <p:cNvSpPr/>
            <p:nvPr/>
          </p:nvSpPr>
          <p:spPr>
            <a:xfrm>
              <a:off x="8474272" y="4721984"/>
              <a:ext cx="94656" cy="421504"/>
            </a:xfrm>
            <a:custGeom>
              <a:avLst/>
              <a:gdLst/>
              <a:ahLst/>
              <a:cxnLst/>
              <a:rect l="l" t="t" r="r" b="b"/>
              <a:pathLst>
                <a:path w="2958" h="13172" extrusionOk="0">
                  <a:moveTo>
                    <a:pt x="0" y="1"/>
                  </a:moveTo>
                  <a:lnTo>
                    <a:pt x="0" y="13172"/>
                  </a:lnTo>
                  <a:lnTo>
                    <a:pt x="2958" y="13172"/>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5"/>
            <p:cNvSpPr/>
            <p:nvPr/>
          </p:nvSpPr>
          <p:spPr>
            <a:xfrm>
              <a:off x="8338528" y="4488032"/>
              <a:ext cx="94688" cy="655456"/>
            </a:xfrm>
            <a:custGeom>
              <a:avLst/>
              <a:gdLst/>
              <a:ahLst/>
              <a:cxnLst/>
              <a:rect l="l" t="t" r="r" b="b"/>
              <a:pathLst>
                <a:path w="2959" h="20483" extrusionOk="0">
                  <a:moveTo>
                    <a:pt x="0" y="1"/>
                  </a:moveTo>
                  <a:lnTo>
                    <a:pt x="0" y="20483"/>
                  </a:lnTo>
                  <a:lnTo>
                    <a:pt x="2958" y="20483"/>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5"/>
            <p:cNvSpPr/>
            <p:nvPr/>
          </p:nvSpPr>
          <p:spPr>
            <a:xfrm>
              <a:off x="8751072" y="4409440"/>
              <a:ext cx="94688" cy="734048"/>
            </a:xfrm>
            <a:custGeom>
              <a:avLst/>
              <a:gdLst/>
              <a:ahLst/>
              <a:cxnLst/>
              <a:rect l="l" t="t" r="r" b="b"/>
              <a:pathLst>
                <a:path w="2959" h="22939" extrusionOk="0">
                  <a:moveTo>
                    <a:pt x="1" y="1"/>
                  </a:moveTo>
                  <a:lnTo>
                    <a:pt x="1" y="22939"/>
                  </a:lnTo>
                  <a:lnTo>
                    <a:pt x="2959" y="22939"/>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5"/>
            <p:cNvSpPr/>
            <p:nvPr/>
          </p:nvSpPr>
          <p:spPr>
            <a:xfrm>
              <a:off x="8615360" y="4295168"/>
              <a:ext cx="94688" cy="848320"/>
            </a:xfrm>
            <a:custGeom>
              <a:avLst/>
              <a:gdLst/>
              <a:ahLst/>
              <a:cxnLst/>
              <a:rect l="l" t="t" r="r" b="b"/>
              <a:pathLst>
                <a:path w="2959" h="26510" extrusionOk="0">
                  <a:moveTo>
                    <a:pt x="0" y="0"/>
                  </a:moveTo>
                  <a:lnTo>
                    <a:pt x="0" y="26510"/>
                  </a:lnTo>
                  <a:lnTo>
                    <a:pt x="2958" y="26510"/>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5"/>
            <p:cNvSpPr/>
            <p:nvPr/>
          </p:nvSpPr>
          <p:spPr>
            <a:xfrm>
              <a:off x="9029696" y="4409440"/>
              <a:ext cx="92896" cy="734048"/>
            </a:xfrm>
            <a:custGeom>
              <a:avLst/>
              <a:gdLst/>
              <a:ahLst/>
              <a:cxnLst/>
              <a:rect l="l" t="t" r="r" b="b"/>
              <a:pathLst>
                <a:path w="2903" h="22939" extrusionOk="0">
                  <a:moveTo>
                    <a:pt x="0" y="1"/>
                  </a:moveTo>
                  <a:lnTo>
                    <a:pt x="0" y="22939"/>
                  </a:lnTo>
                  <a:lnTo>
                    <a:pt x="2902" y="22939"/>
                  </a:lnTo>
                  <a:lnTo>
                    <a:pt x="2902"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5"/>
            <p:cNvSpPr/>
            <p:nvPr/>
          </p:nvSpPr>
          <p:spPr>
            <a:xfrm>
              <a:off x="8893952" y="4180864"/>
              <a:ext cx="92896" cy="962624"/>
            </a:xfrm>
            <a:custGeom>
              <a:avLst/>
              <a:gdLst/>
              <a:ahLst/>
              <a:cxnLst/>
              <a:rect l="l" t="t" r="r" b="b"/>
              <a:pathLst>
                <a:path w="2903" h="30082" extrusionOk="0">
                  <a:moveTo>
                    <a:pt x="1" y="0"/>
                  </a:moveTo>
                  <a:lnTo>
                    <a:pt x="1" y="30082"/>
                  </a:lnTo>
                  <a:lnTo>
                    <a:pt x="2903" y="30082"/>
                  </a:lnTo>
                  <a:lnTo>
                    <a:pt x="2903"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7" name="Google Shape;327;p5"/>
          <p:cNvSpPr/>
          <p:nvPr/>
        </p:nvSpPr>
        <p:spPr>
          <a:xfrm>
            <a:off x="0" y="3579000"/>
            <a:ext cx="9144000" cy="1293056"/>
          </a:xfrm>
          <a:custGeom>
            <a:avLst/>
            <a:gdLst/>
            <a:ahLst/>
            <a:cxnLst/>
            <a:rect l="l" t="t" r="r" b="b"/>
            <a:pathLst>
              <a:path w="285750" h="40408" extrusionOk="0">
                <a:moveTo>
                  <a:pt x="160288" y="224"/>
                </a:moveTo>
                <a:lnTo>
                  <a:pt x="160455" y="279"/>
                </a:lnTo>
                <a:lnTo>
                  <a:pt x="160623" y="335"/>
                </a:lnTo>
                <a:lnTo>
                  <a:pt x="160679" y="503"/>
                </a:lnTo>
                <a:lnTo>
                  <a:pt x="160734" y="670"/>
                </a:lnTo>
                <a:lnTo>
                  <a:pt x="160679" y="838"/>
                </a:lnTo>
                <a:lnTo>
                  <a:pt x="160623" y="1005"/>
                </a:lnTo>
                <a:lnTo>
                  <a:pt x="160455" y="1061"/>
                </a:lnTo>
                <a:lnTo>
                  <a:pt x="160288" y="1117"/>
                </a:lnTo>
                <a:lnTo>
                  <a:pt x="160120" y="1061"/>
                </a:lnTo>
                <a:lnTo>
                  <a:pt x="159953" y="1005"/>
                </a:lnTo>
                <a:lnTo>
                  <a:pt x="159897" y="838"/>
                </a:lnTo>
                <a:lnTo>
                  <a:pt x="159841" y="670"/>
                </a:lnTo>
                <a:lnTo>
                  <a:pt x="159897" y="503"/>
                </a:lnTo>
                <a:lnTo>
                  <a:pt x="159953" y="335"/>
                </a:lnTo>
                <a:lnTo>
                  <a:pt x="160120" y="279"/>
                </a:lnTo>
                <a:lnTo>
                  <a:pt x="160288" y="224"/>
                </a:lnTo>
                <a:close/>
                <a:moveTo>
                  <a:pt x="264319" y="670"/>
                </a:moveTo>
                <a:lnTo>
                  <a:pt x="264486" y="726"/>
                </a:lnTo>
                <a:lnTo>
                  <a:pt x="264654" y="782"/>
                </a:lnTo>
                <a:lnTo>
                  <a:pt x="264709" y="949"/>
                </a:lnTo>
                <a:lnTo>
                  <a:pt x="264765" y="1117"/>
                </a:lnTo>
                <a:lnTo>
                  <a:pt x="264709" y="1284"/>
                </a:lnTo>
                <a:lnTo>
                  <a:pt x="264654" y="1451"/>
                </a:lnTo>
                <a:lnTo>
                  <a:pt x="264486" y="1507"/>
                </a:lnTo>
                <a:lnTo>
                  <a:pt x="264319" y="1563"/>
                </a:lnTo>
                <a:lnTo>
                  <a:pt x="264151" y="1507"/>
                </a:lnTo>
                <a:lnTo>
                  <a:pt x="263984" y="1451"/>
                </a:lnTo>
                <a:lnTo>
                  <a:pt x="263928" y="1284"/>
                </a:lnTo>
                <a:lnTo>
                  <a:pt x="263872" y="1117"/>
                </a:lnTo>
                <a:lnTo>
                  <a:pt x="263928" y="949"/>
                </a:lnTo>
                <a:lnTo>
                  <a:pt x="263984" y="782"/>
                </a:lnTo>
                <a:lnTo>
                  <a:pt x="264151" y="726"/>
                </a:lnTo>
                <a:lnTo>
                  <a:pt x="264319" y="670"/>
                </a:lnTo>
                <a:close/>
                <a:moveTo>
                  <a:pt x="281508" y="2902"/>
                </a:moveTo>
                <a:lnTo>
                  <a:pt x="281676" y="2958"/>
                </a:lnTo>
                <a:lnTo>
                  <a:pt x="281843" y="3014"/>
                </a:lnTo>
                <a:lnTo>
                  <a:pt x="281899" y="3182"/>
                </a:lnTo>
                <a:lnTo>
                  <a:pt x="281955" y="3349"/>
                </a:lnTo>
                <a:lnTo>
                  <a:pt x="281899" y="3516"/>
                </a:lnTo>
                <a:lnTo>
                  <a:pt x="281843" y="3684"/>
                </a:lnTo>
                <a:lnTo>
                  <a:pt x="281676" y="3740"/>
                </a:lnTo>
                <a:lnTo>
                  <a:pt x="281508" y="3795"/>
                </a:lnTo>
                <a:lnTo>
                  <a:pt x="281341" y="3740"/>
                </a:lnTo>
                <a:lnTo>
                  <a:pt x="281174" y="3684"/>
                </a:lnTo>
                <a:lnTo>
                  <a:pt x="281118" y="3516"/>
                </a:lnTo>
                <a:lnTo>
                  <a:pt x="281062" y="3349"/>
                </a:lnTo>
                <a:lnTo>
                  <a:pt x="281118" y="3182"/>
                </a:lnTo>
                <a:lnTo>
                  <a:pt x="281174" y="3014"/>
                </a:lnTo>
                <a:lnTo>
                  <a:pt x="281341" y="2958"/>
                </a:lnTo>
                <a:lnTo>
                  <a:pt x="281508" y="2902"/>
                </a:lnTo>
                <a:close/>
                <a:moveTo>
                  <a:pt x="177701" y="6251"/>
                </a:moveTo>
                <a:lnTo>
                  <a:pt x="177868" y="6307"/>
                </a:lnTo>
                <a:lnTo>
                  <a:pt x="178036" y="6363"/>
                </a:lnTo>
                <a:lnTo>
                  <a:pt x="178091" y="6530"/>
                </a:lnTo>
                <a:lnTo>
                  <a:pt x="178147" y="6698"/>
                </a:lnTo>
                <a:lnTo>
                  <a:pt x="178091" y="6865"/>
                </a:lnTo>
                <a:lnTo>
                  <a:pt x="178036" y="7032"/>
                </a:lnTo>
                <a:lnTo>
                  <a:pt x="177868" y="7088"/>
                </a:lnTo>
                <a:lnTo>
                  <a:pt x="177701" y="7144"/>
                </a:lnTo>
                <a:lnTo>
                  <a:pt x="177533" y="7088"/>
                </a:lnTo>
                <a:lnTo>
                  <a:pt x="177366" y="7032"/>
                </a:lnTo>
                <a:lnTo>
                  <a:pt x="177310" y="6865"/>
                </a:lnTo>
                <a:lnTo>
                  <a:pt x="177254" y="6698"/>
                </a:lnTo>
                <a:lnTo>
                  <a:pt x="177310" y="6530"/>
                </a:lnTo>
                <a:lnTo>
                  <a:pt x="177366" y="6363"/>
                </a:lnTo>
                <a:lnTo>
                  <a:pt x="177533" y="6307"/>
                </a:lnTo>
                <a:lnTo>
                  <a:pt x="177701" y="6251"/>
                </a:lnTo>
                <a:close/>
                <a:moveTo>
                  <a:pt x="90860" y="12055"/>
                </a:moveTo>
                <a:lnTo>
                  <a:pt x="91027" y="12111"/>
                </a:lnTo>
                <a:lnTo>
                  <a:pt x="91194" y="12167"/>
                </a:lnTo>
                <a:lnTo>
                  <a:pt x="91250" y="12334"/>
                </a:lnTo>
                <a:lnTo>
                  <a:pt x="91306" y="12502"/>
                </a:lnTo>
                <a:lnTo>
                  <a:pt x="91250" y="12669"/>
                </a:lnTo>
                <a:lnTo>
                  <a:pt x="91194" y="12837"/>
                </a:lnTo>
                <a:lnTo>
                  <a:pt x="91027" y="12893"/>
                </a:lnTo>
                <a:lnTo>
                  <a:pt x="90860" y="12948"/>
                </a:lnTo>
                <a:lnTo>
                  <a:pt x="90692" y="12893"/>
                </a:lnTo>
                <a:lnTo>
                  <a:pt x="90525" y="12837"/>
                </a:lnTo>
                <a:lnTo>
                  <a:pt x="90469" y="12669"/>
                </a:lnTo>
                <a:lnTo>
                  <a:pt x="90413" y="12502"/>
                </a:lnTo>
                <a:lnTo>
                  <a:pt x="90469" y="12334"/>
                </a:lnTo>
                <a:lnTo>
                  <a:pt x="90525" y="12167"/>
                </a:lnTo>
                <a:lnTo>
                  <a:pt x="90692" y="12111"/>
                </a:lnTo>
                <a:lnTo>
                  <a:pt x="90860" y="12055"/>
                </a:lnTo>
                <a:close/>
                <a:moveTo>
                  <a:pt x="246683" y="15404"/>
                </a:moveTo>
                <a:lnTo>
                  <a:pt x="246850" y="15460"/>
                </a:lnTo>
                <a:lnTo>
                  <a:pt x="247017" y="15516"/>
                </a:lnTo>
                <a:lnTo>
                  <a:pt x="247073" y="15683"/>
                </a:lnTo>
                <a:lnTo>
                  <a:pt x="247129" y="15851"/>
                </a:lnTo>
                <a:lnTo>
                  <a:pt x="247073" y="16018"/>
                </a:lnTo>
                <a:lnTo>
                  <a:pt x="247017" y="16185"/>
                </a:lnTo>
                <a:lnTo>
                  <a:pt x="246850" y="16241"/>
                </a:lnTo>
                <a:lnTo>
                  <a:pt x="246683" y="16297"/>
                </a:lnTo>
                <a:lnTo>
                  <a:pt x="246515" y="16241"/>
                </a:lnTo>
                <a:lnTo>
                  <a:pt x="246348" y="16185"/>
                </a:lnTo>
                <a:lnTo>
                  <a:pt x="246292" y="16018"/>
                </a:lnTo>
                <a:lnTo>
                  <a:pt x="246236" y="15851"/>
                </a:lnTo>
                <a:lnTo>
                  <a:pt x="246292" y="15683"/>
                </a:lnTo>
                <a:lnTo>
                  <a:pt x="246348" y="15516"/>
                </a:lnTo>
                <a:lnTo>
                  <a:pt x="246515" y="15460"/>
                </a:lnTo>
                <a:lnTo>
                  <a:pt x="246683" y="15404"/>
                </a:lnTo>
                <a:close/>
                <a:moveTo>
                  <a:pt x="142875" y="15627"/>
                </a:moveTo>
                <a:lnTo>
                  <a:pt x="143042" y="15683"/>
                </a:lnTo>
                <a:lnTo>
                  <a:pt x="143210" y="15739"/>
                </a:lnTo>
                <a:lnTo>
                  <a:pt x="143266" y="15906"/>
                </a:lnTo>
                <a:lnTo>
                  <a:pt x="143321" y="16074"/>
                </a:lnTo>
                <a:lnTo>
                  <a:pt x="143266" y="16241"/>
                </a:lnTo>
                <a:lnTo>
                  <a:pt x="143210" y="16409"/>
                </a:lnTo>
                <a:lnTo>
                  <a:pt x="143042" y="16464"/>
                </a:lnTo>
                <a:lnTo>
                  <a:pt x="142875" y="16520"/>
                </a:lnTo>
                <a:lnTo>
                  <a:pt x="142708" y="16464"/>
                </a:lnTo>
                <a:lnTo>
                  <a:pt x="142540" y="16409"/>
                </a:lnTo>
                <a:lnTo>
                  <a:pt x="142484" y="16241"/>
                </a:lnTo>
                <a:lnTo>
                  <a:pt x="142429" y="16074"/>
                </a:lnTo>
                <a:lnTo>
                  <a:pt x="142484" y="15906"/>
                </a:lnTo>
                <a:lnTo>
                  <a:pt x="142540" y="15739"/>
                </a:lnTo>
                <a:lnTo>
                  <a:pt x="142708" y="15683"/>
                </a:lnTo>
                <a:lnTo>
                  <a:pt x="142875" y="15627"/>
                </a:lnTo>
                <a:close/>
                <a:moveTo>
                  <a:pt x="125685" y="17413"/>
                </a:moveTo>
                <a:lnTo>
                  <a:pt x="125853" y="17469"/>
                </a:lnTo>
                <a:lnTo>
                  <a:pt x="126020" y="17525"/>
                </a:lnTo>
                <a:lnTo>
                  <a:pt x="126076" y="17692"/>
                </a:lnTo>
                <a:lnTo>
                  <a:pt x="126132" y="17860"/>
                </a:lnTo>
                <a:lnTo>
                  <a:pt x="126076" y="18027"/>
                </a:lnTo>
                <a:lnTo>
                  <a:pt x="126020" y="18195"/>
                </a:lnTo>
                <a:lnTo>
                  <a:pt x="125853" y="18250"/>
                </a:lnTo>
                <a:lnTo>
                  <a:pt x="125685" y="18306"/>
                </a:lnTo>
                <a:lnTo>
                  <a:pt x="125518" y="18250"/>
                </a:lnTo>
                <a:lnTo>
                  <a:pt x="125350" y="18195"/>
                </a:lnTo>
                <a:lnTo>
                  <a:pt x="125295" y="18027"/>
                </a:lnTo>
                <a:lnTo>
                  <a:pt x="125239" y="17860"/>
                </a:lnTo>
                <a:lnTo>
                  <a:pt x="125295" y="17692"/>
                </a:lnTo>
                <a:lnTo>
                  <a:pt x="125350" y="17525"/>
                </a:lnTo>
                <a:lnTo>
                  <a:pt x="125518" y="17469"/>
                </a:lnTo>
                <a:lnTo>
                  <a:pt x="125685" y="17413"/>
                </a:lnTo>
                <a:close/>
                <a:moveTo>
                  <a:pt x="73670" y="17636"/>
                </a:moveTo>
                <a:lnTo>
                  <a:pt x="73837" y="17692"/>
                </a:lnTo>
                <a:lnTo>
                  <a:pt x="74005" y="17748"/>
                </a:lnTo>
                <a:lnTo>
                  <a:pt x="74061" y="17915"/>
                </a:lnTo>
                <a:lnTo>
                  <a:pt x="74116" y="18083"/>
                </a:lnTo>
                <a:lnTo>
                  <a:pt x="74061" y="18250"/>
                </a:lnTo>
                <a:lnTo>
                  <a:pt x="74005" y="18418"/>
                </a:lnTo>
                <a:lnTo>
                  <a:pt x="73837" y="18474"/>
                </a:lnTo>
                <a:lnTo>
                  <a:pt x="73670" y="18529"/>
                </a:lnTo>
                <a:lnTo>
                  <a:pt x="73502" y="18474"/>
                </a:lnTo>
                <a:lnTo>
                  <a:pt x="73335" y="18418"/>
                </a:lnTo>
                <a:lnTo>
                  <a:pt x="73279" y="18250"/>
                </a:lnTo>
                <a:lnTo>
                  <a:pt x="73223" y="18083"/>
                </a:lnTo>
                <a:lnTo>
                  <a:pt x="73279" y="17915"/>
                </a:lnTo>
                <a:lnTo>
                  <a:pt x="73335" y="17748"/>
                </a:lnTo>
                <a:lnTo>
                  <a:pt x="73502" y="17692"/>
                </a:lnTo>
                <a:lnTo>
                  <a:pt x="73670" y="17636"/>
                </a:lnTo>
                <a:close/>
                <a:moveTo>
                  <a:pt x="21543" y="17971"/>
                </a:moveTo>
                <a:lnTo>
                  <a:pt x="21710" y="18027"/>
                </a:lnTo>
                <a:lnTo>
                  <a:pt x="21878" y="18083"/>
                </a:lnTo>
                <a:lnTo>
                  <a:pt x="21934" y="18250"/>
                </a:lnTo>
                <a:lnTo>
                  <a:pt x="21989" y="18418"/>
                </a:lnTo>
                <a:lnTo>
                  <a:pt x="21934" y="18585"/>
                </a:lnTo>
                <a:lnTo>
                  <a:pt x="21878" y="18753"/>
                </a:lnTo>
                <a:lnTo>
                  <a:pt x="21710" y="18808"/>
                </a:lnTo>
                <a:lnTo>
                  <a:pt x="21543" y="18864"/>
                </a:lnTo>
                <a:lnTo>
                  <a:pt x="21375" y="18808"/>
                </a:lnTo>
                <a:lnTo>
                  <a:pt x="21208" y="18753"/>
                </a:lnTo>
                <a:lnTo>
                  <a:pt x="21152" y="18585"/>
                </a:lnTo>
                <a:lnTo>
                  <a:pt x="21096" y="18418"/>
                </a:lnTo>
                <a:lnTo>
                  <a:pt x="21152" y="18250"/>
                </a:lnTo>
                <a:lnTo>
                  <a:pt x="21208" y="18083"/>
                </a:lnTo>
                <a:lnTo>
                  <a:pt x="21375" y="18027"/>
                </a:lnTo>
                <a:lnTo>
                  <a:pt x="21543" y="17971"/>
                </a:lnTo>
                <a:close/>
                <a:moveTo>
                  <a:pt x="229716" y="22101"/>
                </a:moveTo>
                <a:lnTo>
                  <a:pt x="229884" y="22157"/>
                </a:lnTo>
                <a:lnTo>
                  <a:pt x="230051" y="22213"/>
                </a:lnTo>
                <a:lnTo>
                  <a:pt x="230107" y="22380"/>
                </a:lnTo>
                <a:lnTo>
                  <a:pt x="230163" y="22548"/>
                </a:lnTo>
                <a:lnTo>
                  <a:pt x="230107" y="22715"/>
                </a:lnTo>
                <a:lnTo>
                  <a:pt x="230051" y="22883"/>
                </a:lnTo>
                <a:lnTo>
                  <a:pt x="229884" y="22938"/>
                </a:lnTo>
                <a:lnTo>
                  <a:pt x="229716" y="22994"/>
                </a:lnTo>
                <a:lnTo>
                  <a:pt x="229549" y="22938"/>
                </a:lnTo>
                <a:lnTo>
                  <a:pt x="229381" y="22883"/>
                </a:lnTo>
                <a:lnTo>
                  <a:pt x="229326" y="22715"/>
                </a:lnTo>
                <a:lnTo>
                  <a:pt x="229270" y="22548"/>
                </a:lnTo>
                <a:lnTo>
                  <a:pt x="229326" y="22380"/>
                </a:lnTo>
                <a:lnTo>
                  <a:pt x="229381" y="22213"/>
                </a:lnTo>
                <a:lnTo>
                  <a:pt x="229549" y="22157"/>
                </a:lnTo>
                <a:lnTo>
                  <a:pt x="229716" y="22101"/>
                </a:lnTo>
                <a:close/>
                <a:moveTo>
                  <a:pt x="194890" y="25450"/>
                </a:moveTo>
                <a:lnTo>
                  <a:pt x="195058" y="25506"/>
                </a:lnTo>
                <a:lnTo>
                  <a:pt x="195225" y="25562"/>
                </a:lnTo>
                <a:lnTo>
                  <a:pt x="195281" y="25729"/>
                </a:lnTo>
                <a:lnTo>
                  <a:pt x="195337" y="25896"/>
                </a:lnTo>
                <a:lnTo>
                  <a:pt x="195281" y="26064"/>
                </a:lnTo>
                <a:lnTo>
                  <a:pt x="195225" y="26231"/>
                </a:lnTo>
                <a:lnTo>
                  <a:pt x="195058" y="26287"/>
                </a:lnTo>
                <a:lnTo>
                  <a:pt x="194890" y="26343"/>
                </a:lnTo>
                <a:lnTo>
                  <a:pt x="194723" y="26287"/>
                </a:lnTo>
                <a:lnTo>
                  <a:pt x="194556" y="26231"/>
                </a:lnTo>
                <a:lnTo>
                  <a:pt x="194500" y="26064"/>
                </a:lnTo>
                <a:lnTo>
                  <a:pt x="194444" y="25896"/>
                </a:lnTo>
                <a:lnTo>
                  <a:pt x="194500" y="25729"/>
                </a:lnTo>
                <a:lnTo>
                  <a:pt x="194556" y="25562"/>
                </a:lnTo>
                <a:lnTo>
                  <a:pt x="194723" y="25506"/>
                </a:lnTo>
                <a:lnTo>
                  <a:pt x="194890" y="25450"/>
                </a:lnTo>
                <a:close/>
                <a:moveTo>
                  <a:pt x="4465" y="26789"/>
                </a:moveTo>
                <a:lnTo>
                  <a:pt x="4632" y="26845"/>
                </a:lnTo>
                <a:lnTo>
                  <a:pt x="4800" y="26901"/>
                </a:lnTo>
                <a:lnTo>
                  <a:pt x="4856" y="27068"/>
                </a:lnTo>
                <a:lnTo>
                  <a:pt x="4911" y="27236"/>
                </a:lnTo>
                <a:lnTo>
                  <a:pt x="4856" y="27403"/>
                </a:lnTo>
                <a:lnTo>
                  <a:pt x="4800" y="27571"/>
                </a:lnTo>
                <a:lnTo>
                  <a:pt x="4632" y="27627"/>
                </a:lnTo>
                <a:lnTo>
                  <a:pt x="4465" y="27682"/>
                </a:lnTo>
                <a:lnTo>
                  <a:pt x="4297" y="27627"/>
                </a:lnTo>
                <a:lnTo>
                  <a:pt x="4130" y="27571"/>
                </a:lnTo>
                <a:lnTo>
                  <a:pt x="4074" y="27403"/>
                </a:lnTo>
                <a:lnTo>
                  <a:pt x="4018" y="27236"/>
                </a:lnTo>
                <a:lnTo>
                  <a:pt x="4074" y="27068"/>
                </a:lnTo>
                <a:lnTo>
                  <a:pt x="4130" y="26901"/>
                </a:lnTo>
                <a:lnTo>
                  <a:pt x="4297" y="26845"/>
                </a:lnTo>
                <a:lnTo>
                  <a:pt x="4465" y="26789"/>
                </a:lnTo>
                <a:close/>
                <a:moveTo>
                  <a:pt x="108272" y="29915"/>
                </a:moveTo>
                <a:lnTo>
                  <a:pt x="108440" y="29971"/>
                </a:lnTo>
                <a:lnTo>
                  <a:pt x="108607" y="30026"/>
                </a:lnTo>
                <a:lnTo>
                  <a:pt x="108663" y="30194"/>
                </a:lnTo>
                <a:lnTo>
                  <a:pt x="108719" y="30361"/>
                </a:lnTo>
                <a:lnTo>
                  <a:pt x="108663" y="30529"/>
                </a:lnTo>
                <a:lnTo>
                  <a:pt x="108607" y="30696"/>
                </a:lnTo>
                <a:lnTo>
                  <a:pt x="108440" y="30752"/>
                </a:lnTo>
                <a:lnTo>
                  <a:pt x="108272" y="30808"/>
                </a:lnTo>
                <a:lnTo>
                  <a:pt x="108105" y="30752"/>
                </a:lnTo>
                <a:lnTo>
                  <a:pt x="107938" y="30696"/>
                </a:lnTo>
                <a:lnTo>
                  <a:pt x="107882" y="30529"/>
                </a:lnTo>
                <a:lnTo>
                  <a:pt x="107826" y="30361"/>
                </a:lnTo>
                <a:lnTo>
                  <a:pt x="107882" y="30194"/>
                </a:lnTo>
                <a:lnTo>
                  <a:pt x="107938" y="30026"/>
                </a:lnTo>
                <a:lnTo>
                  <a:pt x="108105" y="29971"/>
                </a:lnTo>
                <a:lnTo>
                  <a:pt x="108272" y="29915"/>
                </a:lnTo>
                <a:close/>
                <a:moveTo>
                  <a:pt x="212080" y="32147"/>
                </a:moveTo>
                <a:lnTo>
                  <a:pt x="212248" y="32203"/>
                </a:lnTo>
                <a:lnTo>
                  <a:pt x="212415" y="32259"/>
                </a:lnTo>
                <a:lnTo>
                  <a:pt x="212471" y="32426"/>
                </a:lnTo>
                <a:lnTo>
                  <a:pt x="212527" y="32594"/>
                </a:lnTo>
                <a:lnTo>
                  <a:pt x="212471" y="32761"/>
                </a:lnTo>
                <a:lnTo>
                  <a:pt x="212415" y="32928"/>
                </a:lnTo>
                <a:lnTo>
                  <a:pt x="212248" y="32984"/>
                </a:lnTo>
                <a:lnTo>
                  <a:pt x="212080" y="33040"/>
                </a:lnTo>
                <a:lnTo>
                  <a:pt x="211913" y="32984"/>
                </a:lnTo>
                <a:lnTo>
                  <a:pt x="211745" y="32928"/>
                </a:lnTo>
                <a:lnTo>
                  <a:pt x="211689" y="32761"/>
                </a:lnTo>
                <a:lnTo>
                  <a:pt x="211634" y="32594"/>
                </a:lnTo>
                <a:lnTo>
                  <a:pt x="211689" y="32426"/>
                </a:lnTo>
                <a:lnTo>
                  <a:pt x="211745" y="32259"/>
                </a:lnTo>
                <a:lnTo>
                  <a:pt x="211913" y="32203"/>
                </a:lnTo>
                <a:lnTo>
                  <a:pt x="212080" y="32147"/>
                </a:lnTo>
                <a:close/>
                <a:moveTo>
                  <a:pt x="56257" y="36389"/>
                </a:moveTo>
                <a:lnTo>
                  <a:pt x="56424" y="36445"/>
                </a:lnTo>
                <a:lnTo>
                  <a:pt x="56592" y="36500"/>
                </a:lnTo>
                <a:lnTo>
                  <a:pt x="56648" y="36668"/>
                </a:lnTo>
                <a:lnTo>
                  <a:pt x="56704" y="36835"/>
                </a:lnTo>
                <a:lnTo>
                  <a:pt x="56648" y="37003"/>
                </a:lnTo>
                <a:lnTo>
                  <a:pt x="56592" y="37170"/>
                </a:lnTo>
                <a:lnTo>
                  <a:pt x="56424" y="37226"/>
                </a:lnTo>
                <a:lnTo>
                  <a:pt x="56257" y="37282"/>
                </a:lnTo>
                <a:lnTo>
                  <a:pt x="56090" y="37226"/>
                </a:lnTo>
                <a:lnTo>
                  <a:pt x="55922" y="37170"/>
                </a:lnTo>
                <a:lnTo>
                  <a:pt x="55866" y="37003"/>
                </a:lnTo>
                <a:lnTo>
                  <a:pt x="55811" y="36835"/>
                </a:lnTo>
                <a:lnTo>
                  <a:pt x="55866" y="36668"/>
                </a:lnTo>
                <a:lnTo>
                  <a:pt x="55922" y="36500"/>
                </a:lnTo>
                <a:lnTo>
                  <a:pt x="56090" y="36445"/>
                </a:lnTo>
                <a:lnTo>
                  <a:pt x="56257" y="36389"/>
                </a:lnTo>
                <a:close/>
                <a:moveTo>
                  <a:pt x="39067" y="39291"/>
                </a:moveTo>
                <a:lnTo>
                  <a:pt x="39235" y="39347"/>
                </a:lnTo>
                <a:lnTo>
                  <a:pt x="39402" y="39403"/>
                </a:lnTo>
                <a:lnTo>
                  <a:pt x="39458" y="39570"/>
                </a:lnTo>
                <a:lnTo>
                  <a:pt x="39514" y="39737"/>
                </a:lnTo>
                <a:lnTo>
                  <a:pt x="39458" y="39905"/>
                </a:lnTo>
                <a:lnTo>
                  <a:pt x="39402" y="40072"/>
                </a:lnTo>
                <a:lnTo>
                  <a:pt x="39235" y="40128"/>
                </a:lnTo>
                <a:lnTo>
                  <a:pt x="39067" y="40184"/>
                </a:lnTo>
                <a:lnTo>
                  <a:pt x="38900" y="40128"/>
                </a:lnTo>
                <a:lnTo>
                  <a:pt x="38733" y="40072"/>
                </a:lnTo>
                <a:lnTo>
                  <a:pt x="38677" y="39905"/>
                </a:lnTo>
                <a:lnTo>
                  <a:pt x="38621" y="39737"/>
                </a:lnTo>
                <a:lnTo>
                  <a:pt x="38677" y="39570"/>
                </a:lnTo>
                <a:lnTo>
                  <a:pt x="38733" y="39403"/>
                </a:lnTo>
                <a:lnTo>
                  <a:pt x="38900" y="39347"/>
                </a:lnTo>
                <a:lnTo>
                  <a:pt x="39067" y="39291"/>
                </a:lnTo>
                <a:close/>
                <a:moveTo>
                  <a:pt x="160288" y="0"/>
                </a:moveTo>
                <a:lnTo>
                  <a:pt x="160009" y="56"/>
                </a:lnTo>
                <a:lnTo>
                  <a:pt x="159841" y="224"/>
                </a:lnTo>
                <a:lnTo>
                  <a:pt x="159674" y="391"/>
                </a:lnTo>
                <a:lnTo>
                  <a:pt x="159618" y="670"/>
                </a:lnTo>
                <a:lnTo>
                  <a:pt x="159674" y="893"/>
                </a:lnTo>
                <a:lnTo>
                  <a:pt x="143266" y="15571"/>
                </a:lnTo>
                <a:lnTo>
                  <a:pt x="143098" y="15460"/>
                </a:lnTo>
                <a:lnTo>
                  <a:pt x="142875" y="15404"/>
                </a:lnTo>
                <a:lnTo>
                  <a:pt x="142652" y="15460"/>
                </a:lnTo>
                <a:lnTo>
                  <a:pt x="142429" y="15571"/>
                </a:lnTo>
                <a:lnTo>
                  <a:pt x="142317" y="15739"/>
                </a:lnTo>
                <a:lnTo>
                  <a:pt x="142205" y="15906"/>
                </a:lnTo>
                <a:lnTo>
                  <a:pt x="126299" y="17581"/>
                </a:lnTo>
                <a:lnTo>
                  <a:pt x="126188" y="17413"/>
                </a:lnTo>
                <a:lnTo>
                  <a:pt x="126020" y="17302"/>
                </a:lnTo>
                <a:lnTo>
                  <a:pt x="125853" y="17190"/>
                </a:lnTo>
                <a:lnTo>
                  <a:pt x="125685" y="17190"/>
                </a:lnTo>
                <a:lnTo>
                  <a:pt x="125406" y="17246"/>
                </a:lnTo>
                <a:lnTo>
                  <a:pt x="125239" y="17413"/>
                </a:lnTo>
                <a:lnTo>
                  <a:pt x="125071" y="17581"/>
                </a:lnTo>
                <a:lnTo>
                  <a:pt x="125016" y="17860"/>
                </a:lnTo>
                <a:lnTo>
                  <a:pt x="125016" y="18027"/>
                </a:lnTo>
                <a:lnTo>
                  <a:pt x="108775" y="29915"/>
                </a:lnTo>
                <a:lnTo>
                  <a:pt x="108552" y="29747"/>
                </a:lnTo>
                <a:lnTo>
                  <a:pt x="108272" y="29691"/>
                </a:lnTo>
                <a:lnTo>
                  <a:pt x="107993" y="29747"/>
                </a:lnTo>
                <a:lnTo>
                  <a:pt x="107770" y="29915"/>
                </a:lnTo>
                <a:lnTo>
                  <a:pt x="91473" y="12781"/>
                </a:lnTo>
                <a:lnTo>
                  <a:pt x="91529" y="12502"/>
                </a:lnTo>
                <a:lnTo>
                  <a:pt x="91473" y="12223"/>
                </a:lnTo>
                <a:lnTo>
                  <a:pt x="91306" y="12055"/>
                </a:lnTo>
                <a:lnTo>
                  <a:pt x="91139" y="11888"/>
                </a:lnTo>
                <a:lnTo>
                  <a:pt x="90860" y="11832"/>
                </a:lnTo>
                <a:lnTo>
                  <a:pt x="90581" y="11888"/>
                </a:lnTo>
                <a:lnTo>
                  <a:pt x="90413" y="12055"/>
                </a:lnTo>
                <a:lnTo>
                  <a:pt x="90246" y="12223"/>
                </a:lnTo>
                <a:lnTo>
                  <a:pt x="90190" y="12502"/>
                </a:lnTo>
                <a:lnTo>
                  <a:pt x="74172" y="17636"/>
                </a:lnTo>
                <a:lnTo>
                  <a:pt x="73949" y="17469"/>
                </a:lnTo>
                <a:lnTo>
                  <a:pt x="73837" y="17413"/>
                </a:lnTo>
                <a:lnTo>
                  <a:pt x="73670" y="17413"/>
                </a:lnTo>
                <a:lnTo>
                  <a:pt x="73391" y="17469"/>
                </a:lnTo>
                <a:lnTo>
                  <a:pt x="73223" y="17636"/>
                </a:lnTo>
                <a:lnTo>
                  <a:pt x="73056" y="17804"/>
                </a:lnTo>
                <a:lnTo>
                  <a:pt x="73000" y="18083"/>
                </a:lnTo>
                <a:lnTo>
                  <a:pt x="73056" y="18362"/>
                </a:lnTo>
                <a:lnTo>
                  <a:pt x="56759" y="36389"/>
                </a:lnTo>
                <a:lnTo>
                  <a:pt x="56536" y="36221"/>
                </a:lnTo>
                <a:lnTo>
                  <a:pt x="56257" y="36165"/>
                </a:lnTo>
                <a:lnTo>
                  <a:pt x="55978" y="36221"/>
                </a:lnTo>
                <a:lnTo>
                  <a:pt x="55811" y="36389"/>
                </a:lnTo>
                <a:lnTo>
                  <a:pt x="55643" y="36556"/>
                </a:lnTo>
                <a:lnTo>
                  <a:pt x="55587" y="36835"/>
                </a:lnTo>
                <a:lnTo>
                  <a:pt x="55587" y="36947"/>
                </a:lnTo>
                <a:lnTo>
                  <a:pt x="39737" y="39626"/>
                </a:lnTo>
                <a:lnTo>
                  <a:pt x="39737" y="39737"/>
                </a:lnTo>
                <a:lnTo>
                  <a:pt x="39681" y="39458"/>
                </a:lnTo>
                <a:lnTo>
                  <a:pt x="39514" y="39291"/>
                </a:lnTo>
                <a:lnTo>
                  <a:pt x="39346" y="39123"/>
                </a:lnTo>
                <a:lnTo>
                  <a:pt x="39067" y="39068"/>
                </a:lnTo>
                <a:lnTo>
                  <a:pt x="38844" y="39123"/>
                </a:lnTo>
                <a:lnTo>
                  <a:pt x="38621" y="39235"/>
                </a:lnTo>
                <a:lnTo>
                  <a:pt x="22045" y="18864"/>
                </a:lnTo>
                <a:lnTo>
                  <a:pt x="22157" y="18641"/>
                </a:lnTo>
                <a:lnTo>
                  <a:pt x="22213" y="18418"/>
                </a:lnTo>
                <a:lnTo>
                  <a:pt x="22157" y="18139"/>
                </a:lnTo>
                <a:lnTo>
                  <a:pt x="21989" y="17971"/>
                </a:lnTo>
                <a:lnTo>
                  <a:pt x="21822" y="17804"/>
                </a:lnTo>
                <a:lnTo>
                  <a:pt x="21543" y="17748"/>
                </a:lnTo>
                <a:lnTo>
                  <a:pt x="21264" y="17804"/>
                </a:lnTo>
                <a:lnTo>
                  <a:pt x="21096" y="17971"/>
                </a:lnTo>
                <a:lnTo>
                  <a:pt x="20929" y="18139"/>
                </a:lnTo>
                <a:lnTo>
                  <a:pt x="20873" y="18418"/>
                </a:lnTo>
                <a:lnTo>
                  <a:pt x="20929" y="18641"/>
                </a:lnTo>
                <a:lnTo>
                  <a:pt x="4967" y="26789"/>
                </a:lnTo>
                <a:lnTo>
                  <a:pt x="4744" y="26622"/>
                </a:lnTo>
                <a:lnTo>
                  <a:pt x="4465" y="26566"/>
                </a:lnTo>
                <a:lnTo>
                  <a:pt x="4242" y="26622"/>
                </a:lnTo>
                <a:lnTo>
                  <a:pt x="4018" y="26734"/>
                </a:lnTo>
                <a:lnTo>
                  <a:pt x="0" y="24948"/>
                </a:lnTo>
                <a:lnTo>
                  <a:pt x="0" y="25171"/>
                </a:lnTo>
                <a:lnTo>
                  <a:pt x="3851" y="26901"/>
                </a:lnTo>
                <a:lnTo>
                  <a:pt x="3795" y="27068"/>
                </a:lnTo>
                <a:lnTo>
                  <a:pt x="3795" y="27236"/>
                </a:lnTo>
                <a:lnTo>
                  <a:pt x="3851" y="27515"/>
                </a:lnTo>
                <a:lnTo>
                  <a:pt x="4018" y="27682"/>
                </a:lnTo>
                <a:lnTo>
                  <a:pt x="4186" y="27850"/>
                </a:lnTo>
                <a:lnTo>
                  <a:pt x="4465" y="27906"/>
                </a:lnTo>
                <a:lnTo>
                  <a:pt x="4744" y="27850"/>
                </a:lnTo>
                <a:lnTo>
                  <a:pt x="4911" y="27682"/>
                </a:lnTo>
                <a:lnTo>
                  <a:pt x="5079" y="27515"/>
                </a:lnTo>
                <a:lnTo>
                  <a:pt x="5135" y="27236"/>
                </a:lnTo>
                <a:lnTo>
                  <a:pt x="5079" y="27013"/>
                </a:lnTo>
                <a:lnTo>
                  <a:pt x="20985" y="18808"/>
                </a:lnTo>
                <a:lnTo>
                  <a:pt x="21096" y="18920"/>
                </a:lnTo>
                <a:lnTo>
                  <a:pt x="21264" y="19032"/>
                </a:lnTo>
                <a:lnTo>
                  <a:pt x="21375" y="19088"/>
                </a:lnTo>
                <a:lnTo>
                  <a:pt x="21710" y="19088"/>
                </a:lnTo>
                <a:lnTo>
                  <a:pt x="21878" y="18976"/>
                </a:lnTo>
                <a:lnTo>
                  <a:pt x="38453" y="39458"/>
                </a:lnTo>
                <a:lnTo>
                  <a:pt x="38398" y="39570"/>
                </a:lnTo>
                <a:lnTo>
                  <a:pt x="38398" y="39737"/>
                </a:lnTo>
                <a:lnTo>
                  <a:pt x="38453" y="40016"/>
                </a:lnTo>
                <a:lnTo>
                  <a:pt x="38621" y="40184"/>
                </a:lnTo>
                <a:lnTo>
                  <a:pt x="38788" y="40351"/>
                </a:lnTo>
                <a:lnTo>
                  <a:pt x="39067" y="40407"/>
                </a:lnTo>
                <a:lnTo>
                  <a:pt x="39291" y="40351"/>
                </a:lnTo>
                <a:lnTo>
                  <a:pt x="39514" y="40240"/>
                </a:lnTo>
                <a:lnTo>
                  <a:pt x="39625" y="40072"/>
                </a:lnTo>
                <a:lnTo>
                  <a:pt x="39737" y="39849"/>
                </a:lnTo>
                <a:lnTo>
                  <a:pt x="55699" y="37170"/>
                </a:lnTo>
                <a:lnTo>
                  <a:pt x="55811" y="37282"/>
                </a:lnTo>
                <a:lnTo>
                  <a:pt x="55922" y="37393"/>
                </a:lnTo>
                <a:lnTo>
                  <a:pt x="56090" y="37505"/>
                </a:lnTo>
                <a:lnTo>
                  <a:pt x="56257" y="37505"/>
                </a:lnTo>
                <a:lnTo>
                  <a:pt x="56536" y="37449"/>
                </a:lnTo>
                <a:lnTo>
                  <a:pt x="56704" y="37282"/>
                </a:lnTo>
                <a:lnTo>
                  <a:pt x="56871" y="37114"/>
                </a:lnTo>
                <a:lnTo>
                  <a:pt x="56927" y="36835"/>
                </a:lnTo>
                <a:lnTo>
                  <a:pt x="56871" y="36556"/>
                </a:lnTo>
                <a:lnTo>
                  <a:pt x="73168" y="18529"/>
                </a:lnTo>
                <a:lnTo>
                  <a:pt x="73391" y="18697"/>
                </a:lnTo>
                <a:lnTo>
                  <a:pt x="73670" y="18753"/>
                </a:lnTo>
                <a:lnTo>
                  <a:pt x="73949" y="18697"/>
                </a:lnTo>
                <a:lnTo>
                  <a:pt x="74116" y="18529"/>
                </a:lnTo>
                <a:lnTo>
                  <a:pt x="74284" y="18362"/>
                </a:lnTo>
                <a:lnTo>
                  <a:pt x="74340" y="18083"/>
                </a:lnTo>
                <a:lnTo>
                  <a:pt x="74284" y="17860"/>
                </a:lnTo>
                <a:lnTo>
                  <a:pt x="90246" y="12725"/>
                </a:lnTo>
                <a:lnTo>
                  <a:pt x="90357" y="12893"/>
                </a:lnTo>
                <a:lnTo>
                  <a:pt x="90469" y="13060"/>
                </a:lnTo>
                <a:lnTo>
                  <a:pt x="90636" y="13116"/>
                </a:lnTo>
                <a:lnTo>
                  <a:pt x="90860" y="13172"/>
                </a:lnTo>
                <a:lnTo>
                  <a:pt x="91139" y="13116"/>
                </a:lnTo>
                <a:lnTo>
                  <a:pt x="91362" y="12948"/>
                </a:lnTo>
                <a:lnTo>
                  <a:pt x="107659" y="30082"/>
                </a:lnTo>
                <a:lnTo>
                  <a:pt x="107603" y="30361"/>
                </a:lnTo>
                <a:lnTo>
                  <a:pt x="107659" y="30640"/>
                </a:lnTo>
                <a:lnTo>
                  <a:pt x="107826" y="30808"/>
                </a:lnTo>
                <a:lnTo>
                  <a:pt x="107993" y="30975"/>
                </a:lnTo>
                <a:lnTo>
                  <a:pt x="108272" y="31031"/>
                </a:lnTo>
                <a:lnTo>
                  <a:pt x="108552" y="30975"/>
                </a:lnTo>
                <a:lnTo>
                  <a:pt x="108719" y="30808"/>
                </a:lnTo>
                <a:lnTo>
                  <a:pt x="108886" y="30640"/>
                </a:lnTo>
                <a:lnTo>
                  <a:pt x="108942" y="30361"/>
                </a:lnTo>
                <a:lnTo>
                  <a:pt x="108886" y="30082"/>
                </a:lnTo>
                <a:lnTo>
                  <a:pt x="125127" y="18195"/>
                </a:lnTo>
                <a:lnTo>
                  <a:pt x="125239" y="18362"/>
                </a:lnTo>
                <a:lnTo>
                  <a:pt x="125350" y="18418"/>
                </a:lnTo>
                <a:lnTo>
                  <a:pt x="125518" y="18529"/>
                </a:lnTo>
                <a:lnTo>
                  <a:pt x="125685" y="18529"/>
                </a:lnTo>
                <a:lnTo>
                  <a:pt x="125964" y="18474"/>
                </a:lnTo>
                <a:lnTo>
                  <a:pt x="126132" y="18306"/>
                </a:lnTo>
                <a:lnTo>
                  <a:pt x="126299" y="18139"/>
                </a:lnTo>
                <a:lnTo>
                  <a:pt x="126355" y="17860"/>
                </a:lnTo>
                <a:lnTo>
                  <a:pt x="126355" y="17804"/>
                </a:lnTo>
                <a:lnTo>
                  <a:pt x="142205" y="16130"/>
                </a:lnTo>
                <a:lnTo>
                  <a:pt x="142261" y="16409"/>
                </a:lnTo>
                <a:lnTo>
                  <a:pt x="142429" y="16576"/>
                </a:lnTo>
                <a:lnTo>
                  <a:pt x="142652" y="16688"/>
                </a:lnTo>
                <a:lnTo>
                  <a:pt x="142875" y="16743"/>
                </a:lnTo>
                <a:lnTo>
                  <a:pt x="143154" y="16688"/>
                </a:lnTo>
                <a:lnTo>
                  <a:pt x="143321" y="16520"/>
                </a:lnTo>
                <a:lnTo>
                  <a:pt x="143489" y="16353"/>
                </a:lnTo>
                <a:lnTo>
                  <a:pt x="143545" y="16074"/>
                </a:lnTo>
                <a:lnTo>
                  <a:pt x="143489" y="15906"/>
                </a:lnTo>
                <a:lnTo>
                  <a:pt x="143433" y="15683"/>
                </a:lnTo>
                <a:lnTo>
                  <a:pt x="159786" y="1061"/>
                </a:lnTo>
                <a:lnTo>
                  <a:pt x="160009" y="1284"/>
                </a:lnTo>
                <a:lnTo>
                  <a:pt x="160120" y="1340"/>
                </a:lnTo>
                <a:lnTo>
                  <a:pt x="160288" y="1340"/>
                </a:lnTo>
                <a:lnTo>
                  <a:pt x="160511" y="1284"/>
                </a:lnTo>
                <a:lnTo>
                  <a:pt x="160679" y="1228"/>
                </a:lnTo>
                <a:lnTo>
                  <a:pt x="160790" y="1117"/>
                </a:lnTo>
                <a:lnTo>
                  <a:pt x="160902" y="949"/>
                </a:lnTo>
                <a:lnTo>
                  <a:pt x="177031" y="6530"/>
                </a:lnTo>
                <a:lnTo>
                  <a:pt x="177031" y="6698"/>
                </a:lnTo>
                <a:lnTo>
                  <a:pt x="177087" y="6977"/>
                </a:lnTo>
                <a:lnTo>
                  <a:pt x="177254" y="7144"/>
                </a:lnTo>
                <a:lnTo>
                  <a:pt x="177422" y="7312"/>
                </a:lnTo>
                <a:lnTo>
                  <a:pt x="177701" y="7367"/>
                </a:lnTo>
                <a:lnTo>
                  <a:pt x="177868" y="7367"/>
                </a:lnTo>
                <a:lnTo>
                  <a:pt x="178036" y="7256"/>
                </a:lnTo>
                <a:lnTo>
                  <a:pt x="194388" y="25450"/>
                </a:lnTo>
                <a:lnTo>
                  <a:pt x="194277" y="25673"/>
                </a:lnTo>
                <a:lnTo>
                  <a:pt x="194221" y="25896"/>
                </a:lnTo>
                <a:lnTo>
                  <a:pt x="194277" y="26175"/>
                </a:lnTo>
                <a:lnTo>
                  <a:pt x="194444" y="26343"/>
                </a:lnTo>
                <a:lnTo>
                  <a:pt x="194611" y="26510"/>
                </a:lnTo>
                <a:lnTo>
                  <a:pt x="194890" y="26566"/>
                </a:lnTo>
                <a:lnTo>
                  <a:pt x="195058" y="26566"/>
                </a:lnTo>
                <a:lnTo>
                  <a:pt x="195169" y="26510"/>
                </a:lnTo>
                <a:lnTo>
                  <a:pt x="195337" y="26399"/>
                </a:lnTo>
                <a:lnTo>
                  <a:pt x="195449" y="26287"/>
                </a:lnTo>
                <a:lnTo>
                  <a:pt x="211410" y="32538"/>
                </a:lnTo>
                <a:lnTo>
                  <a:pt x="211410" y="32594"/>
                </a:lnTo>
                <a:lnTo>
                  <a:pt x="211466" y="32873"/>
                </a:lnTo>
                <a:lnTo>
                  <a:pt x="211634" y="33040"/>
                </a:lnTo>
                <a:lnTo>
                  <a:pt x="211801" y="33208"/>
                </a:lnTo>
                <a:lnTo>
                  <a:pt x="212080" y="33263"/>
                </a:lnTo>
                <a:lnTo>
                  <a:pt x="212359" y="33208"/>
                </a:lnTo>
                <a:lnTo>
                  <a:pt x="212527" y="33040"/>
                </a:lnTo>
                <a:lnTo>
                  <a:pt x="212694" y="32873"/>
                </a:lnTo>
                <a:lnTo>
                  <a:pt x="212750" y="32594"/>
                </a:lnTo>
                <a:lnTo>
                  <a:pt x="212750" y="32538"/>
                </a:lnTo>
                <a:lnTo>
                  <a:pt x="229214" y="22994"/>
                </a:lnTo>
                <a:lnTo>
                  <a:pt x="229437" y="23162"/>
                </a:lnTo>
                <a:lnTo>
                  <a:pt x="229716" y="23217"/>
                </a:lnTo>
                <a:lnTo>
                  <a:pt x="229995" y="23162"/>
                </a:lnTo>
                <a:lnTo>
                  <a:pt x="230163" y="22994"/>
                </a:lnTo>
                <a:lnTo>
                  <a:pt x="230330" y="22827"/>
                </a:lnTo>
                <a:lnTo>
                  <a:pt x="230386" y="22548"/>
                </a:lnTo>
                <a:lnTo>
                  <a:pt x="230386" y="22492"/>
                </a:lnTo>
                <a:lnTo>
                  <a:pt x="246180" y="16297"/>
                </a:lnTo>
                <a:lnTo>
                  <a:pt x="246404" y="16464"/>
                </a:lnTo>
                <a:lnTo>
                  <a:pt x="246683" y="16520"/>
                </a:lnTo>
                <a:lnTo>
                  <a:pt x="246962" y="16464"/>
                </a:lnTo>
                <a:lnTo>
                  <a:pt x="247129" y="16297"/>
                </a:lnTo>
                <a:lnTo>
                  <a:pt x="247297" y="16130"/>
                </a:lnTo>
                <a:lnTo>
                  <a:pt x="247352" y="15851"/>
                </a:lnTo>
                <a:lnTo>
                  <a:pt x="247297" y="15683"/>
                </a:lnTo>
                <a:lnTo>
                  <a:pt x="263761" y="1507"/>
                </a:lnTo>
                <a:lnTo>
                  <a:pt x="263872" y="1619"/>
                </a:lnTo>
                <a:lnTo>
                  <a:pt x="264040" y="1730"/>
                </a:lnTo>
                <a:lnTo>
                  <a:pt x="264151" y="1786"/>
                </a:lnTo>
                <a:lnTo>
                  <a:pt x="264319" y="1786"/>
                </a:lnTo>
                <a:lnTo>
                  <a:pt x="264542" y="1730"/>
                </a:lnTo>
                <a:lnTo>
                  <a:pt x="264765" y="1619"/>
                </a:lnTo>
                <a:lnTo>
                  <a:pt x="264877" y="1451"/>
                </a:lnTo>
                <a:lnTo>
                  <a:pt x="264988" y="1228"/>
                </a:lnTo>
                <a:lnTo>
                  <a:pt x="280839" y="3237"/>
                </a:lnTo>
                <a:lnTo>
                  <a:pt x="280839" y="3349"/>
                </a:lnTo>
                <a:lnTo>
                  <a:pt x="280894" y="3628"/>
                </a:lnTo>
                <a:lnTo>
                  <a:pt x="281062" y="3795"/>
                </a:lnTo>
                <a:lnTo>
                  <a:pt x="281229" y="3963"/>
                </a:lnTo>
                <a:lnTo>
                  <a:pt x="281508" y="4019"/>
                </a:lnTo>
                <a:lnTo>
                  <a:pt x="281787" y="3963"/>
                </a:lnTo>
                <a:lnTo>
                  <a:pt x="281955" y="3795"/>
                </a:lnTo>
                <a:lnTo>
                  <a:pt x="282122" y="3628"/>
                </a:lnTo>
                <a:lnTo>
                  <a:pt x="282178" y="3349"/>
                </a:lnTo>
                <a:lnTo>
                  <a:pt x="285750" y="3349"/>
                </a:lnTo>
                <a:lnTo>
                  <a:pt x="285750" y="3126"/>
                </a:lnTo>
                <a:lnTo>
                  <a:pt x="282122" y="3126"/>
                </a:lnTo>
                <a:lnTo>
                  <a:pt x="282067" y="2958"/>
                </a:lnTo>
                <a:lnTo>
                  <a:pt x="281899" y="2791"/>
                </a:lnTo>
                <a:lnTo>
                  <a:pt x="281732" y="2735"/>
                </a:lnTo>
                <a:lnTo>
                  <a:pt x="281508" y="2679"/>
                </a:lnTo>
                <a:lnTo>
                  <a:pt x="281341" y="2679"/>
                </a:lnTo>
                <a:lnTo>
                  <a:pt x="281174" y="2791"/>
                </a:lnTo>
                <a:lnTo>
                  <a:pt x="281006" y="2902"/>
                </a:lnTo>
                <a:lnTo>
                  <a:pt x="280894" y="3014"/>
                </a:lnTo>
                <a:lnTo>
                  <a:pt x="264988" y="1005"/>
                </a:lnTo>
                <a:lnTo>
                  <a:pt x="264877" y="782"/>
                </a:lnTo>
                <a:lnTo>
                  <a:pt x="264765" y="614"/>
                </a:lnTo>
                <a:lnTo>
                  <a:pt x="264542" y="503"/>
                </a:lnTo>
                <a:lnTo>
                  <a:pt x="264319" y="447"/>
                </a:lnTo>
                <a:lnTo>
                  <a:pt x="264040" y="503"/>
                </a:lnTo>
                <a:lnTo>
                  <a:pt x="263872" y="670"/>
                </a:lnTo>
                <a:lnTo>
                  <a:pt x="263705" y="838"/>
                </a:lnTo>
                <a:lnTo>
                  <a:pt x="263649" y="1117"/>
                </a:lnTo>
                <a:lnTo>
                  <a:pt x="263705" y="1284"/>
                </a:lnTo>
                <a:lnTo>
                  <a:pt x="247241" y="15460"/>
                </a:lnTo>
                <a:lnTo>
                  <a:pt x="247129" y="15348"/>
                </a:lnTo>
                <a:lnTo>
                  <a:pt x="246962" y="15237"/>
                </a:lnTo>
                <a:lnTo>
                  <a:pt x="246850" y="15181"/>
                </a:lnTo>
                <a:lnTo>
                  <a:pt x="246683" y="15181"/>
                </a:lnTo>
                <a:lnTo>
                  <a:pt x="246404" y="15237"/>
                </a:lnTo>
                <a:lnTo>
                  <a:pt x="246236" y="15404"/>
                </a:lnTo>
                <a:lnTo>
                  <a:pt x="246069" y="15571"/>
                </a:lnTo>
                <a:lnTo>
                  <a:pt x="246013" y="15851"/>
                </a:lnTo>
                <a:lnTo>
                  <a:pt x="246069" y="16130"/>
                </a:lnTo>
                <a:lnTo>
                  <a:pt x="230330" y="22269"/>
                </a:lnTo>
                <a:lnTo>
                  <a:pt x="230219" y="22101"/>
                </a:lnTo>
                <a:lnTo>
                  <a:pt x="230051" y="21990"/>
                </a:lnTo>
                <a:lnTo>
                  <a:pt x="229884" y="21934"/>
                </a:lnTo>
                <a:lnTo>
                  <a:pt x="229716" y="21878"/>
                </a:lnTo>
                <a:lnTo>
                  <a:pt x="229437" y="21934"/>
                </a:lnTo>
                <a:lnTo>
                  <a:pt x="229270" y="22101"/>
                </a:lnTo>
                <a:lnTo>
                  <a:pt x="229102" y="22269"/>
                </a:lnTo>
                <a:lnTo>
                  <a:pt x="229046" y="22548"/>
                </a:lnTo>
                <a:lnTo>
                  <a:pt x="229102" y="22827"/>
                </a:lnTo>
                <a:lnTo>
                  <a:pt x="212694" y="32315"/>
                </a:lnTo>
                <a:lnTo>
                  <a:pt x="212582" y="32147"/>
                </a:lnTo>
                <a:lnTo>
                  <a:pt x="212415" y="32036"/>
                </a:lnTo>
                <a:lnTo>
                  <a:pt x="212248" y="31924"/>
                </a:lnTo>
                <a:lnTo>
                  <a:pt x="212080" y="31924"/>
                </a:lnTo>
                <a:lnTo>
                  <a:pt x="211913" y="31980"/>
                </a:lnTo>
                <a:lnTo>
                  <a:pt x="211745" y="32036"/>
                </a:lnTo>
                <a:lnTo>
                  <a:pt x="211578" y="32147"/>
                </a:lnTo>
                <a:lnTo>
                  <a:pt x="211466" y="32315"/>
                </a:lnTo>
                <a:lnTo>
                  <a:pt x="195504" y="26120"/>
                </a:lnTo>
                <a:lnTo>
                  <a:pt x="195560" y="25896"/>
                </a:lnTo>
                <a:lnTo>
                  <a:pt x="195504" y="25617"/>
                </a:lnTo>
                <a:lnTo>
                  <a:pt x="195337" y="25450"/>
                </a:lnTo>
                <a:lnTo>
                  <a:pt x="195169" y="25282"/>
                </a:lnTo>
                <a:lnTo>
                  <a:pt x="194890" y="25227"/>
                </a:lnTo>
                <a:lnTo>
                  <a:pt x="194723" y="25227"/>
                </a:lnTo>
                <a:lnTo>
                  <a:pt x="194556" y="25338"/>
                </a:lnTo>
                <a:lnTo>
                  <a:pt x="178203" y="7144"/>
                </a:lnTo>
                <a:lnTo>
                  <a:pt x="178315" y="6921"/>
                </a:lnTo>
                <a:lnTo>
                  <a:pt x="178371" y="6698"/>
                </a:lnTo>
                <a:lnTo>
                  <a:pt x="178315" y="6419"/>
                </a:lnTo>
                <a:lnTo>
                  <a:pt x="178147" y="6251"/>
                </a:lnTo>
                <a:lnTo>
                  <a:pt x="177980" y="6084"/>
                </a:lnTo>
                <a:lnTo>
                  <a:pt x="177701" y="6028"/>
                </a:lnTo>
                <a:lnTo>
                  <a:pt x="177533" y="6028"/>
                </a:lnTo>
                <a:lnTo>
                  <a:pt x="177366" y="6084"/>
                </a:lnTo>
                <a:lnTo>
                  <a:pt x="177254" y="6195"/>
                </a:lnTo>
                <a:lnTo>
                  <a:pt x="177143" y="6307"/>
                </a:lnTo>
                <a:lnTo>
                  <a:pt x="160958" y="726"/>
                </a:lnTo>
                <a:lnTo>
                  <a:pt x="160958" y="670"/>
                </a:lnTo>
                <a:lnTo>
                  <a:pt x="160902" y="391"/>
                </a:lnTo>
                <a:lnTo>
                  <a:pt x="160734" y="224"/>
                </a:lnTo>
                <a:lnTo>
                  <a:pt x="160567" y="56"/>
                </a:lnTo>
                <a:lnTo>
                  <a:pt x="160288" y="0"/>
                </a:lnTo>
                <a:close/>
              </a:path>
            </a:pathLst>
          </a:custGeom>
          <a:solidFill>
            <a:srgbClr val="FFFFFF">
              <a:alpha val="3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5"/>
          <p:cNvSpPr txBox="1">
            <a:spLocks noGrp="1"/>
          </p:cNvSpPr>
          <p:nvPr>
            <p:ph type="title"/>
          </p:nvPr>
        </p:nvSpPr>
        <p:spPr>
          <a:xfrm>
            <a:off x="739675" y="401250"/>
            <a:ext cx="7686000" cy="857400"/>
          </a:xfrm>
          <a:prstGeom prst="rect">
            <a:avLst/>
          </a:prstGeom>
        </p:spPr>
        <p:txBody>
          <a:bodyPr spcFirstLastPara="1" wrap="square" lIns="91425" tIns="91425" rIns="91425" bIns="91425" anchor="b" anchorCtr="0">
            <a:noAutofit/>
          </a:bodyPr>
          <a:lstStyle>
            <a:lvl1pPr lvl="0">
              <a:spcBef>
                <a:spcPts val="0"/>
              </a:spcBef>
              <a:spcAft>
                <a:spcPts val="0"/>
              </a:spcAft>
              <a:buClr>
                <a:schemeClr val="lt1"/>
              </a:buClr>
              <a:buSzPts val="3000"/>
              <a:buNone/>
              <a:defRPr>
                <a:solidFill>
                  <a:schemeClr val="lt1"/>
                </a:solidFill>
              </a:defRPr>
            </a:lvl1pPr>
            <a:lvl2pPr lvl="1">
              <a:spcBef>
                <a:spcPts val="0"/>
              </a:spcBef>
              <a:spcAft>
                <a:spcPts val="0"/>
              </a:spcAft>
              <a:buClr>
                <a:schemeClr val="lt1"/>
              </a:buClr>
              <a:buSzPts val="3000"/>
              <a:buNone/>
              <a:defRPr>
                <a:solidFill>
                  <a:schemeClr val="lt1"/>
                </a:solidFill>
              </a:defRPr>
            </a:lvl2pPr>
            <a:lvl3pPr lvl="2">
              <a:spcBef>
                <a:spcPts val="0"/>
              </a:spcBef>
              <a:spcAft>
                <a:spcPts val="0"/>
              </a:spcAft>
              <a:buClr>
                <a:schemeClr val="lt1"/>
              </a:buClr>
              <a:buSzPts val="3000"/>
              <a:buNone/>
              <a:defRPr>
                <a:solidFill>
                  <a:schemeClr val="lt1"/>
                </a:solidFill>
              </a:defRPr>
            </a:lvl3pPr>
            <a:lvl4pPr lvl="3">
              <a:spcBef>
                <a:spcPts val="0"/>
              </a:spcBef>
              <a:spcAft>
                <a:spcPts val="0"/>
              </a:spcAft>
              <a:buClr>
                <a:schemeClr val="lt1"/>
              </a:buClr>
              <a:buSzPts val="3000"/>
              <a:buNone/>
              <a:defRPr>
                <a:solidFill>
                  <a:schemeClr val="lt1"/>
                </a:solidFill>
              </a:defRPr>
            </a:lvl4pPr>
            <a:lvl5pPr lvl="4">
              <a:spcBef>
                <a:spcPts val="0"/>
              </a:spcBef>
              <a:spcAft>
                <a:spcPts val="0"/>
              </a:spcAft>
              <a:buClr>
                <a:schemeClr val="lt1"/>
              </a:buClr>
              <a:buSzPts val="3000"/>
              <a:buNone/>
              <a:defRPr>
                <a:solidFill>
                  <a:schemeClr val="lt1"/>
                </a:solidFill>
              </a:defRPr>
            </a:lvl5pPr>
            <a:lvl6pPr lvl="5">
              <a:spcBef>
                <a:spcPts val="0"/>
              </a:spcBef>
              <a:spcAft>
                <a:spcPts val="0"/>
              </a:spcAft>
              <a:buClr>
                <a:schemeClr val="lt1"/>
              </a:buClr>
              <a:buSzPts val="3000"/>
              <a:buNone/>
              <a:defRPr>
                <a:solidFill>
                  <a:schemeClr val="lt1"/>
                </a:solidFill>
              </a:defRPr>
            </a:lvl6pPr>
            <a:lvl7pPr lvl="6">
              <a:spcBef>
                <a:spcPts val="0"/>
              </a:spcBef>
              <a:spcAft>
                <a:spcPts val="0"/>
              </a:spcAft>
              <a:buClr>
                <a:schemeClr val="lt1"/>
              </a:buClr>
              <a:buSzPts val="3000"/>
              <a:buNone/>
              <a:defRPr>
                <a:solidFill>
                  <a:schemeClr val="lt1"/>
                </a:solidFill>
              </a:defRPr>
            </a:lvl7pPr>
            <a:lvl8pPr lvl="7">
              <a:spcBef>
                <a:spcPts val="0"/>
              </a:spcBef>
              <a:spcAft>
                <a:spcPts val="0"/>
              </a:spcAft>
              <a:buClr>
                <a:schemeClr val="lt1"/>
              </a:buClr>
              <a:buSzPts val="3000"/>
              <a:buNone/>
              <a:defRPr>
                <a:solidFill>
                  <a:schemeClr val="lt1"/>
                </a:solidFill>
              </a:defRPr>
            </a:lvl8pPr>
            <a:lvl9pPr lvl="8">
              <a:spcBef>
                <a:spcPts val="0"/>
              </a:spcBef>
              <a:spcAft>
                <a:spcPts val="0"/>
              </a:spcAft>
              <a:buClr>
                <a:schemeClr val="lt1"/>
              </a:buClr>
              <a:buSzPts val="3000"/>
              <a:buNone/>
              <a:defRPr>
                <a:solidFill>
                  <a:schemeClr val="lt1"/>
                </a:solidFill>
              </a:defRPr>
            </a:lvl9pPr>
          </a:lstStyle>
          <a:p>
            <a:endParaRPr/>
          </a:p>
        </p:txBody>
      </p:sp>
      <p:sp>
        <p:nvSpPr>
          <p:cNvPr id="329" name="Google Shape;329;p5"/>
          <p:cNvSpPr txBox="1">
            <a:spLocks noGrp="1"/>
          </p:cNvSpPr>
          <p:nvPr>
            <p:ph type="body" idx="1"/>
          </p:nvPr>
        </p:nvSpPr>
        <p:spPr>
          <a:xfrm>
            <a:off x="739680" y="1152528"/>
            <a:ext cx="7686000" cy="3098400"/>
          </a:xfrm>
          <a:prstGeom prst="rect">
            <a:avLst/>
          </a:prstGeom>
        </p:spPr>
        <p:txBody>
          <a:bodyPr spcFirstLastPara="1" wrap="square" lIns="91425" tIns="91425" rIns="91425" bIns="91425" anchor="t" anchorCtr="0">
            <a:noAutofit/>
          </a:bodyPr>
          <a:lstStyle>
            <a:lvl1pPr marL="457200" lvl="0" indent="-381000">
              <a:spcBef>
                <a:spcPts val="600"/>
              </a:spcBef>
              <a:spcAft>
                <a:spcPts val="0"/>
              </a:spcAft>
              <a:buSzPts val="2400"/>
              <a:buChar char="▫"/>
              <a:defRPr>
                <a:solidFill>
                  <a:schemeClr val="lt1"/>
                </a:solidFill>
              </a:defRPr>
            </a:lvl1pPr>
            <a:lvl2pPr marL="914400" lvl="1" indent="-381000">
              <a:spcBef>
                <a:spcPts val="0"/>
              </a:spcBef>
              <a:spcAft>
                <a:spcPts val="0"/>
              </a:spcAft>
              <a:buSzPts val="2400"/>
              <a:buChar char="-"/>
              <a:defRPr>
                <a:solidFill>
                  <a:schemeClr val="lt1"/>
                </a:solidFill>
              </a:defRPr>
            </a:lvl2pPr>
            <a:lvl3pPr marL="1371600" lvl="2" indent="-381000">
              <a:spcBef>
                <a:spcPts val="0"/>
              </a:spcBef>
              <a:spcAft>
                <a:spcPts val="0"/>
              </a:spcAft>
              <a:buSzPts val="2400"/>
              <a:buChar char="-"/>
              <a:defRPr>
                <a:solidFill>
                  <a:schemeClr val="lt1"/>
                </a:solidFill>
              </a:defRPr>
            </a:lvl3pPr>
            <a:lvl4pPr marL="1828800" lvl="3" indent="-381000">
              <a:spcBef>
                <a:spcPts val="0"/>
              </a:spcBef>
              <a:spcAft>
                <a:spcPts val="0"/>
              </a:spcAft>
              <a:buSzPts val="2400"/>
              <a:buChar char="-"/>
              <a:defRPr>
                <a:solidFill>
                  <a:schemeClr val="lt1"/>
                </a:solidFill>
              </a:defRPr>
            </a:lvl4pPr>
            <a:lvl5pPr marL="2286000" lvl="4" indent="-381000">
              <a:spcBef>
                <a:spcPts val="0"/>
              </a:spcBef>
              <a:spcAft>
                <a:spcPts val="0"/>
              </a:spcAft>
              <a:buSzPts val="2400"/>
              <a:buChar char="-"/>
              <a:defRPr>
                <a:solidFill>
                  <a:schemeClr val="lt1"/>
                </a:solidFill>
              </a:defRPr>
            </a:lvl5pPr>
            <a:lvl6pPr marL="2743200" lvl="5" indent="-381000">
              <a:spcBef>
                <a:spcPts val="0"/>
              </a:spcBef>
              <a:spcAft>
                <a:spcPts val="0"/>
              </a:spcAft>
              <a:buSzPts val="2400"/>
              <a:buChar char="-"/>
              <a:defRPr>
                <a:solidFill>
                  <a:schemeClr val="lt1"/>
                </a:solidFill>
              </a:defRPr>
            </a:lvl6pPr>
            <a:lvl7pPr marL="3200400" lvl="6" indent="-381000">
              <a:spcBef>
                <a:spcPts val="0"/>
              </a:spcBef>
              <a:spcAft>
                <a:spcPts val="0"/>
              </a:spcAft>
              <a:buSzPts val="2400"/>
              <a:buChar char="●"/>
              <a:defRPr>
                <a:solidFill>
                  <a:schemeClr val="lt1"/>
                </a:solidFill>
              </a:defRPr>
            </a:lvl7pPr>
            <a:lvl8pPr marL="3657600" lvl="7" indent="-381000">
              <a:spcBef>
                <a:spcPts val="0"/>
              </a:spcBef>
              <a:spcAft>
                <a:spcPts val="0"/>
              </a:spcAft>
              <a:buSzPts val="2400"/>
              <a:buChar char="○"/>
              <a:defRPr>
                <a:solidFill>
                  <a:schemeClr val="lt1"/>
                </a:solidFill>
              </a:defRPr>
            </a:lvl8pPr>
            <a:lvl9pPr marL="4114800" lvl="8" indent="-381000">
              <a:spcBef>
                <a:spcPts val="0"/>
              </a:spcBef>
              <a:spcAft>
                <a:spcPts val="0"/>
              </a:spcAft>
              <a:buSzPts val="2400"/>
              <a:buChar char="■"/>
              <a:defRPr>
                <a:solidFill>
                  <a:schemeClr val="lt1"/>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1 column + image">
  <p:cSld name="TITLE_AND_BODY_1">
    <p:spTree>
      <p:nvGrpSpPr>
        <p:cNvPr id="1" name="Shape 330"/>
        <p:cNvGrpSpPr/>
        <p:nvPr/>
      </p:nvGrpSpPr>
      <p:grpSpPr>
        <a:xfrm>
          <a:off x="0" y="0"/>
          <a:ext cx="0" cy="0"/>
          <a:chOff x="0" y="0"/>
          <a:chExt cx="0" cy="0"/>
        </a:xfrm>
      </p:grpSpPr>
      <p:sp>
        <p:nvSpPr>
          <p:cNvPr id="331" name="Google Shape;331;p6"/>
          <p:cNvSpPr/>
          <p:nvPr/>
        </p:nvSpPr>
        <p:spPr>
          <a:xfrm>
            <a:off x="4985150" y="150"/>
            <a:ext cx="4158900" cy="5143500"/>
          </a:xfrm>
          <a:prstGeom prst="rect">
            <a:avLst/>
          </a:pr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6"/>
          <p:cNvSpPr txBox="1">
            <a:spLocks noGrp="1"/>
          </p:cNvSpPr>
          <p:nvPr>
            <p:ph type="sldNum" idx="12"/>
          </p:nvPr>
        </p:nvSpPr>
        <p:spPr>
          <a:xfrm>
            <a:off x="8586575" y="-11875"/>
            <a:ext cx="557400" cy="547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
        <p:nvSpPr>
          <p:cNvPr id="333" name="Google Shape;333;p6"/>
          <p:cNvSpPr txBox="1">
            <a:spLocks noGrp="1"/>
          </p:cNvSpPr>
          <p:nvPr>
            <p:ph type="title"/>
          </p:nvPr>
        </p:nvSpPr>
        <p:spPr>
          <a:xfrm>
            <a:off x="452724" y="620920"/>
            <a:ext cx="3985200" cy="857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3000"/>
              <a:buNone/>
              <a:defRPr>
                <a:solidFill>
                  <a:schemeClr val="lt1"/>
                </a:solidFill>
              </a:defRPr>
            </a:lvl1pPr>
            <a:lvl2pPr lvl="1" rtl="0">
              <a:spcBef>
                <a:spcPts val="0"/>
              </a:spcBef>
              <a:spcAft>
                <a:spcPts val="0"/>
              </a:spcAft>
              <a:buClr>
                <a:schemeClr val="lt1"/>
              </a:buClr>
              <a:buSzPts val="3000"/>
              <a:buNone/>
              <a:defRPr>
                <a:solidFill>
                  <a:schemeClr val="lt1"/>
                </a:solidFill>
              </a:defRPr>
            </a:lvl2pPr>
            <a:lvl3pPr lvl="2" rtl="0">
              <a:spcBef>
                <a:spcPts val="0"/>
              </a:spcBef>
              <a:spcAft>
                <a:spcPts val="0"/>
              </a:spcAft>
              <a:buClr>
                <a:schemeClr val="lt1"/>
              </a:buClr>
              <a:buSzPts val="3000"/>
              <a:buNone/>
              <a:defRPr>
                <a:solidFill>
                  <a:schemeClr val="lt1"/>
                </a:solidFill>
              </a:defRPr>
            </a:lvl3pPr>
            <a:lvl4pPr lvl="3" rtl="0">
              <a:spcBef>
                <a:spcPts val="0"/>
              </a:spcBef>
              <a:spcAft>
                <a:spcPts val="0"/>
              </a:spcAft>
              <a:buClr>
                <a:schemeClr val="lt1"/>
              </a:buClr>
              <a:buSzPts val="3000"/>
              <a:buNone/>
              <a:defRPr>
                <a:solidFill>
                  <a:schemeClr val="lt1"/>
                </a:solidFill>
              </a:defRPr>
            </a:lvl4pPr>
            <a:lvl5pPr lvl="4" rtl="0">
              <a:spcBef>
                <a:spcPts val="0"/>
              </a:spcBef>
              <a:spcAft>
                <a:spcPts val="0"/>
              </a:spcAft>
              <a:buClr>
                <a:schemeClr val="lt1"/>
              </a:buClr>
              <a:buSzPts val="3000"/>
              <a:buNone/>
              <a:defRPr>
                <a:solidFill>
                  <a:schemeClr val="lt1"/>
                </a:solidFill>
              </a:defRPr>
            </a:lvl5pPr>
            <a:lvl6pPr lvl="5" rtl="0">
              <a:spcBef>
                <a:spcPts val="0"/>
              </a:spcBef>
              <a:spcAft>
                <a:spcPts val="0"/>
              </a:spcAft>
              <a:buClr>
                <a:schemeClr val="lt1"/>
              </a:buClr>
              <a:buSzPts val="3000"/>
              <a:buNone/>
              <a:defRPr>
                <a:solidFill>
                  <a:schemeClr val="lt1"/>
                </a:solidFill>
              </a:defRPr>
            </a:lvl6pPr>
            <a:lvl7pPr lvl="6" rtl="0">
              <a:spcBef>
                <a:spcPts val="0"/>
              </a:spcBef>
              <a:spcAft>
                <a:spcPts val="0"/>
              </a:spcAft>
              <a:buClr>
                <a:schemeClr val="lt1"/>
              </a:buClr>
              <a:buSzPts val="3000"/>
              <a:buNone/>
              <a:defRPr>
                <a:solidFill>
                  <a:schemeClr val="lt1"/>
                </a:solidFill>
              </a:defRPr>
            </a:lvl7pPr>
            <a:lvl8pPr lvl="7" rtl="0">
              <a:spcBef>
                <a:spcPts val="0"/>
              </a:spcBef>
              <a:spcAft>
                <a:spcPts val="0"/>
              </a:spcAft>
              <a:buClr>
                <a:schemeClr val="lt1"/>
              </a:buClr>
              <a:buSzPts val="3000"/>
              <a:buNone/>
              <a:defRPr>
                <a:solidFill>
                  <a:schemeClr val="lt1"/>
                </a:solidFill>
              </a:defRPr>
            </a:lvl8pPr>
            <a:lvl9pPr lvl="8" rtl="0">
              <a:spcBef>
                <a:spcPts val="0"/>
              </a:spcBef>
              <a:spcAft>
                <a:spcPts val="0"/>
              </a:spcAft>
              <a:buClr>
                <a:schemeClr val="lt1"/>
              </a:buClr>
              <a:buSzPts val="3000"/>
              <a:buNone/>
              <a:defRPr>
                <a:solidFill>
                  <a:schemeClr val="lt1"/>
                </a:solidFill>
              </a:defRPr>
            </a:lvl9pPr>
          </a:lstStyle>
          <a:p>
            <a:endParaRPr/>
          </a:p>
        </p:txBody>
      </p:sp>
      <p:sp>
        <p:nvSpPr>
          <p:cNvPr id="334" name="Google Shape;334;p6"/>
          <p:cNvSpPr txBox="1">
            <a:spLocks noGrp="1"/>
          </p:cNvSpPr>
          <p:nvPr>
            <p:ph type="body" idx="1"/>
          </p:nvPr>
        </p:nvSpPr>
        <p:spPr>
          <a:xfrm>
            <a:off x="452727" y="1412678"/>
            <a:ext cx="3985200" cy="3098400"/>
          </a:xfrm>
          <a:prstGeom prst="rect">
            <a:avLst/>
          </a:prstGeom>
        </p:spPr>
        <p:txBody>
          <a:bodyPr spcFirstLastPara="1" wrap="square" lIns="91425" tIns="91425" rIns="91425" bIns="91425" anchor="t" anchorCtr="0">
            <a:noAutofit/>
          </a:bodyPr>
          <a:lstStyle>
            <a:lvl1pPr marL="457200" lvl="0" indent="-381000" rtl="0">
              <a:spcBef>
                <a:spcPts val="600"/>
              </a:spcBef>
              <a:spcAft>
                <a:spcPts val="0"/>
              </a:spcAft>
              <a:buSzPts val="2400"/>
              <a:buChar char="▫"/>
              <a:defRPr>
                <a:solidFill>
                  <a:schemeClr val="lt1"/>
                </a:solidFill>
              </a:defRPr>
            </a:lvl1pPr>
            <a:lvl2pPr marL="914400" lvl="1" indent="-381000" rtl="0">
              <a:spcBef>
                <a:spcPts val="0"/>
              </a:spcBef>
              <a:spcAft>
                <a:spcPts val="0"/>
              </a:spcAft>
              <a:buSzPts val="2400"/>
              <a:buChar char="-"/>
              <a:defRPr>
                <a:solidFill>
                  <a:schemeClr val="lt1"/>
                </a:solidFill>
              </a:defRPr>
            </a:lvl2pPr>
            <a:lvl3pPr marL="1371600" lvl="2" indent="-381000" rtl="0">
              <a:spcBef>
                <a:spcPts val="0"/>
              </a:spcBef>
              <a:spcAft>
                <a:spcPts val="0"/>
              </a:spcAft>
              <a:buSzPts val="2400"/>
              <a:buChar char="-"/>
              <a:defRPr>
                <a:solidFill>
                  <a:schemeClr val="lt1"/>
                </a:solidFill>
              </a:defRPr>
            </a:lvl3pPr>
            <a:lvl4pPr marL="1828800" lvl="3" indent="-381000" rtl="0">
              <a:spcBef>
                <a:spcPts val="0"/>
              </a:spcBef>
              <a:spcAft>
                <a:spcPts val="0"/>
              </a:spcAft>
              <a:buSzPts val="2400"/>
              <a:buChar char="-"/>
              <a:defRPr>
                <a:solidFill>
                  <a:schemeClr val="lt1"/>
                </a:solidFill>
              </a:defRPr>
            </a:lvl4pPr>
            <a:lvl5pPr marL="2286000" lvl="4" indent="-381000" rtl="0">
              <a:spcBef>
                <a:spcPts val="0"/>
              </a:spcBef>
              <a:spcAft>
                <a:spcPts val="0"/>
              </a:spcAft>
              <a:buSzPts val="2400"/>
              <a:buChar char="-"/>
              <a:defRPr>
                <a:solidFill>
                  <a:schemeClr val="lt1"/>
                </a:solidFill>
              </a:defRPr>
            </a:lvl5pPr>
            <a:lvl6pPr marL="2743200" lvl="5" indent="-381000" rtl="0">
              <a:spcBef>
                <a:spcPts val="0"/>
              </a:spcBef>
              <a:spcAft>
                <a:spcPts val="0"/>
              </a:spcAft>
              <a:buSzPts val="2400"/>
              <a:buChar char="-"/>
              <a:defRPr>
                <a:solidFill>
                  <a:schemeClr val="lt1"/>
                </a:solidFill>
              </a:defRPr>
            </a:lvl6pPr>
            <a:lvl7pPr marL="3200400" lvl="6" indent="-381000" rtl="0">
              <a:spcBef>
                <a:spcPts val="0"/>
              </a:spcBef>
              <a:spcAft>
                <a:spcPts val="0"/>
              </a:spcAft>
              <a:buSzPts val="2400"/>
              <a:buChar char="●"/>
              <a:defRPr>
                <a:solidFill>
                  <a:schemeClr val="lt1"/>
                </a:solidFill>
              </a:defRPr>
            </a:lvl7pPr>
            <a:lvl8pPr marL="3657600" lvl="7" indent="-381000" rtl="0">
              <a:spcBef>
                <a:spcPts val="0"/>
              </a:spcBef>
              <a:spcAft>
                <a:spcPts val="0"/>
              </a:spcAft>
              <a:buSzPts val="2400"/>
              <a:buChar char="○"/>
              <a:defRPr>
                <a:solidFill>
                  <a:schemeClr val="lt1"/>
                </a:solidFill>
              </a:defRPr>
            </a:lvl8pPr>
            <a:lvl9pPr marL="4114800" lvl="8" indent="-381000" rtl="0">
              <a:spcBef>
                <a:spcPts val="0"/>
              </a:spcBef>
              <a:spcAft>
                <a:spcPts val="0"/>
              </a:spcAft>
              <a:buSzPts val="2400"/>
              <a:buChar char="■"/>
              <a:defRPr>
                <a:solidFill>
                  <a:schemeClr val="lt1"/>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66"/>
        <p:cNvGrpSpPr/>
        <p:nvPr/>
      </p:nvGrpSpPr>
      <p:grpSpPr>
        <a:xfrm>
          <a:off x="0" y="0"/>
          <a:ext cx="0" cy="0"/>
          <a:chOff x="0" y="0"/>
          <a:chExt cx="0" cy="0"/>
        </a:xfrm>
      </p:grpSpPr>
      <p:sp>
        <p:nvSpPr>
          <p:cNvPr id="667" name="Google Shape;667;p12"/>
          <p:cNvSpPr txBox="1">
            <a:spLocks noGrp="1"/>
          </p:cNvSpPr>
          <p:nvPr>
            <p:ph type="sldNum" idx="12"/>
          </p:nvPr>
        </p:nvSpPr>
        <p:spPr>
          <a:xfrm>
            <a:off x="8586575" y="-11875"/>
            <a:ext cx="557400" cy="547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0997220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 2 columns" type="twoColTx">
  <p:cSld name="Title + 2 columns">
    <p:spTree>
      <p:nvGrpSpPr>
        <p:cNvPr id="1" name="Shape 335"/>
        <p:cNvGrpSpPr/>
        <p:nvPr/>
      </p:nvGrpSpPr>
      <p:grpSpPr>
        <a:xfrm>
          <a:off x="0" y="0"/>
          <a:ext cx="0" cy="0"/>
          <a:chOff x="0" y="0"/>
          <a:chExt cx="0" cy="0"/>
        </a:xfrm>
      </p:grpSpPr>
      <p:sp>
        <p:nvSpPr>
          <p:cNvPr id="336" name="Google Shape;336;p7"/>
          <p:cNvSpPr/>
          <p:nvPr/>
        </p:nvSpPr>
        <p:spPr>
          <a:xfrm>
            <a:off x="-25" y="0"/>
            <a:ext cx="9144000" cy="1088700"/>
          </a:xfrm>
          <a:prstGeom prst="rect">
            <a:avLst/>
          </a:pr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7" name="Google Shape;337;p7"/>
          <p:cNvGrpSpPr/>
          <p:nvPr/>
        </p:nvGrpSpPr>
        <p:grpSpPr>
          <a:xfrm>
            <a:off x="28550" y="3850565"/>
            <a:ext cx="9094048" cy="1293104"/>
            <a:chOff x="28544" y="3514688"/>
            <a:chExt cx="9094048" cy="1628800"/>
          </a:xfrm>
        </p:grpSpPr>
        <p:sp>
          <p:nvSpPr>
            <p:cNvPr id="338" name="Google Shape;338;p7"/>
            <p:cNvSpPr/>
            <p:nvPr/>
          </p:nvSpPr>
          <p:spPr>
            <a:xfrm>
              <a:off x="300032" y="4491616"/>
              <a:ext cx="228608" cy="651872"/>
            </a:xfrm>
            <a:custGeom>
              <a:avLst/>
              <a:gdLst/>
              <a:ahLst/>
              <a:cxnLst/>
              <a:rect l="l" t="t" r="r" b="b"/>
              <a:pathLst>
                <a:path w="7144" h="20371" extrusionOk="0">
                  <a:moveTo>
                    <a:pt x="0" y="0"/>
                  </a:moveTo>
                  <a:lnTo>
                    <a:pt x="0" y="20371"/>
                  </a:lnTo>
                  <a:lnTo>
                    <a:pt x="7144" y="20371"/>
                  </a:lnTo>
                  <a:lnTo>
                    <a:pt x="7144"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7"/>
            <p:cNvSpPr/>
            <p:nvPr/>
          </p:nvSpPr>
          <p:spPr>
            <a:xfrm>
              <a:off x="28544" y="4220160"/>
              <a:ext cx="228640" cy="923328"/>
            </a:xfrm>
            <a:custGeom>
              <a:avLst/>
              <a:gdLst/>
              <a:ahLst/>
              <a:cxnLst/>
              <a:rect l="l" t="t" r="r" b="b"/>
              <a:pathLst>
                <a:path w="7145" h="28854" extrusionOk="0">
                  <a:moveTo>
                    <a:pt x="1" y="0"/>
                  </a:moveTo>
                  <a:lnTo>
                    <a:pt x="1" y="28854"/>
                  </a:lnTo>
                  <a:lnTo>
                    <a:pt x="7145" y="28854"/>
                  </a:lnTo>
                  <a:lnTo>
                    <a:pt x="7145"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7"/>
            <p:cNvSpPr/>
            <p:nvPr/>
          </p:nvSpPr>
          <p:spPr>
            <a:xfrm>
              <a:off x="576832" y="3939744"/>
              <a:ext cx="230432" cy="1203744"/>
            </a:xfrm>
            <a:custGeom>
              <a:avLst/>
              <a:gdLst/>
              <a:ahLst/>
              <a:cxnLst/>
              <a:rect l="l" t="t" r="r" b="b"/>
              <a:pathLst>
                <a:path w="7201" h="37617" extrusionOk="0">
                  <a:moveTo>
                    <a:pt x="1" y="1"/>
                  </a:moveTo>
                  <a:lnTo>
                    <a:pt x="1" y="37617"/>
                  </a:lnTo>
                  <a:lnTo>
                    <a:pt x="7200" y="37617"/>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7"/>
            <p:cNvSpPr/>
            <p:nvPr/>
          </p:nvSpPr>
          <p:spPr>
            <a:xfrm>
              <a:off x="853664" y="4120128"/>
              <a:ext cx="230400" cy="1023360"/>
            </a:xfrm>
            <a:custGeom>
              <a:avLst/>
              <a:gdLst/>
              <a:ahLst/>
              <a:cxnLst/>
              <a:rect l="l" t="t" r="r" b="b"/>
              <a:pathLst>
                <a:path w="7200" h="31980" extrusionOk="0">
                  <a:moveTo>
                    <a:pt x="0" y="1"/>
                  </a:moveTo>
                  <a:lnTo>
                    <a:pt x="0" y="31980"/>
                  </a:lnTo>
                  <a:lnTo>
                    <a:pt x="7200" y="31980"/>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7"/>
            <p:cNvSpPr/>
            <p:nvPr/>
          </p:nvSpPr>
          <p:spPr>
            <a:xfrm>
              <a:off x="1130496" y="4627328"/>
              <a:ext cx="230400" cy="516160"/>
            </a:xfrm>
            <a:custGeom>
              <a:avLst/>
              <a:gdLst/>
              <a:ahLst/>
              <a:cxnLst/>
              <a:rect l="l" t="t" r="r" b="b"/>
              <a:pathLst>
                <a:path w="7200" h="16130" extrusionOk="0">
                  <a:moveTo>
                    <a:pt x="0" y="1"/>
                  </a:moveTo>
                  <a:lnTo>
                    <a:pt x="0" y="16130"/>
                  </a:lnTo>
                  <a:lnTo>
                    <a:pt x="7200" y="16130"/>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7"/>
            <p:cNvSpPr/>
            <p:nvPr/>
          </p:nvSpPr>
          <p:spPr>
            <a:xfrm>
              <a:off x="1409088" y="3821888"/>
              <a:ext cx="228640" cy="1321600"/>
            </a:xfrm>
            <a:custGeom>
              <a:avLst/>
              <a:gdLst/>
              <a:ahLst/>
              <a:cxnLst/>
              <a:rect l="l" t="t" r="r" b="b"/>
              <a:pathLst>
                <a:path w="7145" h="41300" extrusionOk="0">
                  <a:moveTo>
                    <a:pt x="1" y="0"/>
                  </a:moveTo>
                  <a:lnTo>
                    <a:pt x="1" y="41300"/>
                  </a:lnTo>
                  <a:lnTo>
                    <a:pt x="7144" y="41300"/>
                  </a:lnTo>
                  <a:lnTo>
                    <a:pt x="7144"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7"/>
            <p:cNvSpPr/>
            <p:nvPr/>
          </p:nvSpPr>
          <p:spPr>
            <a:xfrm>
              <a:off x="1685920" y="4175488"/>
              <a:ext cx="230400" cy="968000"/>
            </a:xfrm>
            <a:custGeom>
              <a:avLst/>
              <a:gdLst/>
              <a:ahLst/>
              <a:cxnLst/>
              <a:rect l="l" t="t" r="r" b="b"/>
              <a:pathLst>
                <a:path w="7200" h="30250" extrusionOk="0">
                  <a:moveTo>
                    <a:pt x="0" y="1"/>
                  </a:moveTo>
                  <a:lnTo>
                    <a:pt x="0" y="30250"/>
                  </a:lnTo>
                  <a:lnTo>
                    <a:pt x="7200" y="30250"/>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7"/>
            <p:cNvSpPr/>
            <p:nvPr/>
          </p:nvSpPr>
          <p:spPr>
            <a:xfrm>
              <a:off x="1962720" y="3939744"/>
              <a:ext cx="230432" cy="1203744"/>
            </a:xfrm>
            <a:custGeom>
              <a:avLst/>
              <a:gdLst/>
              <a:ahLst/>
              <a:cxnLst/>
              <a:rect l="l" t="t" r="r" b="b"/>
              <a:pathLst>
                <a:path w="7201" h="37617" extrusionOk="0">
                  <a:moveTo>
                    <a:pt x="1" y="1"/>
                  </a:moveTo>
                  <a:lnTo>
                    <a:pt x="1" y="37617"/>
                  </a:lnTo>
                  <a:lnTo>
                    <a:pt x="7200" y="37617"/>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7"/>
            <p:cNvSpPr/>
            <p:nvPr/>
          </p:nvSpPr>
          <p:spPr>
            <a:xfrm>
              <a:off x="2239552" y="4355872"/>
              <a:ext cx="230400" cy="787616"/>
            </a:xfrm>
            <a:custGeom>
              <a:avLst/>
              <a:gdLst/>
              <a:ahLst/>
              <a:cxnLst/>
              <a:rect l="l" t="t" r="r" b="b"/>
              <a:pathLst>
                <a:path w="7200" h="24613" extrusionOk="0">
                  <a:moveTo>
                    <a:pt x="0" y="1"/>
                  </a:moveTo>
                  <a:lnTo>
                    <a:pt x="0" y="24613"/>
                  </a:lnTo>
                  <a:lnTo>
                    <a:pt x="7200" y="24613"/>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7"/>
            <p:cNvSpPr/>
            <p:nvPr/>
          </p:nvSpPr>
          <p:spPr>
            <a:xfrm>
              <a:off x="2516384" y="3821888"/>
              <a:ext cx="230400" cy="1321600"/>
            </a:xfrm>
            <a:custGeom>
              <a:avLst/>
              <a:gdLst/>
              <a:ahLst/>
              <a:cxnLst/>
              <a:rect l="l" t="t" r="r" b="b"/>
              <a:pathLst>
                <a:path w="7200" h="41300" extrusionOk="0">
                  <a:moveTo>
                    <a:pt x="0" y="0"/>
                  </a:moveTo>
                  <a:lnTo>
                    <a:pt x="0" y="41300"/>
                  </a:lnTo>
                  <a:lnTo>
                    <a:pt x="7200" y="41300"/>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7"/>
            <p:cNvSpPr/>
            <p:nvPr/>
          </p:nvSpPr>
          <p:spPr>
            <a:xfrm>
              <a:off x="2794976" y="4175488"/>
              <a:ext cx="228640" cy="968000"/>
            </a:xfrm>
            <a:custGeom>
              <a:avLst/>
              <a:gdLst/>
              <a:ahLst/>
              <a:cxnLst/>
              <a:rect l="l" t="t" r="r" b="b"/>
              <a:pathLst>
                <a:path w="7145" h="30250" extrusionOk="0">
                  <a:moveTo>
                    <a:pt x="1" y="1"/>
                  </a:moveTo>
                  <a:lnTo>
                    <a:pt x="1" y="30250"/>
                  </a:lnTo>
                  <a:lnTo>
                    <a:pt x="7144" y="30250"/>
                  </a:lnTo>
                  <a:lnTo>
                    <a:pt x="7144"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7"/>
            <p:cNvSpPr/>
            <p:nvPr/>
          </p:nvSpPr>
          <p:spPr>
            <a:xfrm>
              <a:off x="3071808" y="3659360"/>
              <a:ext cx="230400" cy="1484128"/>
            </a:xfrm>
            <a:custGeom>
              <a:avLst/>
              <a:gdLst/>
              <a:ahLst/>
              <a:cxnLst/>
              <a:rect l="l" t="t" r="r" b="b"/>
              <a:pathLst>
                <a:path w="7200" h="46379" extrusionOk="0">
                  <a:moveTo>
                    <a:pt x="0" y="1"/>
                  </a:moveTo>
                  <a:lnTo>
                    <a:pt x="0" y="46379"/>
                  </a:lnTo>
                  <a:lnTo>
                    <a:pt x="7200" y="46379"/>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7"/>
            <p:cNvSpPr/>
            <p:nvPr/>
          </p:nvSpPr>
          <p:spPr>
            <a:xfrm>
              <a:off x="3348608" y="3821888"/>
              <a:ext cx="230432" cy="1321600"/>
            </a:xfrm>
            <a:custGeom>
              <a:avLst/>
              <a:gdLst/>
              <a:ahLst/>
              <a:cxnLst/>
              <a:rect l="l" t="t" r="r" b="b"/>
              <a:pathLst>
                <a:path w="7201" h="41300" extrusionOk="0">
                  <a:moveTo>
                    <a:pt x="1" y="0"/>
                  </a:moveTo>
                  <a:lnTo>
                    <a:pt x="1" y="41300"/>
                  </a:lnTo>
                  <a:lnTo>
                    <a:pt x="7200" y="41300"/>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7"/>
            <p:cNvSpPr/>
            <p:nvPr/>
          </p:nvSpPr>
          <p:spPr>
            <a:xfrm>
              <a:off x="3625440" y="4220160"/>
              <a:ext cx="230400" cy="923328"/>
            </a:xfrm>
            <a:custGeom>
              <a:avLst/>
              <a:gdLst/>
              <a:ahLst/>
              <a:cxnLst/>
              <a:rect l="l" t="t" r="r" b="b"/>
              <a:pathLst>
                <a:path w="7200" h="28854" extrusionOk="0">
                  <a:moveTo>
                    <a:pt x="0" y="0"/>
                  </a:moveTo>
                  <a:lnTo>
                    <a:pt x="0" y="28854"/>
                  </a:lnTo>
                  <a:lnTo>
                    <a:pt x="7200" y="28854"/>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7"/>
            <p:cNvSpPr/>
            <p:nvPr/>
          </p:nvSpPr>
          <p:spPr>
            <a:xfrm>
              <a:off x="3904032" y="4491616"/>
              <a:ext cx="228640" cy="651872"/>
            </a:xfrm>
            <a:custGeom>
              <a:avLst/>
              <a:gdLst/>
              <a:ahLst/>
              <a:cxnLst/>
              <a:rect l="l" t="t" r="r" b="b"/>
              <a:pathLst>
                <a:path w="7145" h="20371" extrusionOk="0">
                  <a:moveTo>
                    <a:pt x="1" y="0"/>
                  </a:moveTo>
                  <a:lnTo>
                    <a:pt x="1" y="20371"/>
                  </a:lnTo>
                  <a:lnTo>
                    <a:pt x="7145" y="20371"/>
                  </a:lnTo>
                  <a:lnTo>
                    <a:pt x="7145"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7"/>
            <p:cNvSpPr/>
            <p:nvPr/>
          </p:nvSpPr>
          <p:spPr>
            <a:xfrm>
              <a:off x="4180864" y="4284448"/>
              <a:ext cx="230432" cy="859040"/>
            </a:xfrm>
            <a:custGeom>
              <a:avLst/>
              <a:gdLst/>
              <a:ahLst/>
              <a:cxnLst/>
              <a:rect l="l" t="t" r="r" b="b"/>
              <a:pathLst>
                <a:path w="7201" h="26845" extrusionOk="0">
                  <a:moveTo>
                    <a:pt x="0" y="0"/>
                  </a:moveTo>
                  <a:lnTo>
                    <a:pt x="0" y="26845"/>
                  </a:lnTo>
                  <a:lnTo>
                    <a:pt x="7200" y="26845"/>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7"/>
            <p:cNvSpPr/>
            <p:nvPr/>
          </p:nvSpPr>
          <p:spPr>
            <a:xfrm>
              <a:off x="4457696" y="4004032"/>
              <a:ext cx="230400" cy="1139456"/>
            </a:xfrm>
            <a:custGeom>
              <a:avLst/>
              <a:gdLst/>
              <a:ahLst/>
              <a:cxnLst/>
              <a:rect l="l" t="t" r="r" b="b"/>
              <a:pathLst>
                <a:path w="7200" h="35608" extrusionOk="0">
                  <a:moveTo>
                    <a:pt x="0" y="1"/>
                  </a:moveTo>
                  <a:lnTo>
                    <a:pt x="0" y="35608"/>
                  </a:lnTo>
                  <a:lnTo>
                    <a:pt x="7200" y="35608"/>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7"/>
            <p:cNvSpPr/>
            <p:nvPr/>
          </p:nvSpPr>
          <p:spPr>
            <a:xfrm>
              <a:off x="4734496" y="3821888"/>
              <a:ext cx="230432" cy="1321600"/>
            </a:xfrm>
            <a:custGeom>
              <a:avLst/>
              <a:gdLst/>
              <a:ahLst/>
              <a:cxnLst/>
              <a:rect l="l" t="t" r="r" b="b"/>
              <a:pathLst>
                <a:path w="7201" h="41300" extrusionOk="0">
                  <a:moveTo>
                    <a:pt x="1" y="0"/>
                  </a:moveTo>
                  <a:lnTo>
                    <a:pt x="1" y="41300"/>
                  </a:lnTo>
                  <a:lnTo>
                    <a:pt x="7200" y="41300"/>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7"/>
            <p:cNvSpPr/>
            <p:nvPr/>
          </p:nvSpPr>
          <p:spPr>
            <a:xfrm>
              <a:off x="5011328" y="3514688"/>
              <a:ext cx="230400" cy="1628800"/>
            </a:xfrm>
            <a:custGeom>
              <a:avLst/>
              <a:gdLst/>
              <a:ahLst/>
              <a:cxnLst/>
              <a:rect l="l" t="t" r="r" b="b"/>
              <a:pathLst>
                <a:path w="7200" h="50900" extrusionOk="0">
                  <a:moveTo>
                    <a:pt x="0" y="1"/>
                  </a:moveTo>
                  <a:lnTo>
                    <a:pt x="0" y="50900"/>
                  </a:lnTo>
                  <a:lnTo>
                    <a:pt x="7200" y="50900"/>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7"/>
            <p:cNvSpPr/>
            <p:nvPr/>
          </p:nvSpPr>
          <p:spPr>
            <a:xfrm>
              <a:off x="5289920" y="3939744"/>
              <a:ext cx="228640" cy="1203744"/>
            </a:xfrm>
            <a:custGeom>
              <a:avLst/>
              <a:gdLst/>
              <a:ahLst/>
              <a:cxnLst/>
              <a:rect l="l" t="t" r="r" b="b"/>
              <a:pathLst>
                <a:path w="7145" h="37617" extrusionOk="0">
                  <a:moveTo>
                    <a:pt x="1" y="1"/>
                  </a:moveTo>
                  <a:lnTo>
                    <a:pt x="1" y="37617"/>
                  </a:lnTo>
                  <a:lnTo>
                    <a:pt x="7145" y="37617"/>
                  </a:lnTo>
                  <a:lnTo>
                    <a:pt x="7145"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7"/>
            <p:cNvSpPr/>
            <p:nvPr/>
          </p:nvSpPr>
          <p:spPr>
            <a:xfrm>
              <a:off x="5566752" y="3704000"/>
              <a:ext cx="230432" cy="1439488"/>
            </a:xfrm>
            <a:custGeom>
              <a:avLst/>
              <a:gdLst/>
              <a:ahLst/>
              <a:cxnLst/>
              <a:rect l="l" t="t" r="r" b="b"/>
              <a:pathLst>
                <a:path w="7201" h="44984" extrusionOk="0">
                  <a:moveTo>
                    <a:pt x="0" y="1"/>
                  </a:moveTo>
                  <a:lnTo>
                    <a:pt x="0" y="44984"/>
                  </a:lnTo>
                  <a:lnTo>
                    <a:pt x="7200" y="44984"/>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7"/>
            <p:cNvSpPr/>
            <p:nvPr/>
          </p:nvSpPr>
          <p:spPr>
            <a:xfrm>
              <a:off x="5843584" y="3821888"/>
              <a:ext cx="230400" cy="1321600"/>
            </a:xfrm>
            <a:custGeom>
              <a:avLst/>
              <a:gdLst/>
              <a:ahLst/>
              <a:cxnLst/>
              <a:rect l="l" t="t" r="r" b="b"/>
              <a:pathLst>
                <a:path w="7200" h="41300" extrusionOk="0">
                  <a:moveTo>
                    <a:pt x="0" y="0"/>
                  </a:moveTo>
                  <a:lnTo>
                    <a:pt x="0" y="41300"/>
                  </a:lnTo>
                  <a:lnTo>
                    <a:pt x="7200" y="41300"/>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7"/>
            <p:cNvSpPr/>
            <p:nvPr/>
          </p:nvSpPr>
          <p:spPr>
            <a:xfrm>
              <a:off x="6120384" y="4329088"/>
              <a:ext cx="230432" cy="814400"/>
            </a:xfrm>
            <a:custGeom>
              <a:avLst/>
              <a:gdLst/>
              <a:ahLst/>
              <a:cxnLst/>
              <a:rect l="l" t="t" r="r" b="b"/>
              <a:pathLst>
                <a:path w="7201" h="25450" extrusionOk="0">
                  <a:moveTo>
                    <a:pt x="1" y="0"/>
                  </a:moveTo>
                  <a:lnTo>
                    <a:pt x="1" y="25450"/>
                  </a:lnTo>
                  <a:lnTo>
                    <a:pt x="7200" y="25450"/>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7"/>
            <p:cNvSpPr/>
            <p:nvPr/>
          </p:nvSpPr>
          <p:spPr>
            <a:xfrm>
              <a:off x="6399008" y="4120128"/>
              <a:ext cx="228608" cy="1023360"/>
            </a:xfrm>
            <a:custGeom>
              <a:avLst/>
              <a:gdLst/>
              <a:ahLst/>
              <a:cxnLst/>
              <a:rect l="l" t="t" r="r" b="b"/>
              <a:pathLst>
                <a:path w="7144" h="31980" extrusionOk="0">
                  <a:moveTo>
                    <a:pt x="0" y="1"/>
                  </a:moveTo>
                  <a:lnTo>
                    <a:pt x="0" y="31980"/>
                  </a:lnTo>
                  <a:lnTo>
                    <a:pt x="7144" y="31980"/>
                  </a:lnTo>
                  <a:lnTo>
                    <a:pt x="7144"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7"/>
            <p:cNvSpPr/>
            <p:nvPr/>
          </p:nvSpPr>
          <p:spPr>
            <a:xfrm>
              <a:off x="6675808" y="4538048"/>
              <a:ext cx="230432" cy="605440"/>
            </a:xfrm>
            <a:custGeom>
              <a:avLst/>
              <a:gdLst/>
              <a:ahLst/>
              <a:cxnLst/>
              <a:rect l="l" t="t" r="r" b="b"/>
              <a:pathLst>
                <a:path w="7201" h="18920" extrusionOk="0">
                  <a:moveTo>
                    <a:pt x="1" y="0"/>
                  </a:moveTo>
                  <a:lnTo>
                    <a:pt x="1" y="18920"/>
                  </a:lnTo>
                  <a:lnTo>
                    <a:pt x="7200" y="18920"/>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7"/>
            <p:cNvSpPr/>
            <p:nvPr/>
          </p:nvSpPr>
          <p:spPr>
            <a:xfrm>
              <a:off x="6952640" y="3939744"/>
              <a:ext cx="230432" cy="1203744"/>
            </a:xfrm>
            <a:custGeom>
              <a:avLst/>
              <a:gdLst/>
              <a:ahLst/>
              <a:cxnLst/>
              <a:rect l="l" t="t" r="r" b="b"/>
              <a:pathLst>
                <a:path w="7201" h="37617" extrusionOk="0">
                  <a:moveTo>
                    <a:pt x="0" y="1"/>
                  </a:moveTo>
                  <a:lnTo>
                    <a:pt x="0" y="37617"/>
                  </a:lnTo>
                  <a:lnTo>
                    <a:pt x="7200" y="37617"/>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7"/>
            <p:cNvSpPr/>
            <p:nvPr/>
          </p:nvSpPr>
          <p:spPr>
            <a:xfrm>
              <a:off x="7229472" y="4220160"/>
              <a:ext cx="230400" cy="923328"/>
            </a:xfrm>
            <a:custGeom>
              <a:avLst/>
              <a:gdLst/>
              <a:ahLst/>
              <a:cxnLst/>
              <a:rect l="l" t="t" r="r" b="b"/>
              <a:pathLst>
                <a:path w="7200" h="28854" extrusionOk="0">
                  <a:moveTo>
                    <a:pt x="0" y="0"/>
                  </a:moveTo>
                  <a:lnTo>
                    <a:pt x="0" y="28854"/>
                  </a:lnTo>
                  <a:lnTo>
                    <a:pt x="7200" y="28854"/>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7"/>
            <p:cNvSpPr/>
            <p:nvPr/>
          </p:nvSpPr>
          <p:spPr>
            <a:xfrm>
              <a:off x="7506272" y="3768288"/>
              <a:ext cx="230432" cy="1375200"/>
            </a:xfrm>
            <a:custGeom>
              <a:avLst/>
              <a:gdLst/>
              <a:ahLst/>
              <a:cxnLst/>
              <a:rect l="l" t="t" r="r" b="b"/>
              <a:pathLst>
                <a:path w="7201" h="42975" extrusionOk="0">
                  <a:moveTo>
                    <a:pt x="1" y="1"/>
                  </a:moveTo>
                  <a:lnTo>
                    <a:pt x="1" y="42975"/>
                  </a:lnTo>
                  <a:lnTo>
                    <a:pt x="7200" y="42975"/>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7"/>
            <p:cNvSpPr/>
            <p:nvPr/>
          </p:nvSpPr>
          <p:spPr>
            <a:xfrm>
              <a:off x="7784896" y="4004032"/>
              <a:ext cx="228608" cy="1139456"/>
            </a:xfrm>
            <a:custGeom>
              <a:avLst/>
              <a:gdLst/>
              <a:ahLst/>
              <a:cxnLst/>
              <a:rect l="l" t="t" r="r" b="b"/>
              <a:pathLst>
                <a:path w="7144" h="35608" extrusionOk="0">
                  <a:moveTo>
                    <a:pt x="0" y="1"/>
                  </a:moveTo>
                  <a:lnTo>
                    <a:pt x="0" y="35608"/>
                  </a:lnTo>
                  <a:lnTo>
                    <a:pt x="7144" y="35608"/>
                  </a:lnTo>
                  <a:lnTo>
                    <a:pt x="7144"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7"/>
            <p:cNvSpPr/>
            <p:nvPr/>
          </p:nvSpPr>
          <p:spPr>
            <a:xfrm>
              <a:off x="8061696" y="3596864"/>
              <a:ext cx="230432" cy="1546624"/>
            </a:xfrm>
            <a:custGeom>
              <a:avLst/>
              <a:gdLst/>
              <a:ahLst/>
              <a:cxnLst/>
              <a:rect l="l" t="t" r="r" b="b"/>
              <a:pathLst>
                <a:path w="7201" h="48332" extrusionOk="0">
                  <a:moveTo>
                    <a:pt x="1" y="0"/>
                  </a:moveTo>
                  <a:lnTo>
                    <a:pt x="1" y="48332"/>
                  </a:lnTo>
                  <a:lnTo>
                    <a:pt x="7200" y="48332"/>
                  </a:lnTo>
                  <a:lnTo>
                    <a:pt x="7200"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7"/>
            <p:cNvSpPr/>
            <p:nvPr/>
          </p:nvSpPr>
          <p:spPr>
            <a:xfrm>
              <a:off x="8338528" y="3514688"/>
              <a:ext cx="230400" cy="1628800"/>
            </a:xfrm>
            <a:custGeom>
              <a:avLst/>
              <a:gdLst/>
              <a:ahLst/>
              <a:cxnLst/>
              <a:rect l="l" t="t" r="r" b="b"/>
              <a:pathLst>
                <a:path w="7200" h="50900" extrusionOk="0">
                  <a:moveTo>
                    <a:pt x="0" y="1"/>
                  </a:moveTo>
                  <a:lnTo>
                    <a:pt x="0" y="50900"/>
                  </a:lnTo>
                  <a:lnTo>
                    <a:pt x="7200" y="50900"/>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7"/>
            <p:cNvSpPr/>
            <p:nvPr/>
          </p:nvSpPr>
          <p:spPr>
            <a:xfrm>
              <a:off x="8615360" y="3939744"/>
              <a:ext cx="230400" cy="1203744"/>
            </a:xfrm>
            <a:custGeom>
              <a:avLst/>
              <a:gdLst/>
              <a:ahLst/>
              <a:cxnLst/>
              <a:rect l="l" t="t" r="r" b="b"/>
              <a:pathLst>
                <a:path w="7200" h="37617" extrusionOk="0">
                  <a:moveTo>
                    <a:pt x="0" y="1"/>
                  </a:moveTo>
                  <a:lnTo>
                    <a:pt x="0" y="37617"/>
                  </a:lnTo>
                  <a:lnTo>
                    <a:pt x="7200" y="37617"/>
                  </a:lnTo>
                  <a:lnTo>
                    <a:pt x="7200"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7"/>
            <p:cNvSpPr/>
            <p:nvPr/>
          </p:nvSpPr>
          <p:spPr>
            <a:xfrm>
              <a:off x="8893952" y="3596864"/>
              <a:ext cx="228640" cy="1546624"/>
            </a:xfrm>
            <a:custGeom>
              <a:avLst/>
              <a:gdLst/>
              <a:ahLst/>
              <a:cxnLst/>
              <a:rect l="l" t="t" r="r" b="b"/>
              <a:pathLst>
                <a:path w="7145" h="48332" extrusionOk="0">
                  <a:moveTo>
                    <a:pt x="1" y="0"/>
                  </a:moveTo>
                  <a:lnTo>
                    <a:pt x="1" y="48332"/>
                  </a:lnTo>
                  <a:lnTo>
                    <a:pt x="7144" y="48332"/>
                  </a:lnTo>
                  <a:lnTo>
                    <a:pt x="7144"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1" name="Google Shape;371;p7"/>
          <p:cNvGrpSpPr/>
          <p:nvPr/>
        </p:nvGrpSpPr>
        <p:grpSpPr>
          <a:xfrm>
            <a:off x="28550" y="4360998"/>
            <a:ext cx="9094048" cy="782671"/>
            <a:chOff x="28544" y="4157632"/>
            <a:chExt cx="9094048" cy="985856"/>
          </a:xfrm>
        </p:grpSpPr>
        <p:sp>
          <p:nvSpPr>
            <p:cNvPr id="372" name="Google Shape;372;p7"/>
            <p:cNvSpPr/>
            <p:nvPr/>
          </p:nvSpPr>
          <p:spPr>
            <a:xfrm>
              <a:off x="435744" y="4782720"/>
              <a:ext cx="92896" cy="360768"/>
            </a:xfrm>
            <a:custGeom>
              <a:avLst/>
              <a:gdLst/>
              <a:ahLst/>
              <a:cxnLst/>
              <a:rect l="l" t="t" r="r" b="b"/>
              <a:pathLst>
                <a:path w="2903" h="11274" extrusionOk="0">
                  <a:moveTo>
                    <a:pt x="1" y="0"/>
                  </a:moveTo>
                  <a:lnTo>
                    <a:pt x="1" y="11274"/>
                  </a:lnTo>
                  <a:lnTo>
                    <a:pt x="2903" y="11274"/>
                  </a:lnTo>
                  <a:lnTo>
                    <a:pt x="2903"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7"/>
            <p:cNvSpPr/>
            <p:nvPr/>
          </p:nvSpPr>
          <p:spPr>
            <a:xfrm>
              <a:off x="300032" y="4638048"/>
              <a:ext cx="92896" cy="505440"/>
            </a:xfrm>
            <a:custGeom>
              <a:avLst/>
              <a:gdLst/>
              <a:ahLst/>
              <a:cxnLst/>
              <a:rect l="l" t="t" r="r" b="b"/>
              <a:pathLst>
                <a:path w="2903" h="15795" extrusionOk="0">
                  <a:moveTo>
                    <a:pt x="0" y="1"/>
                  </a:moveTo>
                  <a:lnTo>
                    <a:pt x="0" y="15795"/>
                  </a:lnTo>
                  <a:lnTo>
                    <a:pt x="2902" y="15795"/>
                  </a:lnTo>
                  <a:lnTo>
                    <a:pt x="2902"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7"/>
            <p:cNvSpPr/>
            <p:nvPr/>
          </p:nvSpPr>
          <p:spPr>
            <a:xfrm>
              <a:off x="164288" y="4571968"/>
              <a:ext cx="92896" cy="571520"/>
            </a:xfrm>
            <a:custGeom>
              <a:avLst/>
              <a:gdLst/>
              <a:ahLst/>
              <a:cxnLst/>
              <a:rect l="l" t="t" r="r" b="b"/>
              <a:pathLst>
                <a:path w="2903" h="17860" extrusionOk="0">
                  <a:moveTo>
                    <a:pt x="1" y="1"/>
                  </a:moveTo>
                  <a:lnTo>
                    <a:pt x="1" y="17860"/>
                  </a:lnTo>
                  <a:lnTo>
                    <a:pt x="2903" y="17860"/>
                  </a:lnTo>
                  <a:lnTo>
                    <a:pt x="2903"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7"/>
            <p:cNvSpPr/>
            <p:nvPr/>
          </p:nvSpPr>
          <p:spPr>
            <a:xfrm>
              <a:off x="28544" y="4739840"/>
              <a:ext cx="92928" cy="403648"/>
            </a:xfrm>
            <a:custGeom>
              <a:avLst/>
              <a:gdLst/>
              <a:ahLst/>
              <a:cxnLst/>
              <a:rect l="l" t="t" r="r" b="b"/>
              <a:pathLst>
                <a:path w="2904" h="12614" extrusionOk="0">
                  <a:moveTo>
                    <a:pt x="1" y="1"/>
                  </a:moveTo>
                  <a:lnTo>
                    <a:pt x="1" y="12614"/>
                  </a:lnTo>
                  <a:lnTo>
                    <a:pt x="2903" y="12614"/>
                  </a:lnTo>
                  <a:lnTo>
                    <a:pt x="2903"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7"/>
            <p:cNvSpPr/>
            <p:nvPr/>
          </p:nvSpPr>
          <p:spPr>
            <a:xfrm>
              <a:off x="712576" y="4571968"/>
              <a:ext cx="94688" cy="571520"/>
            </a:xfrm>
            <a:custGeom>
              <a:avLst/>
              <a:gdLst/>
              <a:ahLst/>
              <a:cxnLst/>
              <a:rect l="l" t="t" r="r" b="b"/>
              <a:pathLst>
                <a:path w="2959" h="17860" extrusionOk="0">
                  <a:moveTo>
                    <a:pt x="0" y="1"/>
                  </a:moveTo>
                  <a:lnTo>
                    <a:pt x="0" y="17860"/>
                  </a:lnTo>
                  <a:lnTo>
                    <a:pt x="2958" y="17860"/>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7"/>
            <p:cNvSpPr/>
            <p:nvPr/>
          </p:nvSpPr>
          <p:spPr>
            <a:xfrm>
              <a:off x="576832" y="4752352"/>
              <a:ext cx="94688" cy="391136"/>
            </a:xfrm>
            <a:custGeom>
              <a:avLst/>
              <a:gdLst/>
              <a:ahLst/>
              <a:cxnLst/>
              <a:rect l="l" t="t" r="r" b="b"/>
              <a:pathLst>
                <a:path w="2959" h="12223" extrusionOk="0">
                  <a:moveTo>
                    <a:pt x="1" y="1"/>
                  </a:moveTo>
                  <a:lnTo>
                    <a:pt x="1" y="12223"/>
                  </a:lnTo>
                  <a:lnTo>
                    <a:pt x="2959" y="12223"/>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7"/>
            <p:cNvSpPr/>
            <p:nvPr/>
          </p:nvSpPr>
          <p:spPr>
            <a:xfrm>
              <a:off x="989408" y="4386240"/>
              <a:ext cx="94656" cy="757248"/>
            </a:xfrm>
            <a:custGeom>
              <a:avLst/>
              <a:gdLst/>
              <a:ahLst/>
              <a:cxnLst/>
              <a:rect l="l" t="t" r="r" b="b"/>
              <a:pathLst>
                <a:path w="2958" h="23664" extrusionOk="0">
                  <a:moveTo>
                    <a:pt x="0" y="0"/>
                  </a:moveTo>
                  <a:lnTo>
                    <a:pt x="0" y="23664"/>
                  </a:lnTo>
                  <a:lnTo>
                    <a:pt x="2958" y="23664"/>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7"/>
            <p:cNvSpPr/>
            <p:nvPr/>
          </p:nvSpPr>
          <p:spPr>
            <a:xfrm>
              <a:off x="853664" y="4500544"/>
              <a:ext cx="94688" cy="642944"/>
            </a:xfrm>
            <a:custGeom>
              <a:avLst/>
              <a:gdLst/>
              <a:ahLst/>
              <a:cxnLst/>
              <a:rect l="l" t="t" r="r" b="b"/>
              <a:pathLst>
                <a:path w="2959" h="20092" extrusionOk="0">
                  <a:moveTo>
                    <a:pt x="0" y="0"/>
                  </a:moveTo>
                  <a:lnTo>
                    <a:pt x="0" y="20092"/>
                  </a:lnTo>
                  <a:lnTo>
                    <a:pt x="2958" y="20092"/>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7"/>
            <p:cNvSpPr/>
            <p:nvPr/>
          </p:nvSpPr>
          <p:spPr>
            <a:xfrm>
              <a:off x="1266208" y="4721984"/>
              <a:ext cx="94688" cy="421504"/>
            </a:xfrm>
            <a:custGeom>
              <a:avLst/>
              <a:gdLst/>
              <a:ahLst/>
              <a:cxnLst/>
              <a:rect l="l" t="t" r="r" b="b"/>
              <a:pathLst>
                <a:path w="2959" h="13172" extrusionOk="0">
                  <a:moveTo>
                    <a:pt x="1" y="1"/>
                  </a:moveTo>
                  <a:lnTo>
                    <a:pt x="1" y="13172"/>
                  </a:lnTo>
                  <a:lnTo>
                    <a:pt x="2959" y="13172"/>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7"/>
            <p:cNvSpPr/>
            <p:nvPr/>
          </p:nvSpPr>
          <p:spPr>
            <a:xfrm>
              <a:off x="1130496" y="4518400"/>
              <a:ext cx="94688" cy="625088"/>
            </a:xfrm>
            <a:custGeom>
              <a:avLst/>
              <a:gdLst/>
              <a:ahLst/>
              <a:cxnLst/>
              <a:rect l="l" t="t" r="r" b="b"/>
              <a:pathLst>
                <a:path w="2959" h="19534" extrusionOk="0">
                  <a:moveTo>
                    <a:pt x="0" y="0"/>
                  </a:moveTo>
                  <a:lnTo>
                    <a:pt x="0" y="19534"/>
                  </a:lnTo>
                  <a:lnTo>
                    <a:pt x="2958" y="19534"/>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7"/>
            <p:cNvSpPr/>
            <p:nvPr/>
          </p:nvSpPr>
          <p:spPr>
            <a:xfrm>
              <a:off x="1543040" y="4571968"/>
              <a:ext cx="94688" cy="571520"/>
            </a:xfrm>
            <a:custGeom>
              <a:avLst/>
              <a:gdLst/>
              <a:ahLst/>
              <a:cxnLst/>
              <a:rect l="l" t="t" r="r" b="b"/>
              <a:pathLst>
                <a:path w="2959" h="17860" extrusionOk="0">
                  <a:moveTo>
                    <a:pt x="0" y="1"/>
                  </a:moveTo>
                  <a:lnTo>
                    <a:pt x="0" y="17860"/>
                  </a:lnTo>
                  <a:lnTo>
                    <a:pt x="2958" y="17860"/>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7"/>
            <p:cNvSpPr/>
            <p:nvPr/>
          </p:nvSpPr>
          <p:spPr>
            <a:xfrm>
              <a:off x="1407296" y="4721984"/>
              <a:ext cx="94688" cy="421504"/>
            </a:xfrm>
            <a:custGeom>
              <a:avLst/>
              <a:gdLst/>
              <a:ahLst/>
              <a:cxnLst/>
              <a:rect l="l" t="t" r="r" b="b"/>
              <a:pathLst>
                <a:path w="2959" h="13172" extrusionOk="0">
                  <a:moveTo>
                    <a:pt x="1" y="1"/>
                  </a:moveTo>
                  <a:lnTo>
                    <a:pt x="1" y="13172"/>
                  </a:lnTo>
                  <a:lnTo>
                    <a:pt x="2959" y="13172"/>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7"/>
            <p:cNvSpPr/>
            <p:nvPr/>
          </p:nvSpPr>
          <p:spPr>
            <a:xfrm>
              <a:off x="1821632" y="4457664"/>
              <a:ext cx="92896" cy="685824"/>
            </a:xfrm>
            <a:custGeom>
              <a:avLst/>
              <a:gdLst/>
              <a:ahLst/>
              <a:cxnLst/>
              <a:rect l="l" t="t" r="r" b="b"/>
              <a:pathLst>
                <a:path w="2903" h="21432" extrusionOk="0">
                  <a:moveTo>
                    <a:pt x="1" y="1"/>
                  </a:moveTo>
                  <a:lnTo>
                    <a:pt x="1" y="21432"/>
                  </a:lnTo>
                  <a:lnTo>
                    <a:pt x="2903" y="21432"/>
                  </a:lnTo>
                  <a:lnTo>
                    <a:pt x="2903"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7"/>
            <p:cNvSpPr/>
            <p:nvPr/>
          </p:nvSpPr>
          <p:spPr>
            <a:xfrm>
              <a:off x="1685920" y="4638048"/>
              <a:ext cx="94688" cy="505440"/>
            </a:xfrm>
            <a:custGeom>
              <a:avLst/>
              <a:gdLst/>
              <a:ahLst/>
              <a:cxnLst/>
              <a:rect l="l" t="t" r="r" b="b"/>
              <a:pathLst>
                <a:path w="2959" h="15795" extrusionOk="0">
                  <a:moveTo>
                    <a:pt x="0" y="1"/>
                  </a:moveTo>
                  <a:lnTo>
                    <a:pt x="0" y="15795"/>
                  </a:lnTo>
                  <a:lnTo>
                    <a:pt x="2958" y="15795"/>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7"/>
            <p:cNvSpPr/>
            <p:nvPr/>
          </p:nvSpPr>
          <p:spPr>
            <a:xfrm>
              <a:off x="2098464" y="4386240"/>
              <a:ext cx="94688" cy="757248"/>
            </a:xfrm>
            <a:custGeom>
              <a:avLst/>
              <a:gdLst/>
              <a:ahLst/>
              <a:cxnLst/>
              <a:rect l="l" t="t" r="r" b="b"/>
              <a:pathLst>
                <a:path w="2959" h="23664" extrusionOk="0">
                  <a:moveTo>
                    <a:pt x="0" y="0"/>
                  </a:moveTo>
                  <a:lnTo>
                    <a:pt x="0" y="23664"/>
                  </a:lnTo>
                  <a:lnTo>
                    <a:pt x="2958" y="23664"/>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7"/>
            <p:cNvSpPr/>
            <p:nvPr/>
          </p:nvSpPr>
          <p:spPr>
            <a:xfrm>
              <a:off x="1962720" y="4457664"/>
              <a:ext cx="94688" cy="685824"/>
            </a:xfrm>
            <a:custGeom>
              <a:avLst/>
              <a:gdLst/>
              <a:ahLst/>
              <a:cxnLst/>
              <a:rect l="l" t="t" r="r" b="b"/>
              <a:pathLst>
                <a:path w="2959" h="21432" extrusionOk="0">
                  <a:moveTo>
                    <a:pt x="1" y="1"/>
                  </a:moveTo>
                  <a:lnTo>
                    <a:pt x="1" y="21432"/>
                  </a:lnTo>
                  <a:lnTo>
                    <a:pt x="2959" y="21432"/>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7"/>
            <p:cNvSpPr/>
            <p:nvPr/>
          </p:nvSpPr>
          <p:spPr>
            <a:xfrm>
              <a:off x="2375296" y="4711264"/>
              <a:ext cx="94656" cy="432224"/>
            </a:xfrm>
            <a:custGeom>
              <a:avLst/>
              <a:gdLst/>
              <a:ahLst/>
              <a:cxnLst/>
              <a:rect l="l" t="t" r="r" b="b"/>
              <a:pathLst>
                <a:path w="2958" h="13507" extrusionOk="0">
                  <a:moveTo>
                    <a:pt x="0" y="1"/>
                  </a:moveTo>
                  <a:lnTo>
                    <a:pt x="0" y="13507"/>
                  </a:lnTo>
                  <a:lnTo>
                    <a:pt x="2958" y="13507"/>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7"/>
            <p:cNvSpPr/>
            <p:nvPr/>
          </p:nvSpPr>
          <p:spPr>
            <a:xfrm>
              <a:off x="2239552" y="4536256"/>
              <a:ext cx="94688" cy="607232"/>
            </a:xfrm>
            <a:custGeom>
              <a:avLst/>
              <a:gdLst/>
              <a:ahLst/>
              <a:cxnLst/>
              <a:rect l="l" t="t" r="r" b="b"/>
              <a:pathLst>
                <a:path w="2959" h="18976" extrusionOk="0">
                  <a:moveTo>
                    <a:pt x="0" y="0"/>
                  </a:moveTo>
                  <a:lnTo>
                    <a:pt x="0" y="18976"/>
                  </a:lnTo>
                  <a:lnTo>
                    <a:pt x="2958" y="18976"/>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7"/>
            <p:cNvSpPr/>
            <p:nvPr/>
          </p:nvSpPr>
          <p:spPr>
            <a:xfrm>
              <a:off x="2652096" y="4704128"/>
              <a:ext cx="94688" cy="439360"/>
            </a:xfrm>
            <a:custGeom>
              <a:avLst/>
              <a:gdLst/>
              <a:ahLst/>
              <a:cxnLst/>
              <a:rect l="l" t="t" r="r" b="b"/>
              <a:pathLst>
                <a:path w="2959" h="13730" extrusionOk="0">
                  <a:moveTo>
                    <a:pt x="1" y="1"/>
                  </a:moveTo>
                  <a:lnTo>
                    <a:pt x="1" y="13730"/>
                  </a:lnTo>
                  <a:lnTo>
                    <a:pt x="2959" y="13730"/>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7"/>
            <p:cNvSpPr/>
            <p:nvPr/>
          </p:nvSpPr>
          <p:spPr>
            <a:xfrm>
              <a:off x="2516384" y="4764864"/>
              <a:ext cx="94688" cy="378624"/>
            </a:xfrm>
            <a:custGeom>
              <a:avLst/>
              <a:gdLst/>
              <a:ahLst/>
              <a:cxnLst/>
              <a:rect l="l" t="t" r="r" b="b"/>
              <a:pathLst>
                <a:path w="2959" h="11832" extrusionOk="0">
                  <a:moveTo>
                    <a:pt x="0" y="0"/>
                  </a:moveTo>
                  <a:lnTo>
                    <a:pt x="0" y="11832"/>
                  </a:lnTo>
                  <a:lnTo>
                    <a:pt x="2958" y="11832"/>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7"/>
            <p:cNvSpPr/>
            <p:nvPr/>
          </p:nvSpPr>
          <p:spPr>
            <a:xfrm>
              <a:off x="2930720" y="4421952"/>
              <a:ext cx="92896" cy="721536"/>
            </a:xfrm>
            <a:custGeom>
              <a:avLst/>
              <a:gdLst/>
              <a:ahLst/>
              <a:cxnLst/>
              <a:rect l="l" t="t" r="r" b="b"/>
              <a:pathLst>
                <a:path w="2903" h="22548" extrusionOk="0">
                  <a:moveTo>
                    <a:pt x="0" y="1"/>
                  </a:moveTo>
                  <a:lnTo>
                    <a:pt x="0" y="22548"/>
                  </a:lnTo>
                  <a:lnTo>
                    <a:pt x="2902" y="22548"/>
                  </a:lnTo>
                  <a:lnTo>
                    <a:pt x="2902"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7"/>
            <p:cNvSpPr/>
            <p:nvPr/>
          </p:nvSpPr>
          <p:spPr>
            <a:xfrm>
              <a:off x="2794976" y="4638048"/>
              <a:ext cx="92896" cy="505440"/>
            </a:xfrm>
            <a:custGeom>
              <a:avLst/>
              <a:gdLst/>
              <a:ahLst/>
              <a:cxnLst/>
              <a:rect l="l" t="t" r="r" b="b"/>
              <a:pathLst>
                <a:path w="2903" h="15795" extrusionOk="0">
                  <a:moveTo>
                    <a:pt x="1" y="1"/>
                  </a:moveTo>
                  <a:lnTo>
                    <a:pt x="1" y="15795"/>
                  </a:lnTo>
                  <a:lnTo>
                    <a:pt x="2903" y="15795"/>
                  </a:lnTo>
                  <a:lnTo>
                    <a:pt x="2903"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7"/>
            <p:cNvSpPr/>
            <p:nvPr/>
          </p:nvSpPr>
          <p:spPr>
            <a:xfrm>
              <a:off x="3207520" y="4386240"/>
              <a:ext cx="94688" cy="757248"/>
            </a:xfrm>
            <a:custGeom>
              <a:avLst/>
              <a:gdLst/>
              <a:ahLst/>
              <a:cxnLst/>
              <a:rect l="l" t="t" r="r" b="b"/>
              <a:pathLst>
                <a:path w="2959" h="23664" extrusionOk="0">
                  <a:moveTo>
                    <a:pt x="1" y="0"/>
                  </a:moveTo>
                  <a:lnTo>
                    <a:pt x="1" y="23664"/>
                  </a:lnTo>
                  <a:lnTo>
                    <a:pt x="2959" y="23664"/>
                  </a:lnTo>
                  <a:lnTo>
                    <a:pt x="2959"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7"/>
            <p:cNvSpPr/>
            <p:nvPr/>
          </p:nvSpPr>
          <p:spPr>
            <a:xfrm>
              <a:off x="3071808" y="4314784"/>
              <a:ext cx="94688" cy="828704"/>
            </a:xfrm>
            <a:custGeom>
              <a:avLst/>
              <a:gdLst/>
              <a:ahLst/>
              <a:cxnLst/>
              <a:rect l="l" t="t" r="r" b="b"/>
              <a:pathLst>
                <a:path w="2959" h="25897" extrusionOk="0">
                  <a:moveTo>
                    <a:pt x="0" y="1"/>
                  </a:moveTo>
                  <a:lnTo>
                    <a:pt x="0" y="25897"/>
                  </a:lnTo>
                  <a:lnTo>
                    <a:pt x="2958" y="25897"/>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7"/>
            <p:cNvSpPr/>
            <p:nvPr/>
          </p:nvSpPr>
          <p:spPr>
            <a:xfrm>
              <a:off x="3484352" y="4530912"/>
              <a:ext cx="94688" cy="612576"/>
            </a:xfrm>
            <a:custGeom>
              <a:avLst/>
              <a:gdLst/>
              <a:ahLst/>
              <a:cxnLst/>
              <a:rect l="l" t="t" r="r" b="b"/>
              <a:pathLst>
                <a:path w="2959" h="19143" extrusionOk="0">
                  <a:moveTo>
                    <a:pt x="0" y="0"/>
                  </a:moveTo>
                  <a:lnTo>
                    <a:pt x="0" y="19143"/>
                  </a:lnTo>
                  <a:lnTo>
                    <a:pt x="2958" y="19143"/>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7"/>
            <p:cNvSpPr/>
            <p:nvPr/>
          </p:nvSpPr>
          <p:spPr>
            <a:xfrm>
              <a:off x="3348608" y="4314784"/>
              <a:ext cx="94688" cy="828704"/>
            </a:xfrm>
            <a:custGeom>
              <a:avLst/>
              <a:gdLst/>
              <a:ahLst/>
              <a:cxnLst/>
              <a:rect l="l" t="t" r="r" b="b"/>
              <a:pathLst>
                <a:path w="2959" h="25897" extrusionOk="0">
                  <a:moveTo>
                    <a:pt x="1" y="1"/>
                  </a:moveTo>
                  <a:lnTo>
                    <a:pt x="1" y="25897"/>
                  </a:lnTo>
                  <a:lnTo>
                    <a:pt x="2959" y="25897"/>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7"/>
            <p:cNvSpPr/>
            <p:nvPr/>
          </p:nvSpPr>
          <p:spPr>
            <a:xfrm>
              <a:off x="3761184" y="4739840"/>
              <a:ext cx="94656" cy="403648"/>
            </a:xfrm>
            <a:custGeom>
              <a:avLst/>
              <a:gdLst/>
              <a:ahLst/>
              <a:cxnLst/>
              <a:rect l="l" t="t" r="r" b="b"/>
              <a:pathLst>
                <a:path w="2958" h="12614" extrusionOk="0">
                  <a:moveTo>
                    <a:pt x="0" y="1"/>
                  </a:moveTo>
                  <a:lnTo>
                    <a:pt x="0" y="12614"/>
                  </a:lnTo>
                  <a:lnTo>
                    <a:pt x="2958" y="12614"/>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7"/>
            <p:cNvSpPr/>
            <p:nvPr/>
          </p:nvSpPr>
          <p:spPr>
            <a:xfrm>
              <a:off x="3625440" y="4457664"/>
              <a:ext cx="94688" cy="685824"/>
            </a:xfrm>
            <a:custGeom>
              <a:avLst/>
              <a:gdLst/>
              <a:ahLst/>
              <a:cxnLst/>
              <a:rect l="l" t="t" r="r" b="b"/>
              <a:pathLst>
                <a:path w="2959" h="21432" extrusionOk="0">
                  <a:moveTo>
                    <a:pt x="0" y="1"/>
                  </a:moveTo>
                  <a:lnTo>
                    <a:pt x="0" y="21432"/>
                  </a:lnTo>
                  <a:lnTo>
                    <a:pt x="2958" y="21432"/>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7"/>
            <p:cNvSpPr/>
            <p:nvPr/>
          </p:nvSpPr>
          <p:spPr>
            <a:xfrm>
              <a:off x="4037984" y="4638048"/>
              <a:ext cx="94688" cy="505440"/>
            </a:xfrm>
            <a:custGeom>
              <a:avLst/>
              <a:gdLst/>
              <a:ahLst/>
              <a:cxnLst/>
              <a:rect l="l" t="t" r="r" b="b"/>
              <a:pathLst>
                <a:path w="2959" h="15795" extrusionOk="0">
                  <a:moveTo>
                    <a:pt x="1" y="1"/>
                  </a:moveTo>
                  <a:lnTo>
                    <a:pt x="1" y="15795"/>
                  </a:lnTo>
                  <a:lnTo>
                    <a:pt x="2959" y="15795"/>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7"/>
            <p:cNvSpPr/>
            <p:nvPr/>
          </p:nvSpPr>
          <p:spPr>
            <a:xfrm>
              <a:off x="3902272" y="4836288"/>
              <a:ext cx="94656" cy="307200"/>
            </a:xfrm>
            <a:custGeom>
              <a:avLst/>
              <a:gdLst/>
              <a:ahLst/>
              <a:cxnLst/>
              <a:rect l="l" t="t" r="r" b="b"/>
              <a:pathLst>
                <a:path w="2958" h="9600" extrusionOk="0">
                  <a:moveTo>
                    <a:pt x="0" y="1"/>
                  </a:moveTo>
                  <a:lnTo>
                    <a:pt x="0" y="9600"/>
                  </a:lnTo>
                  <a:lnTo>
                    <a:pt x="2958" y="9600"/>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7"/>
            <p:cNvSpPr/>
            <p:nvPr/>
          </p:nvSpPr>
          <p:spPr>
            <a:xfrm>
              <a:off x="4316608" y="4638048"/>
              <a:ext cx="94688" cy="505440"/>
            </a:xfrm>
            <a:custGeom>
              <a:avLst/>
              <a:gdLst/>
              <a:ahLst/>
              <a:cxnLst/>
              <a:rect l="l" t="t" r="r" b="b"/>
              <a:pathLst>
                <a:path w="2959" h="15795" extrusionOk="0">
                  <a:moveTo>
                    <a:pt x="0" y="1"/>
                  </a:moveTo>
                  <a:lnTo>
                    <a:pt x="0" y="15795"/>
                  </a:lnTo>
                  <a:lnTo>
                    <a:pt x="2958" y="15795"/>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7"/>
            <p:cNvSpPr/>
            <p:nvPr/>
          </p:nvSpPr>
          <p:spPr>
            <a:xfrm>
              <a:off x="4180864" y="4739840"/>
              <a:ext cx="94688" cy="403648"/>
            </a:xfrm>
            <a:custGeom>
              <a:avLst/>
              <a:gdLst/>
              <a:ahLst/>
              <a:cxnLst/>
              <a:rect l="l" t="t" r="r" b="b"/>
              <a:pathLst>
                <a:path w="2959" h="12614" extrusionOk="0">
                  <a:moveTo>
                    <a:pt x="0" y="1"/>
                  </a:moveTo>
                  <a:lnTo>
                    <a:pt x="0" y="12614"/>
                  </a:lnTo>
                  <a:lnTo>
                    <a:pt x="2958" y="12614"/>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7"/>
            <p:cNvSpPr/>
            <p:nvPr/>
          </p:nvSpPr>
          <p:spPr>
            <a:xfrm>
              <a:off x="4593408" y="4571968"/>
              <a:ext cx="94688" cy="571520"/>
            </a:xfrm>
            <a:custGeom>
              <a:avLst/>
              <a:gdLst/>
              <a:ahLst/>
              <a:cxnLst/>
              <a:rect l="l" t="t" r="r" b="b"/>
              <a:pathLst>
                <a:path w="2959" h="17860" extrusionOk="0">
                  <a:moveTo>
                    <a:pt x="1" y="1"/>
                  </a:moveTo>
                  <a:lnTo>
                    <a:pt x="1" y="17860"/>
                  </a:lnTo>
                  <a:lnTo>
                    <a:pt x="2959" y="17860"/>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7"/>
            <p:cNvSpPr/>
            <p:nvPr/>
          </p:nvSpPr>
          <p:spPr>
            <a:xfrm>
              <a:off x="4457696" y="4739840"/>
              <a:ext cx="94688" cy="403648"/>
            </a:xfrm>
            <a:custGeom>
              <a:avLst/>
              <a:gdLst/>
              <a:ahLst/>
              <a:cxnLst/>
              <a:rect l="l" t="t" r="r" b="b"/>
              <a:pathLst>
                <a:path w="2959" h="12614" extrusionOk="0">
                  <a:moveTo>
                    <a:pt x="0" y="1"/>
                  </a:moveTo>
                  <a:lnTo>
                    <a:pt x="0" y="12614"/>
                  </a:lnTo>
                  <a:lnTo>
                    <a:pt x="2958" y="12614"/>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7"/>
            <p:cNvSpPr/>
            <p:nvPr/>
          </p:nvSpPr>
          <p:spPr>
            <a:xfrm>
              <a:off x="4870240" y="4386240"/>
              <a:ext cx="94688" cy="757248"/>
            </a:xfrm>
            <a:custGeom>
              <a:avLst/>
              <a:gdLst/>
              <a:ahLst/>
              <a:cxnLst/>
              <a:rect l="l" t="t" r="r" b="b"/>
              <a:pathLst>
                <a:path w="2959" h="23664" extrusionOk="0">
                  <a:moveTo>
                    <a:pt x="0" y="0"/>
                  </a:moveTo>
                  <a:lnTo>
                    <a:pt x="0" y="23664"/>
                  </a:lnTo>
                  <a:lnTo>
                    <a:pt x="2958" y="23664"/>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7"/>
            <p:cNvSpPr/>
            <p:nvPr/>
          </p:nvSpPr>
          <p:spPr>
            <a:xfrm>
              <a:off x="4734496" y="4457664"/>
              <a:ext cx="94688" cy="685824"/>
            </a:xfrm>
            <a:custGeom>
              <a:avLst/>
              <a:gdLst/>
              <a:ahLst/>
              <a:cxnLst/>
              <a:rect l="l" t="t" r="r" b="b"/>
              <a:pathLst>
                <a:path w="2959" h="21432" extrusionOk="0">
                  <a:moveTo>
                    <a:pt x="1" y="1"/>
                  </a:moveTo>
                  <a:lnTo>
                    <a:pt x="1" y="21432"/>
                  </a:lnTo>
                  <a:lnTo>
                    <a:pt x="2959" y="21432"/>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7"/>
            <p:cNvSpPr/>
            <p:nvPr/>
          </p:nvSpPr>
          <p:spPr>
            <a:xfrm>
              <a:off x="5147072" y="4157632"/>
              <a:ext cx="94656" cy="985856"/>
            </a:xfrm>
            <a:custGeom>
              <a:avLst/>
              <a:gdLst/>
              <a:ahLst/>
              <a:cxnLst/>
              <a:rect l="l" t="t" r="r" b="b"/>
              <a:pathLst>
                <a:path w="2958" h="30808" extrusionOk="0">
                  <a:moveTo>
                    <a:pt x="0" y="1"/>
                  </a:moveTo>
                  <a:lnTo>
                    <a:pt x="0" y="30808"/>
                  </a:lnTo>
                  <a:lnTo>
                    <a:pt x="2958" y="30808"/>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7"/>
            <p:cNvSpPr/>
            <p:nvPr/>
          </p:nvSpPr>
          <p:spPr>
            <a:xfrm>
              <a:off x="5011328" y="4229088"/>
              <a:ext cx="94688" cy="914400"/>
            </a:xfrm>
            <a:custGeom>
              <a:avLst/>
              <a:gdLst/>
              <a:ahLst/>
              <a:cxnLst/>
              <a:rect l="l" t="t" r="r" b="b"/>
              <a:pathLst>
                <a:path w="2959" h="28575" extrusionOk="0">
                  <a:moveTo>
                    <a:pt x="0" y="0"/>
                  </a:moveTo>
                  <a:lnTo>
                    <a:pt x="0" y="28575"/>
                  </a:lnTo>
                  <a:lnTo>
                    <a:pt x="2958" y="28575"/>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7"/>
            <p:cNvSpPr/>
            <p:nvPr/>
          </p:nvSpPr>
          <p:spPr>
            <a:xfrm>
              <a:off x="5425664" y="4571968"/>
              <a:ext cx="94688" cy="571520"/>
            </a:xfrm>
            <a:custGeom>
              <a:avLst/>
              <a:gdLst/>
              <a:ahLst/>
              <a:cxnLst/>
              <a:rect l="l" t="t" r="r" b="b"/>
              <a:pathLst>
                <a:path w="2959" h="17860" extrusionOk="0">
                  <a:moveTo>
                    <a:pt x="0" y="1"/>
                  </a:moveTo>
                  <a:lnTo>
                    <a:pt x="0" y="17860"/>
                  </a:lnTo>
                  <a:lnTo>
                    <a:pt x="2958" y="17860"/>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7"/>
            <p:cNvSpPr/>
            <p:nvPr/>
          </p:nvSpPr>
          <p:spPr>
            <a:xfrm>
              <a:off x="5289920" y="4277280"/>
              <a:ext cx="94688" cy="866208"/>
            </a:xfrm>
            <a:custGeom>
              <a:avLst/>
              <a:gdLst/>
              <a:ahLst/>
              <a:cxnLst/>
              <a:rect l="l" t="t" r="r" b="b"/>
              <a:pathLst>
                <a:path w="2959" h="27069" extrusionOk="0">
                  <a:moveTo>
                    <a:pt x="1" y="1"/>
                  </a:moveTo>
                  <a:lnTo>
                    <a:pt x="1" y="27069"/>
                  </a:lnTo>
                  <a:lnTo>
                    <a:pt x="2959" y="27069"/>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7"/>
            <p:cNvSpPr/>
            <p:nvPr/>
          </p:nvSpPr>
          <p:spPr>
            <a:xfrm>
              <a:off x="5702496" y="4721984"/>
              <a:ext cx="94688" cy="421504"/>
            </a:xfrm>
            <a:custGeom>
              <a:avLst/>
              <a:gdLst/>
              <a:ahLst/>
              <a:cxnLst/>
              <a:rect l="l" t="t" r="r" b="b"/>
              <a:pathLst>
                <a:path w="2959" h="13172" extrusionOk="0">
                  <a:moveTo>
                    <a:pt x="0" y="1"/>
                  </a:moveTo>
                  <a:lnTo>
                    <a:pt x="0" y="13172"/>
                  </a:lnTo>
                  <a:lnTo>
                    <a:pt x="2958" y="13172"/>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7"/>
            <p:cNvSpPr/>
            <p:nvPr/>
          </p:nvSpPr>
          <p:spPr>
            <a:xfrm>
              <a:off x="5566752" y="4416608"/>
              <a:ext cx="94688" cy="726880"/>
            </a:xfrm>
            <a:custGeom>
              <a:avLst/>
              <a:gdLst/>
              <a:ahLst/>
              <a:cxnLst/>
              <a:rect l="l" t="t" r="r" b="b"/>
              <a:pathLst>
                <a:path w="2959" h="22715" extrusionOk="0">
                  <a:moveTo>
                    <a:pt x="0" y="0"/>
                  </a:moveTo>
                  <a:lnTo>
                    <a:pt x="0" y="22715"/>
                  </a:lnTo>
                  <a:lnTo>
                    <a:pt x="2958" y="22715"/>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7"/>
            <p:cNvSpPr/>
            <p:nvPr/>
          </p:nvSpPr>
          <p:spPr>
            <a:xfrm>
              <a:off x="5979296" y="4571968"/>
              <a:ext cx="94688" cy="571520"/>
            </a:xfrm>
            <a:custGeom>
              <a:avLst/>
              <a:gdLst/>
              <a:ahLst/>
              <a:cxnLst/>
              <a:rect l="l" t="t" r="r" b="b"/>
              <a:pathLst>
                <a:path w="2959" h="17860" extrusionOk="0">
                  <a:moveTo>
                    <a:pt x="1" y="1"/>
                  </a:moveTo>
                  <a:lnTo>
                    <a:pt x="1" y="17860"/>
                  </a:lnTo>
                  <a:lnTo>
                    <a:pt x="2959" y="17860"/>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7"/>
            <p:cNvSpPr/>
            <p:nvPr/>
          </p:nvSpPr>
          <p:spPr>
            <a:xfrm>
              <a:off x="5843584" y="4813088"/>
              <a:ext cx="94688" cy="330400"/>
            </a:xfrm>
            <a:custGeom>
              <a:avLst/>
              <a:gdLst/>
              <a:ahLst/>
              <a:cxnLst/>
              <a:rect l="l" t="t" r="r" b="b"/>
              <a:pathLst>
                <a:path w="2959" h="10325" extrusionOk="0">
                  <a:moveTo>
                    <a:pt x="0" y="0"/>
                  </a:moveTo>
                  <a:lnTo>
                    <a:pt x="0" y="10325"/>
                  </a:lnTo>
                  <a:lnTo>
                    <a:pt x="2958" y="10325"/>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7"/>
            <p:cNvSpPr/>
            <p:nvPr/>
          </p:nvSpPr>
          <p:spPr>
            <a:xfrm>
              <a:off x="6256128" y="4807712"/>
              <a:ext cx="94688" cy="335776"/>
            </a:xfrm>
            <a:custGeom>
              <a:avLst/>
              <a:gdLst/>
              <a:ahLst/>
              <a:cxnLst/>
              <a:rect l="l" t="t" r="r" b="b"/>
              <a:pathLst>
                <a:path w="2959" h="10493" extrusionOk="0">
                  <a:moveTo>
                    <a:pt x="0" y="1"/>
                  </a:moveTo>
                  <a:lnTo>
                    <a:pt x="0" y="10493"/>
                  </a:lnTo>
                  <a:lnTo>
                    <a:pt x="2958" y="10493"/>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7"/>
            <p:cNvSpPr/>
            <p:nvPr/>
          </p:nvSpPr>
          <p:spPr>
            <a:xfrm>
              <a:off x="6120384" y="4739840"/>
              <a:ext cx="94688" cy="403648"/>
            </a:xfrm>
            <a:custGeom>
              <a:avLst/>
              <a:gdLst/>
              <a:ahLst/>
              <a:cxnLst/>
              <a:rect l="l" t="t" r="r" b="b"/>
              <a:pathLst>
                <a:path w="2959" h="12614" extrusionOk="0">
                  <a:moveTo>
                    <a:pt x="1" y="1"/>
                  </a:moveTo>
                  <a:lnTo>
                    <a:pt x="1" y="12614"/>
                  </a:lnTo>
                  <a:lnTo>
                    <a:pt x="2959" y="12614"/>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7"/>
            <p:cNvSpPr/>
            <p:nvPr/>
          </p:nvSpPr>
          <p:spPr>
            <a:xfrm>
              <a:off x="6534720" y="4505888"/>
              <a:ext cx="92896" cy="637600"/>
            </a:xfrm>
            <a:custGeom>
              <a:avLst/>
              <a:gdLst/>
              <a:ahLst/>
              <a:cxnLst/>
              <a:rect l="l" t="t" r="r" b="b"/>
              <a:pathLst>
                <a:path w="2903" h="19925" extrusionOk="0">
                  <a:moveTo>
                    <a:pt x="1" y="1"/>
                  </a:moveTo>
                  <a:lnTo>
                    <a:pt x="1" y="19925"/>
                  </a:lnTo>
                  <a:lnTo>
                    <a:pt x="2903" y="19925"/>
                  </a:lnTo>
                  <a:lnTo>
                    <a:pt x="2903"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7"/>
            <p:cNvSpPr/>
            <p:nvPr/>
          </p:nvSpPr>
          <p:spPr>
            <a:xfrm>
              <a:off x="6399008" y="4739840"/>
              <a:ext cx="92896" cy="403648"/>
            </a:xfrm>
            <a:custGeom>
              <a:avLst/>
              <a:gdLst/>
              <a:ahLst/>
              <a:cxnLst/>
              <a:rect l="l" t="t" r="r" b="b"/>
              <a:pathLst>
                <a:path w="2903" h="12614" extrusionOk="0">
                  <a:moveTo>
                    <a:pt x="0" y="1"/>
                  </a:moveTo>
                  <a:lnTo>
                    <a:pt x="0" y="12614"/>
                  </a:lnTo>
                  <a:lnTo>
                    <a:pt x="2902" y="12614"/>
                  </a:lnTo>
                  <a:lnTo>
                    <a:pt x="2902"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7"/>
            <p:cNvSpPr/>
            <p:nvPr/>
          </p:nvSpPr>
          <p:spPr>
            <a:xfrm>
              <a:off x="6811552" y="4807712"/>
              <a:ext cx="94688" cy="335776"/>
            </a:xfrm>
            <a:custGeom>
              <a:avLst/>
              <a:gdLst/>
              <a:ahLst/>
              <a:cxnLst/>
              <a:rect l="l" t="t" r="r" b="b"/>
              <a:pathLst>
                <a:path w="2959" h="10493" extrusionOk="0">
                  <a:moveTo>
                    <a:pt x="0" y="1"/>
                  </a:moveTo>
                  <a:lnTo>
                    <a:pt x="0" y="10493"/>
                  </a:lnTo>
                  <a:lnTo>
                    <a:pt x="2958" y="10493"/>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7"/>
            <p:cNvSpPr/>
            <p:nvPr/>
          </p:nvSpPr>
          <p:spPr>
            <a:xfrm>
              <a:off x="6675808" y="4614848"/>
              <a:ext cx="94688" cy="528640"/>
            </a:xfrm>
            <a:custGeom>
              <a:avLst/>
              <a:gdLst/>
              <a:ahLst/>
              <a:cxnLst/>
              <a:rect l="l" t="t" r="r" b="b"/>
              <a:pathLst>
                <a:path w="2959" h="16520" extrusionOk="0">
                  <a:moveTo>
                    <a:pt x="1" y="0"/>
                  </a:moveTo>
                  <a:lnTo>
                    <a:pt x="1" y="16520"/>
                  </a:lnTo>
                  <a:lnTo>
                    <a:pt x="2959" y="16520"/>
                  </a:lnTo>
                  <a:lnTo>
                    <a:pt x="2959"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7"/>
            <p:cNvSpPr/>
            <p:nvPr/>
          </p:nvSpPr>
          <p:spPr>
            <a:xfrm>
              <a:off x="7088384" y="4739840"/>
              <a:ext cx="94688" cy="403648"/>
            </a:xfrm>
            <a:custGeom>
              <a:avLst/>
              <a:gdLst/>
              <a:ahLst/>
              <a:cxnLst/>
              <a:rect l="l" t="t" r="r" b="b"/>
              <a:pathLst>
                <a:path w="2959" h="12614" extrusionOk="0">
                  <a:moveTo>
                    <a:pt x="0" y="1"/>
                  </a:moveTo>
                  <a:lnTo>
                    <a:pt x="0" y="12614"/>
                  </a:lnTo>
                  <a:lnTo>
                    <a:pt x="2958" y="12614"/>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7"/>
            <p:cNvSpPr/>
            <p:nvPr/>
          </p:nvSpPr>
          <p:spPr>
            <a:xfrm>
              <a:off x="6952640" y="4530912"/>
              <a:ext cx="94688" cy="612576"/>
            </a:xfrm>
            <a:custGeom>
              <a:avLst/>
              <a:gdLst/>
              <a:ahLst/>
              <a:cxnLst/>
              <a:rect l="l" t="t" r="r" b="b"/>
              <a:pathLst>
                <a:path w="2959" h="19143" extrusionOk="0">
                  <a:moveTo>
                    <a:pt x="0" y="0"/>
                  </a:moveTo>
                  <a:lnTo>
                    <a:pt x="0" y="19143"/>
                  </a:lnTo>
                  <a:lnTo>
                    <a:pt x="2958" y="19143"/>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7"/>
            <p:cNvSpPr/>
            <p:nvPr/>
          </p:nvSpPr>
          <p:spPr>
            <a:xfrm>
              <a:off x="7365184" y="4739840"/>
              <a:ext cx="94688" cy="403648"/>
            </a:xfrm>
            <a:custGeom>
              <a:avLst/>
              <a:gdLst/>
              <a:ahLst/>
              <a:cxnLst/>
              <a:rect l="l" t="t" r="r" b="b"/>
              <a:pathLst>
                <a:path w="2959" h="12614" extrusionOk="0">
                  <a:moveTo>
                    <a:pt x="1" y="1"/>
                  </a:moveTo>
                  <a:lnTo>
                    <a:pt x="1" y="12614"/>
                  </a:lnTo>
                  <a:lnTo>
                    <a:pt x="2959" y="12614"/>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7"/>
            <p:cNvSpPr/>
            <p:nvPr/>
          </p:nvSpPr>
          <p:spPr>
            <a:xfrm>
              <a:off x="7229472" y="4825568"/>
              <a:ext cx="94688" cy="317920"/>
            </a:xfrm>
            <a:custGeom>
              <a:avLst/>
              <a:gdLst/>
              <a:ahLst/>
              <a:cxnLst/>
              <a:rect l="l" t="t" r="r" b="b"/>
              <a:pathLst>
                <a:path w="2959" h="9935" extrusionOk="0">
                  <a:moveTo>
                    <a:pt x="0" y="1"/>
                  </a:moveTo>
                  <a:lnTo>
                    <a:pt x="0" y="9935"/>
                  </a:lnTo>
                  <a:lnTo>
                    <a:pt x="2958" y="9935"/>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7"/>
            <p:cNvSpPr/>
            <p:nvPr/>
          </p:nvSpPr>
          <p:spPr>
            <a:xfrm>
              <a:off x="7643808" y="4632704"/>
              <a:ext cx="92896" cy="510784"/>
            </a:xfrm>
            <a:custGeom>
              <a:avLst/>
              <a:gdLst/>
              <a:ahLst/>
              <a:cxnLst/>
              <a:rect l="l" t="t" r="r" b="b"/>
              <a:pathLst>
                <a:path w="2903" h="15962" extrusionOk="0">
                  <a:moveTo>
                    <a:pt x="0" y="0"/>
                  </a:moveTo>
                  <a:lnTo>
                    <a:pt x="0" y="15962"/>
                  </a:lnTo>
                  <a:lnTo>
                    <a:pt x="2902" y="15962"/>
                  </a:lnTo>
                  <a:lnTo>
                    <a:pt x="2902"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7"/>
            <p:cNvSpPr/>
            <p:nvPr/>
          </p:nvSpPr>
          <p:spPr>
            <a:xfrm>
              <a:off x="7506272" y="4963104"/>
              <a:ext cx="94688" cy="180384"/>
            </a:xfrm>
            <a:custGeom>
              <a:avLst/>
              <a:gdLst/>
              <a:ahLst/>
              <a:cxnLst/>
              <a:rect l="l" t="t" r="r" b="b"/>
              <a:pathLst>
                <a:path w="2959" h="5637" extrusionOk="0">
                  <a:moveTo>
                    <a:pt x="1" y="0"/>
                  </a:moveTo>
                  <a:lnTo>
                    <a:pt x="1" y="5637"/>
                  </a:lnTo>
                  <a:lnTo>
                    <a:pt x="2959" y="5637"/>
                  </a:lnTo>
                  <a:lnTo>
                    <a:pt x="2959"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7"/>
            <p:cNvSpPr/>
            <p:nvPr/>
          </p:nvSpPr>
          <p:spPr>
            <a:xfrm>
              <a:off x="7920608" y="4909504"/>
              <a:ext cx="94688" cy="233984"/>
            </a:xfrm>
            <a:custGeom>
              <a:avLst/>
              <a:gdLst/>
              <a:ahLst/>
              <a:cxnLst/>
              <a:rect l="l" t="t" r="r" b="b"/>
              <a:pathLst>
                <a:path w="2959" h="7312" extrusionOk="0">
                  <a:moveTo>
                    <a:pt x="1" y="1"/>
                  </a:moveTo>
                  <a:lnTo>
                    <a:pt x="1" y="7312"/>
                  </a:lnTo>
                  <a:lnTo>
                    <a:pt x="2959" y="7312"/>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7"/>
            <p:cNvSpPr/>
            <p:nvPr/>
          </p:nvSpPr>
          <p:spPr>
            <a:xfrm>
              <a:off x="7784896" y="4777344"/>
              <a:ext cx="94688" cy="366144"/>
            </a:xfrm>
            <a:custGeom>
              <a:avLst/>
              <a:gdLst/>
              <a:ahLst/>
              <a:cxnLst/>
              <a:rect l="l" t="t" r="r" b="b"/>
              <a:pathLst>
                <a:path w="2959" h="11442" extrusionOk="0">
                  <a:moveTo>
                    <a:pt x="0" y="1"/>
                  </a:moveTo>
                  <a:lnTo>
                    <a:pt x="0" y="11442"/>
                  </a:lnTo>
                  <a:lnTo>
                    <a:pt x="2958" y="11442"/>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7"/>
            <p:cNvSpPr/>
            <p:nvPr/>
          </p:nvSpPr>
          <p:spPr>
            <a:xfrm>
              <a:off x="8197440" y="4571968"/>
              <a:ext cx="94688" cy="571520"/>
            </a:xfrm>
            <a:custGeom>
              <a:avLst/>
              <a:gdLst/>
              <a:ahLst/>
              <a:cxnLst/>
              <a:rect l="l" t="t" r="r" b="b"/>
              <a:pathLst>
                <a:path w="2959" h="17860" extrusionOk="0">
                  <a:moveTo>
                    <a:pt x="0" y="1"/>
                  </a:moveTo>
                  <a:lnTo>
                    <a:pt x="0" y="17860"/>
                  </a:lnTo>
                  <a:lnTo>
                    <a:pt x="2958" y="17860"/>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7"/>
            <p:cNvSpPr/>
            <p:nvPr/>
          </p:nvSpPr>
          <p:spPr>
            <a:xfrm>
              <a:off x="8061696" y="4777344"/>
              <a:ext cx="94688" cy="366144"/>
            </a:xfrm>
            <a:custGeom>
              <a:avLst/>
              <a:gdLst/>
              <a:ahLst/>
              <a:cxnLst/>
              <a:rect l="l" t="t" r="r" b="b"/>
              <a:pathLst>
                <a:path w="2959" h="11442" extrusionOk="0">
                  <a:moveTo>
                    <a:pt x="1" y="1"/>
                  </a:moveTo>
                  <a:lnTo>
                    <a:pt x="1" y="11442"/>
                  </a:lnTo>
                  <a:lnTo>
                    <a:pt x="2959" y="11442"/>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7"/>
            <p:cNvSpPr/>
            <p:nvPr/>
          </p:nvSpPr>
          <p:spPr>
            <a:xfrm>
              <a:off x="8474272" y="4721984"/>
              <a:ext cx="94656" cy="421504"/>
            </a:xfrm>
            <a:custGeom>
              <a:avLst/>
              <a:gdLst/>
              <a:ahLst/>
              <a:cxnLst/>
              <a:rect l="l" t="t" r="r" b="b"/>
              <a:pathLst>
                <a:path w="2958" h="13172" extrusionOk="0">
                  <a:moveTo>
                    <a:pt x="0" y="1"/>
                  </a:moveTo>
                  <a:lnTo>
                    <a:pt x="0" y="13172"/>
                  </a:lnTo>
                  <a:lnTo>
                    <a:pt x="2958" y="13172"/>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7"/>
            <p:cNvSpPr/>
            <p:nvPr/>
          </p:nvSpPr>
          <p:spPr>
            <a:xfrm>
              <a:off x="8338528" y="4488032"/>
              <a:ext cx="94688" cy="655456"/>
            </a:xfrm>
            <a:custGeom>
              <a:avLst/>
              <a:gdLst/>
              <a:ahLst/>
              <a:cxnLst/>
              <a:rect l="l" t="t" r="r" b="b"/>
              <a:pathLst>
                <a:path w="2959" h="20483" extrusionOk="0">
                  <a:moveTo>
                    <a:pt x="0" y="1"/>
                  </a:moveTo>
                  <a:lnTo>
                    <a:pt x="0" y="20483"/>
                  </a:lnTo>
                  <a:lnTo>
                    <a:pt x="2958" y="20483"/>
                  </a:lnTo>
                  <a:lnTo>
                    <a:pt x="2958"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7"/>
            <p:cNvSpPr/>
            <p:nvPr/>
          </p:nvSpPr>
          <p:spPr>
            <a:xfrm>
              <a:off x="8751072" y="4409440"/>
              <a:ext cx="94688" cy="734048"/>
            </a:xfrm>
            <a:custGeom>
              <a:avLst/>
              <a:gdLst/>
              <a:ahLst/>
              <a:cxnLst/>
              <a:rect l="l" t="t" r="r" b="b"/>
              <a:pathLst>
                <a:path w="2959" h="22939" extrusionOk="0">
                  <a:moveTo>
                    <a:pt x="1" y="1"/>
                  </a:moveTo>
                  <a:lnTo>
                    <a:pt x="1" y="22939"/>
                  </a:lnTo>
                  <a:lnTo>
                    <a:pt x="2959" y="22939"/>
                  </a:lnTo>
                  <a:lnTo>
                    <a:pt x="2959"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7"/>
            <p:cNvSpPr/>
            <p:nvPr/>
          </p:nvSpPr>
          <p:spPr>
            <a:xfrm>
              <a:off x="8615360" y="4295168"/>
              <a:ext cx="94688" cy="848320"/>
            </a:xfrm>
            <a:custGeom>
              <a:avLst/>
              <a:gdLst/>
              <a:ahLst/>
              <a:cxnLst/>
              <a:rect l="l" t="t" r="r" b="b"/>
              <a:pathLst>
                <a:path w="2959" h="26510" extrusionOk="0">
                  <a:moveTo>
                    <a:pt x="0" y="0"/>
                  </a:moveTo>
                  <a:lnTo>
                    <a:pt x="0" y="26510"/>
                  </a:lnTo>
                  <a:lnTo>
                    <a:pt x="2958" y="26510"/>
                  </a:lnTo>
                  <a:lnTo>
                    <a:pt x="2958"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7"/>
            <p:cNvSpPr/>
            <p:nvPr/>
          </p:nvSpPr>
          <p:spPr>
            <a:xfrm>
              <a:off x="9029696" y="4409440"/>
              <a:ext cx="92896" cy="734048"/>
            </a:xfrm>
            <a:custGeom>
              <a:avLst/>
              <a:gdLst/>
              <a:ahLst/>
              <a:cxnLst/>
              <a:rect l="l" t="t" r="r" b="b"/>
              <a:pathLst>
                <a:path w="2903" h="22939" extrusionOk="0">
                  <a:moveTo>
                    <a:pt x="0" y="1"/>
                  </a:moveTo>
                  <a:lnTo>
                    <a:pt x="0" y="22939"/>
                  </a:lnTo>
                  <a:lnTo>
                    <a:pt x="2902" y="22939"/>
                  </a:lnTo>
                  <a:lnTo>
                    <a:pt x="2902" y="1"/>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7"/>
            <p:cNvSpPr/>
            <p:nvPr/>
          </p:nvSpPr>
          <p:spPr>
            <a:xfrm>
              <a:off x="8893952" y="4180864"/>
              <a:ext cx="92896" cy="962624"/>
            </a:xfrm>
            <a:custGeom>
              <a:avLst/>
              <a:gdLst/>
              <a:ahLst/>
              <a:cxnLst/>
              <a:rect l="l" t="t" r="r" b="b"/>
              <a:pathLst>
                <a:path w="2903" h="30082" extrusionOk="0">
                  <a:moveTo>
                    <a:pt x="1" y="0"/>
                  </a:moveTo>
                  <a:lnTo>
                    <a:pt x="1" y="30082"/>
                  </a:lnTo>
                  <a:lnTo>
                    <a:pt x="2903" y="30082"/>
                  </a:lnTo>
                  <a:lnTo>
                    <a:pt x="2903" y="0"/>
                  </a:lnTo>
                  <a:close/>
                </a:path>
              </a:pathLst>
            </a:custGeom>
            <a:solidFill>
              <a:srgbClr val="FFFFFF">
                <a:alpha val="11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8" name="Google Shape;438;p7"/>
          <p:cNvSpPr/>
          <p:nvPr/>
        </p:nvSpPr>
        <p:spPr>
          <a:xfrm>
            <a:off x="0" y="3579000"/>
            <a:ext cx="9144000" cy="1293056"/>
          </a:xfrm>
          <a:custGeom>
            <a:avLst/>
            <a:gdLst/>
            <a:ahLst/>
            <a:cxnLst/>
            <a:rect l="l" t="t" r="r" b="b"/>
            <a:pathLst>
              <a:path w="285750" h="40408" extrusionOk="0">
                <a:moveTo>
                  <a:pt x="160288" y="224"/>
                </a:moveTo>
                <a:lnTo>
                  <a:pt x="160455" y="279"/>
                </a:lnTo>
                <a:lnTo>
                  <a:pt x="160623" y="335"/>
                </a:lnTo>
                <a:lnTo>
                  <a:pt x="160679" y="503"/>
                </a:lnTo>
                <a:lnTo>
                  <a:pt x="160734" y="670"/>
                </a:lnTo>
                <a:lnTo>
                  <a:pt x="160679" y="838"/>
                </a:lnTo>
                <a:lnTo>
                  <a:pt x="160623" y="1005"/>
                </a:lnTo>
                <a:lnTo>
                  <a:pt x="160455" y="1061"/>
                </a:lnTo>
                <a:lnTo>
                  <a:pt x="160288" y="1117"/>
                </a:lnTo>
                <a:lnTo>
                  <a:pt x="160120" y="1061"/>
                </a:lnTo>
                <a:lnTo>
                  <a:pt x="159953" y="1005"/>
                </a:lnTo>
                <a:lnTo>
                  <a:pt x="159897" y="838"/>
                </a:lnTo>
                <a:lnTo>
                  <a:pt x="159841" y="670"/>
                </a:lnTo>
                <a:lnTo>
                  <a:pt x="159897" y="503"/>
                </a:lnTo>
                <a:lnTo>
                  <a:pt x="159953" y="335"/>
                </a:lnTo>
                <a:lnTo>
                  <a:pt x="160120" y="279"/>
                </a:lnTo>
                <a:lnTo>
                  <a:pt x="160288" y="224"/>
                </a:lnTo>
                <a:close/>
                <a:moveTo>
                  <a:pt x="264319" y="670"/>
                </a:moveTo>
                <a:lnTo>
                  <a:pt x="264486" y="726"/>
                </a:lnTo>
                <a:lnTo>
                  <a:pt x="264654" y="782"/>
                </a:lnTo>
                <a:lnTo>
                  <a:pt x="264709" y="949"/>
                </a:lnTo>
                <a:lnTo>
                  <a:pt x="264765" y="1117"/>
                </a:lnTo>
                <a:lnTo>
                  <a:pt x="264709" y="1284"/>
                </a:lnTo>
                <a:lnTo>
                  <a:pt x="264654" y="1451"/>
                </a:lnTo>
                <a:lnTo>
                  <a:pt x="264486" y="1507"/>
                </a:lnTo>
                <a:lnTo>
                  <a:pt x="264319" y="1563"/>
                </a:lnTo>
                <a:lnTo>
                  <a:pt x="264151" y="1507"/>
                </a:lnTo>
                <a:lnTo>
                  <a:pt x="263984" y="1451"/>
                </a:lnTo>
                <a:lnTo>
                  <a:pt x="263928" y="1284"/>
                </a:lnTo>
                <a:lnTo>
                  <a:pt x="263872" y="1117"/>
                </a:lnTo>
                <a:lnTo>
                  <a:pt x="263928" y="949"/>
                </a:lnTo>
                <a:lnTo>
                  <a:pt x="263984" y="782"/>
                </a:lnTo>
                <a:lnTo>
                  <a:pt x="264151" y="726"/>
                </a:lnTo>
                <a:lnTo>
                  <a:pt x="264319" y="670"/>
                </a:lnTo>
                <a:close/>
                <a:moveTo>
                  <a:pt x="281508" y="2902"/>
                </a:moveTo>
                <a:lnTo>
                  <a:pt x="281676" y="2958"/>
                </a:lnTo>
                <a:lnTo>
                  <a:pt x="281843" y="3014"/>
                </a:lnTo>
                <a:lnTo>
                  <a:pt x="281899" y="3182"/>
                </a:lnTo>
                <a:lnTo>
                  <a:pt x="281955" y="3349"/>
                </a:lnTo>
                <a:lnTo>
                  <a:pt x="281899" y="3516"/>
                </a:lnTo>
                <a:lnTo>
                  <a:pt x="281843" y="3684"/>
                </a:lnTo>
                <a:lnTo>
                  <a:pt x="281676" y="3740"/>
                </a:lnTo>
                <a:lnTo>
                  <a:pt x="281508" y="3795"/>
                </a:lnTo>
                <a:lnTo>
                  <a:pt x="281341" y="3740"/>
                </a:lnTo>
                <a:lnTo>
                  <a:pt x="281174" y="3684"/>
                </a:lnTo>
                <a:lnTo>
                  <a:pt x="281118" y="3516"/>
                </a:lnTo>
                <a:lnTo>
                  <a:pt x="281062" y="3349"/>
                </a:lnTo>
                <a:lnTo>
                  <a:pt x="281118" y="3182"/>
                </a:lnTo>
                <a:lnTo>
                  <a:pt x="281174" y="3014"/>
                </a:lnTo>
                <a:lnTo>
                  <a:pt x="281341" y="2958"/>
                </a:lnTo>
                <a:lnTo>
                  <a:pt x="281508" y="2902"/>
                </a:lnTo>
                <a:close/>
                <a:moveTo>
                  <a:pt x="177701" y="6251"/>
                </a:moveTo>
                <a:lnTo>
                  <a:pt x="177868" y="6307"/>
                </a:lnTo>
                <a:lnTo>
                  <a:pt x="178036" y="6363"/>
                </a:lnTo>
                <a:lnTo>
                  <a:pt x="178091" y="6530"/>
                </a:lnTo>
                <a:lnTo>
                  <a:pt x="178147" y="6698"/>
                </a:lnTo>
                <a:lnTo>
                  <a:pt x="178091" y="6865"/>
                </a:lnTo>
                <a:lnTo>
                  <a:pt x="178036" y="7032"/>
                </a:lnTo>
                <a:lnTo>
                  <a:pt x="177868" y="7088"/>
                </a:lnTo>
                <a:lnTo>
                  <a:pt x="177701" y="7144"/>
                </a:lnTo>
                <a:lnTo>
                  <a:pt x="177533" y="7088"/>
                </a:lnTo>
                <a:lnTo>
                  <a:pt x="177366" y="7032"/>
                </a:lnTo>
                <a:lnTo>
                  <a:pt x="177310" y="6865"/>
                </a:lnTo>
                <a:lnTo>
                  <a:pt x="177254" y="6698"/>
                </a:lnTo>
                <a:lnTo>
                  <a:pt x="177310" y="6530"/>
                </a:lnTo>
                <a:lnTo>
                  <a:pt x="177366" y="6363"/>
                </a:lnTo>
                <a:lnTo>
                  <a:pt x="177533" y="6307"/>
                </a:lnTo>
                <a:lnTo>
                  <a:pt x="177701" y="6251"/>
                </a:lnTo>
                <a:close/>
                <a:moveTo>
                  <a:pt x="90860" y="12055"/>
                </a:moveTo>
                <a:lnTo>
                  <a:pt x="91027" y="12111"/>
                </a:lnTo>
                <a:lnTo>
                  <a:pt x="91194" y="12167"/>
                </a:lnTo>
                <a:lnTo>
                  <a:pt x="91250" y="12334"/>
                </a:lnTo>
                <a:lnTo>
                  <a:pt x="91306" y="12502"/>
                </a:lnTo>
                <a:lnTo>
                  <a:pt x="91250" y="12669"/>
                </a:lnTo>
                <a:lnTo>
                  <a:pt x="91194" y="12837"/>
                </a:lnTo>
                <a:lnTo>
                  <a:pt x="91027" y="12893"/>
                </a:lnTo>
                <a:lnTo>
                  <a:pt x="90860" y="12948"/>
                </a:lnTo>
                <a:lnTo>
                  <a:pt x="90692" y="12893"/>
                </a:lnTo>
                <a:lnTo>
                  <a:pt x="90525" y="12837"/>
                </a:lnTo>
                <a:lnTo>
                  <a:pt x="90469" y="12669"/>
                </a:lnTo>
                <a:lnTo>
                  <a:pt x="90413" y="12502"/>
                </a:lnTo>
                <a:lnTo>
                  <a:pt x="90469" y="12334"/>
                </a:lnTo>
                <a:lnTo>
                  <a:pt x="90525" y="12167"/>
                </a:lnTo>
                <a:lnTo>
                  <a:pt x="90692" y="12111"/>
                </a:lnTo>
                <a:lnTo>
                  <a:pt x="90860" y="12055"/>
                </a:lnTo>
                <a:close/>
                <a:moveTo>
                  <a:pt x="246683" y="15404"/>
                </a:moveTo>
                <a:lnTo>
                  <a:pt x="246850" y="15460"/>
                </a:lnTo>
                <a:lnTo>
                  <a:pt x="247017" y="15516"/>
                </a:lnTo>
                <a:lnTo>
                  <a:pt x="247073" y="15683"/>
                </a:lnTo>
                <a:lnTo>
                  <a:pt x="247129" y="15851"/>
                </a:lnTo>
                <a:lnTo>
                  <a:pt x="247073" y="16018"/>
                </a:lnTo>
                <a:lnTo>
                  <a:pt x="247017" y="16185"/>
                </a:lnTo>
                <a:lnTo>
                  <a:pt x="246850" y="16241"/>
                </a:lnTo>
                <a:lnTo>
                  <a:pt x="246683" y="16297"/>
                </a:lnTo>
                <a:lnTo>
                  <a:pt x="246515" y="16241"/>
                </a:lnTo>
                <a:lnTo>
                  <a:pt x="246348" y="16185"/>
                </a:lnTo>
                <a:lnTo>
                  <a:pt x="246292" y="16018"/>
                </a:lnTo>
                <a:lnTo>
                  <a:pt x="246236" y="15851"/>
                </a:lnTo>
                <a:lnTo>
                  <a:pt x="246292" y="15683"/>
                </a:lnTo>
                <a:lnTo>
                  <a:pt x="246348" y="15516"/>
                </a:lnTo>
                <a:lnTo>
                  <a:pt x="246515" y="15460"/>
                </a:lnTo>
                <a:lnTo>
                  <a:pt x="246683" y="15404"/>
                </a:lnTo>
                <a:close/>
                <a:moveTo>
                  <a:pt x="142875" y="15627"/>
                </a:moveTo>
                <a:lnTo>
                  <a:pt x="143042" y="15683"/>
                </a:lnTo>
                <a:lnTo>
                  <a:pt x="143210" y="15739"/>
                </a:lnTo>
                <a:lnTo>
                  <a:pt x="143266" y="15906"/>
                </a:lnTo>
                <a:lnTo>
                  <a:pt x="143321" y="16074"/>
                </a:lnTo>
                <a:lnTo>
                  <a:pt x="143266" y="16241"/>
                </a:lnTo>
                <a:lnTo>
                  <a:pt x="143210" y="16409"/>
                </a:lnTo>
                <a:lnTo>
                  <a:pt x="143042" y="16464"/>
                </a:lnTo>
                <a:lnTo>
                  <a:pt x="142875" y="16520"/>
                </a:lnTo>
                <a:lnTo>
                  <a:pt x="142708" y="16464"/>
                </a:lnTo>
                <a:lnTo>
                  <a:pt x="142540" y="16409"/>
                </a:lnTo>
                <a:lnTo>
                  <a:pt x="142484" y="16241"/>
                </a:lnTo>
                <a:lnTo>
                  <a:pt x="142429" y="16074"/>
                </a:lnTo>
                <a:lnTo>
                  <a:pt x="142484" y="15906"/>
                </a:lnTo>
                <a:lnTo>
                  <a:pt x="142540" y="15739"/>
                </a:lnTo>
                <a:lnTo>
                  <a:pt x="142708" y="15683"/>
                </a:lnTo>
                <a:lnTo>
                  <a:pt x="142875" y="15627"/>
                </a:lnTo>
                <a:close/>
                <a:moveTo>
                  <a:pt x="125685" y="17413"/>
                </a:moveTo>
                <a:lnTo>
                  <a:pt x="125853" y="17469"/>
                </a:lnTo>
                <a:lnTo>
                  <a:pt x="126020" y="17525"/>
                </a:lnTo>
                <a:lnTo>
                  <a:pt x="126076" y="17692"/>
                </a:lnTo>
                <a:lnTo>
                  <a:pt x="126132" y="17860"/>
                </a:lnTo>
                <a:lnTo>
                  <a:pt x="126076" y="18027"/>
                </a:lnTo>
                <a:lnTo>
                  <a:pt x="126020" y="18195"/>
                </a:lnTo>
                <a:lnTo>
                  <a:pt x="125853" y="18250"/>
                </a:lnTo>
                <a:lnTo>
                  <a:pt x="125685" y="18306"/>
                </a:lnTo>
                <a:lnTo>
                  <a:pt x="125518" y="18250"/>
                </a:lnTo>
                <a:lnTo>
                  <a:pt x="125350" y="18195"/>
                </a:lnTo>
                <a:lnTo>
                  <a:pt x="125295" y="18027"/>
                </a:lnTo>
                <a:lnTo>
                  <a:pt x="125239" y="17860"/>
                </a:lnTo>
                <a:lnTo>
                  <a:pt x="125295" y="17692"/>
                </a:lnTo>
                <a:lnTo>
                  <a:pt x="125350" y="17525"/>
                </a:lnTo>
                <a:lnTo>
                  <a:pt x="125518" y="17469"/>
                </a:lnTo>
                <a:lnTo>
                  <a:pt x="125685" y="17413"/>
                </a:lnTo>
                <a:close/>
                <a:moveTo>
                  <a:pt x="73670" y="17636"/>
                </a:moveTo>
                <a:lnTo>
                  <a:pt x="73837" y="17692"/>
                </a:lnTo>
                <a:lnTo>
                  <a:pt x="74005" y="17748"/>
                </a:lnTo>
                <a:lnTo>
                  <a:pt x="74061" y="17915"/>
                </a:lnTo>
                <a:lnTo>
                  <a:pt x="74116" y="18083"/>
                </a:lnTo>
                <a:lnTo>
                  <a:pt x="74061" y="18250"/>
                </a:lnTo>
                <a:lnTo>
                  <a:pt x="74005" y="18418"/>
                </a:lnTo>
                <a:lnTo>
                  <a:pt x="73837" y="18474"/>
                </a:lnTo>
                <a:lnTo>
                  <a:pt x="73670" y="18529"/>
                </a:lnTo>
                <a:lnTo>
                  <a:pt x="73502" y="18474"/>
                </a:lnTo>
                <a:lnTo>
                  <a:pt x="73335" y="18418"/>
                </a:lnTo>
                <a:lnTo>
                  <a:pt x="73279" y="18250"/>
                </a:lnTo>
                <a:lnTo>
                  <a:pt x="73223" y="18083"/>
                </a:lnTo>
                <a:lnTo>
                  <a:pt x="73279" y="17915"/>
                </a:lnTo>
                <a:lnTo>
                  <a:pt x="73335" y="17748"/>
                </a:lnTo>
                <a:lnTo>
                  <a:pt x="73502" y="17692"/>
                </a:lnTo>
                <a:lnTo>
                  <a:pt x="73670" y="17636"/>
                </a:lnTo>
                <a:close/>
                <a:moveTo>
                  <a:pt x="21543" y="17971"/>
                </a:moveTo>
                <a:lnTo>
                  <a:pt x="21710" y="18027"/>
                </a:lnTo>
                <a:lnTo>
                  <a:pt x="21878" y="18083"/>
                </a:lnTo>
                <a:lnTo>
                  <a:pt x="21934" y="18250"/>
                </a:lnTo>
                <a:lnTo>
                  <a:pt x="21989" y="18418"/>
                </a:lnTo>
                <a:lnTo>
                  <a:pt x="21934" y="18585"/>
                </a:lnTo>
                <a:lnTo>
                  <a:pt x="21878" y="18753"/>
                </a:lnTo>
                <a:lnTo>
                  <a:pt x="21710" y="18808"/>
                </a:lnTo>
                <a:lnTo>
                  <a:pt x="21543" y="18864"/>
                </a:lnTo>
                <a:lnTo>
                  <a:pt x="21375" y="18808"/>
                </a:lnTo>
                <a:lnTo>
                  <a:pt x="21208" y="18753"/>
                </a:lnTo>
                <a:lnTo>
                  <a:pt x="21152" y="18585"/>
                </a:lnTo>
                <a:lnTo>
                  <a:pt x="21096" y="18418"/>
                </a:lnTo>
                <a:lnTo>
                  <a:pt x="21152" y="18250"/>
                </a:lnTo>
                <a:lnTo>
                  <a:pt x="21208" y="18083"/>
                </a:lnTo>
                <a:lnTo>
                  <a:pt x="21375" y="18027"/>
                </a:lnTo>
                <a:lnTo>
                  <a:pt x="21543" y="17971"/>
                </a:lnTo>
                <a:close/>
                <a:moveTo>
                  <a:pt x="229716" y="22101"/>
                </a:moveTo>
                <a:lnTo>
                  <a:pt x="229884" y="22157"/>
                </a:lnTo>
                <a:lnTo>
                  <a:pt x="230051" y="22213"/>
                </a:lnTo>
                <a:lnTo>
                  <a:pt x="230107" y="22380"/>
                </a:lnTo>
                <a:lnTo>
                  <a:pt x="230163" y="22548"/>
                </a:lnTo>
                <a:lnTo>
                  <a:pt x="230107" y="22715"/>
                </a:lnTo>
                <a:lnTo>
                  <a:pt x="230051" y="22883"/>
                </a:lnTo>
                <a:lnTo>
                  <a:pt x="229884" y="22938"/>
                </a:lnTo>
                <a:lnTo>
                  <a:pt x="229716" y="22994"/>
                </a:lnTo>
                <a:lnTo>
                  <a:pt x="229549" y="22938"/>
                </a:lnTo>
                <a:lnTo>
                  <a:pt x="229381" y="22883"/>
                </a:lnTo>
                <a:lnTo>
                  <a:pt x="229326" y="22715"/>
                </a:lnTo>
                <a:lnTo>
                  <a:pt x="229270" y="22548"/>
                </a:lnTo>
                <a:lnTo>
                  <a:pt x="229326" y="22380"/>
                </a:lnTo>
                <a:lnTo>
                  <a:pt x="229381" y="22213"/>
                </a:lnTo>
                <a:lnTo>
                  <a:pt x="229549" y="22157"/>
                </a:lnTo>
                <a:lnTo>
                  <a:pt x="229716" y="22101"/>
                </a:lnTo>
                <a:close/>
                <a:moveTo>
                  <a:pt x="194890" y="25450"/>
                </a:moveTo>
                <a:lnTo>
                  <a:pt x="195058" y="25506"/>
                </a:lnTo>
                <a:lnTo>
                  <a:pt x="195225" y="25562"/>
                </a:lnTo>
                <a:lnTo>
                  <a:pt x="195281" y="25729"/>
                </a:lnTo>
                <a:lnTo>
                  <a:pt x="195337" y="25896"/>
                </a:lnTo>
                <a:lnTo>
                  <a:pt x="195281" y="26064"/>
                </a:lnTo>
                <a:lnTo>
                  <a:pt x="195225" y="26231"/>
                </a:lnTo>
                <a:lnTo>
                  <a:pt x="195058" y="26287"/>
                </a:lnTo>
                <a:lnTo>
                  <a:pt x="194890" y="26343"/>
                </a:lnTo>
                <a:lnTo>
                  <a:pt x="194723" y="26287"/>
                </a:lnTo>
                <a:lnTo>
                  <a:pt x="194556" y="26231"/>
                </a:lnTo>
                <a:lnTo>
                  <a:pt x="194500" y="26064"/>
                </a:lnTo>
                <a:lnTo>
                  <a:pt x="194444" y="25896"/>
                </a:lnTo>
                <a:lnTo>
                  <a:pt x="194500" y="25729"/>
                </a:lnTo>
                <a:lnTo>
                  <a:pt x="194556" y="25562"/>
                </a:lnTo>
                <a:lnTo>
                  <a:pt x="194723" y="25506"/>
                </a:lnTo>
                <a:lnTo>
                  <a:pt x="194890" y="25450"/>
                </a:lnTo>
                <a:close/>
                <a:moveTo>
                  <a:pt x="4465" y="26789"/>
                </a:moveTo>
                <a:lnTo>
                  <a:pt x="4632" y="26845"/>
                </a:lnTo>
                <a:lnTo>
                  <a:pt x="4800" y="26901"/>
                </a:lnTo>
                <a:lnTo>
                  <a:pt x="4856" y="27068"/>
                </a:lnTo>
                <a:lnTo>
                  <a:pt x="4911" y="27236"/>
                </a:lnTo>
                <a:lnTo>
                  <a:pt x="4856" y="27403"/>
                </a:lnTo>
                <a:lnTo>
                  <a:pt x="4800" y="27571"/>
                </a:lnTo>
                <a:lnTo>
                  <a:pt x="4632" y="27627"/>
                </a:lnTo>
                <a:lnTo>
                  <a:pt x="4465" y="27682"/>
                </a:lnTo>
                <a:lnTo>
                  <a:pt x="4297" y="27627"/>
                </a:lnTo>
                <a:lnTo>
                  <a:pt x="4130" y="27571"/>
                </a:lnTo>
                <a:lnTo>
                  <a:pt x="4074" y="27403"/>
                </a:lnTo>
                <a:lnTo>
                  <a:pt x="4018" y="27236"/>
                </a:lnTo>
                <a:lnTo>
                  <a:pt x="4074" y="27068"/>
                </a:lnTo>
                <a:lnTo>
                  <a:pt x="4130" y="26901"/>
                </a:lnTo>
                <a:lnTo>
                  <a:pt x="4297" y="26845"/>
                </a:lnTo>
                <a:lnTo>
                  <a:pt x="4465" y="26789"/>
                </a:lnTo>
                <a:close/>
                <a:moveTo>
                  <a:pt x="108272" y="29915"/>
                </a:moveTo>
                <a:lnTo>
                  <a:pt x="108440" y="29971"/>
                </a:lnTo>
                <a:lnTo>
                  <a:pt x="108607" y="30026"/>
                </a:lnTo>
                <a:lnTo>
                  <a:pt x="108663" y="30194"/>
                </a:lnTo>
                <a:lnTo>
                  <a:pt x="108719" y="30361"/>
                </a:lnTo>
                <a:lnTo>
                  <a:pt x="108663" y="30529"/>
                </a:lnTo>
                <a:lnTo>
                  <a:pt x="108607" y="30696"/>
                </a:lnTo>
                <a:lnTo>
                  <a:pt x="108440" y="30752"/>
                </a:lnTo>
                <a:lnTo>
                  <a:pt x="108272" y="30808"/>
                </a:lnTo>
                <a:lnTo>
                  <a:pt x="108105" y="30752"/>
                </a:lnTo>
                <a:lnTo>
                  <a:pt x="107938" y="30696"/>
                </a:lnTo>
                <a:lnTo>
                  <a:pt x="107882" y="30529"/>
                </a:lnTo>
                <a:lnTo>
                  <a:pt x="107826" y="30361"/>
                </a:lnTo>
                <a:lnTo>
                  <a:pt x="107882" y="30194"/>
                </a:lnTo>
                <a:lnTo>
                  <a:pt x="107938" y="30026"/>
                </a:lnTo>
                <a:lnTo>
                  <a:pt x="108105" y="29971"/>
                </a:lnTo>
                <a:lnTo>
                  <a:pt x="108272" y="29915"/>
                </a:lnTo>
                <a:close/>
                <a:moveTo>
                  <a:pt x="212080" y="32147"/>
                </a:moveTo>
                <a:lnTo>
                  <a:pt x="212248" y="32203"/>
                </a:lnTo>
                <a:lnTo>
                  <a:pt x="212415" y="32259"/>
                </a:lnTo>
                <a:lnTo>
                  <a:pt x="212471" y="32426"/>
                </a:lnTo>
                <a:lnTo>
                  <a:pt x="212527" y="32594"/>
                </a:lnTo>
                <a:lnTo>
                  <a:pt x="212471" y="32761"/>
                </a:lnTo>
                <a:lnTo>
                  <a:pt x="212415" y="32928"/>
                </a:lnTo>
                <a:lnTo>
                  <a:pt x="212248" y="32984"/>
                </a:lnTo>
                <a:lnTo>
                  <a:pt x="212080" y="33040"/>
                </a:lnTo>
                <a:lnTo>
                  <a:pt x="211913" y="32984"/>
                </a:lnTo>
                <a:lnTo>
                  <a:pt x="211745" y="32928"/>
                </a:lnTo>
                <a:lnTo>
                  <a:pt x="211689" y="32761"/>
                </a:lnTo>
                <a:lnTo>
                  <a:pt x="211634" y="32594"/>
                </a:lnTo>
                <a:lnTo>
                  <a:pt x="211689" y="32426"/>
                </a:lnTo>
                <a:lnTo>
                  <a:pt x="211745" y="32259"/>
                </a:lnTo>
                <a:lnTo>
                  <a:pt x="211913" y="32203"/>
                </a:lnTo>
                <a:lnTo>
                  <a:pt x="212080" y="32147"/>
                </a:lnTo>
                <a:close/>
                <a:moveTo>
                  <a:pt x="56257" y="36389"/>
                </a:moveTo>
                <a:lnTo>
                  <a:pt x="56424" y="36445"/>
                </a:lnTo>
                <a:lnTo>
                  <a:pt x="56592" y="36500"/>
                </a:lnTo>
                <a:lnTo>
                  <a:pt x="56648" y="36668"/>
                </a:lnTo>
                <a:lnTo>
                  <a:pt x="56704" y="36835"/>
                </a:lnTo>
                <a:lnTo>
                  <a:pt x="56648" y="37003"/>
                </a:lnTo>
                <a:lnTo>
                  <a:pt x="56592" y="37170"/>
                </a:lnTo>
                <a:lnTo>
                  <a:pt x="56424" y="37226"/>
                </a:lnTo>
                <a:lnTo>
                  <a:pt x="56257" y="37282"/>
                </a:lnTo>
                <a:lnTo>
                  <a:pt x="56090" y="37226"/>
                </a:lnTo>
                <a:lnTo>
                  <a:pt x="55922" y="37170"/>
                </a:lnTo>
                <a:lnTo>
                  <a:pt x="55866" y="37003"/>
                </a:lnTo>
                <a:lnTo>
                  <a:pt x="55811" y="36835"/>
                </a:lnTo>
                <a:lnTo>
                  <a:pt x="55866" y="36668"/>
                </a:lnTo>
                <a:lnTo>
                  <a:pt x="55922" y="36500"/>
                </a:lnTo>
                <a:lnTo>
                  <a:pt x="56090" y="36445"/>
                </a:lnTo>
                <a:lnTo>
                  <a:pt x="56257" y="36389"/>
                </a:lnTo>
                <a:close/>
                <a:moveTo>
                  <a:pt x="39067" y="39291"/>
                </a:moveTo>
                <a:lnTo>
                  <a:pt x="39235" y="39347"/>
                </a:lnTo>
                <a:lnTo>
                  <a:pt x="39402" y="39403"/>
                </a:lnTo>
                <a:lnTo>
                  <a:pt x="39458" y="39570"/>
                </a:lnTo>
                <a:lnTo>
                  <a:pt x="39514" y="39737"/>
                </a:lnTo>
                <a:lnTo>
                  <a:pt x="39458" y="39905"/>
                </a:lnTo>
                <a:lnTo>
                  <a:pt x="39402" y="40072"/>
                </a:lnTo>
                <a:lnTo>
                  <a:pt x="39235" y="40128"/>
                </a:lnTo>
                <a:lnTo>
                  <a:pt x="39067" y="40184"/>
                </a:lnTo>
                <a:lnTo>
                  <a:pt x="38900" y="40128"/>
                </a:lnTo>
                <a:lnTo>
                  <a:pt x="38733" y="40072"/>
                </a:lnTo>
                <a:lnTo>
                  <a:pt x="38677" y="39905"/>
                </a:lnTo>
                <a:lnTo>
                  <a:pt x="38621" y="39737"/>
                </a:lnTo>
                <a:lnTo>
                  <a:pt x="38677" y="39570"/>
                </a:lnTo>
                <a:lnTo>
                  <a:pt x="38733" y="39403"/>
                </a:lnTo>
                <a:lnTo>
                  <a:pt x="38900" y="39347"/>
                </a:lnTo>
                <a:lnTo>
                  <a:pt x="39067" y="39291"/>
                </a:lnTo>
                <a:close/>
                <a:moveTo>
                  <a:pt x="160288" y="0"/>
                </a:moveTo>
                <a:lnTo>
                  <a:pt x="160009" y="56"/>
                </a:lnTo>
                <a:lnTo>
                  <a:pt x="159841" y="224"/>
                </a:lnTo>
                <a:lnTo>
                  <a:pt x="159674" y="391"/>
                </a:lnTo>
                <a:lnTo>
                  <a:pt x="159618" y="670"/>
                </a:lnTo>
                <a:lnTo>
                  <a:pt x="159674" y="893"/>
                </a:lnTo>
                <a:lnTo>
                  <a:pt x="143266" y="15571"/>
                </a:lnTo>
                <a:lnTo>
                  <a:pt x="143098" y="15460"/>
                </a:lnTo>
                <a:lnTo>
                  <a:pt x="142875" y="15404"/>
                </a:lnTo>
                <a:lnTo>
                  <a:pt x="142652" y="15460"/>
                </a:lnTo>
                <a:lnTo>
                  <a:pt x="142429" y="15571"/>
                </a:lnTo>
                <a:lnTo>
                  <a:pt x="142317" y="15739"/>
                </a:lnTo>
                <a:lnTo>
                  <a:pt x="142205" y="15906"/>
                </a:lnTo>
                <a:lnTo>
                  <a:pt x="126299" y="17581"/>
                </a:lnTo>
                <a:lnTo>
                  <a:pt x="126188" y="17413"/>
                </a:lnTo>
                <a:lnTo>
                  <a:pt x="126020" y="17302"/>
                </a:lnTo>
                <a:lnTo>
                  <a:pt x="125853" y="17190"/>
                </a:lnTo>
                <a:lnTo>
                  <a:pt x="125685" y="17190"/>
                </a:lnTo>
                <a:lnTo>
                  <a:pt x="125406" y="17246"/>
                </a:lnTo>
                <a:lnTo>
                  <a:pt x="125239" y="17413"/>
                </a:lnTo>
                <a:lnTo>
                  <a:pt x="125071" y="17581"/>
                </a:lnTo>
                <a:lnTo>
                  <a:pt x="125016" y="17860"/>
                </a:lnTo>
                <a:lnTo>
                  <a:pt x="125016" y="18027"/>
                </a:lnTo>
                <a:lnTo>
                  <a:pt x="108775" y="29915"/>
                </a:lnTo>
                <a:lnTo>
                  <a:pt x="108552" y="29747"/>
                </a:lnTo>
                <a:lnTo>
                  <a:pt x="108272" y="29691"/>
                </a:lnTo>
                <a:lnTo>
                  <a:pt x="107993" y="29747"/>
                </a:lnTo>
                <a:lnTo>
                  <a:pt x="107770" y="29915"/>
                </a:lnTo>
                <a:lnTo>
                  <a:pt x="91473" y="12781"/>
                </a:lnTo>
                <a:lnTo>
                  <a:pt x="91529" y="12502"/>
                </a:lnTo>
                <a:lnTo>
                  <a:pt x="91473" y="12223"/>
                </a:lnTo>
                <a:lnTo>
                  <a:pt x="91306" y="12055"/>
                </a:lnTo>
                <a:lnTo>
                  <a:pt x="91139" y="11888"/>
                </a:lnTo>
                <a:lnTo>
                  <a:pt x="90860" y="11832"/>
                </a:lnTo>
                <a:lnTo>
                  <a:pt x="90581" y="11888"/>
                </a:lnTo>
                <a:lnTo>
                  <a:pt x="90413" y="12055"/>
                </a:lnTo>
                <a:lnTo>
                  <a:pt x="90246" y="12223"/>
                </a:lnTo>
                <a:lnTo>
                  <a:pt x="90190" y="12502"/>
                </a:lnTo>
                <a:lnTo>
                  <a:pt x="74172" y="17636"/>
                </a:lnTo>
                <a:lnTo>
                  <a:pt x="73949" y="17469"/>
                </a:lnTo>
                <a:lnTo>
                  <a:pt x="73837" y="17413"/>
                </a:lnTo>
                <a:lnTo>
                  <a:pt x="73670" y="17413"/>
                </a:lnTo>
                <a:lnTo>
                  <a:pt x="73391" y="17469"/>
                </a:lnTo>
                <a:lnTo>
                  <a:pt x="73223" y="17636"/>
                </a:lnTo>
                <a:lnTo>
                  <a:pt x="73056" y="17804"/>
                </a:lnTo>
                <a:lnTo>
                  <a:pt x="73000" y="18083"/>
                </a:lnTo>
                <a:lnTo>
                  <a:pt x="73056" y="18362"/>
                </a:lnTo>
                <a:lnTo>
                  <a:pt x="56759" y="36389"/>
                </a:lnTo>
                <a:lnTo>
                  <a:pt x="56536" y="36221"/>
                </a:lnTo>
                <a:lnTo>
                  <a:pt x="56257" y="36165"/>
                </a:lnTo>
                <a:lnTo>
                  <a:pt x="55978" y="36221"/>
                </a:lnTo>
                <a:lnTo>
                  <a:pt x="55811" y="36389"/>
                </a:lnTo>
                <a:lnTo>
                  <a:pt x="55643" y="36556"/>
                </a:lnTo>
                <a:lnTo>
                  <a:pt x="55587" y="36835"/>
                </a:lnTo>
                <a:lnTo>
                  <a:pt x="55587" y="36947"/>
                </a:lnTo>
                <a:lnTo>
                  <a:pt x="39737" y="39626"/>
                </a:lnTo>
                <a:lnTo>
                  <a:pt x="39737" y="39737"/>
                </a:lnTo>
                <a:lnTo>
                  <a:pt x="39681" y="39458"/>
                </a:lnTo>
                <a:lnTo>
                  <a:pt x="39514" y="39291"/>
                </a:lnTo>
                <a:lnTo>
                  <a:pt x="39346" y="39123"/>
                </a:lnTo>
                <a:lnTo>
                  <a:pt x="39067" y="39068"/>
                </a:lnTo>
                <a:lnTo>
                  <a:pt x="38844" y="39123"/>
                </a:lnTo>
                <a:lnTo>
                  <a:pt x="38621" y="39235"/>
                </a:lnTo>
                <a:lnTo>
                  <a:pt x="22045" y="18864"/>
                </a:lnTo>
                <a:lnTo>
                  <a:pt x="22157" y="18641"/>
                </a:lnTo>
                <a:lnTo>
                  <a:pt x="22213" y="18418"/>
                </a:lnTo>
                <a:lnTo>
                  <a:pt x="22157" y="18139"/>
                </a:lnTo>
                <a:lnTo>
                  <a:pt x="21989" y="17971"/>
                </a:lnTo>
                <a:lnTo>
                  <a:pt x="21822" y="17804"/>
                </a:lnTo>
                <a:lnTo>
                  <a:pt x="21543" y="17748"/>
                </a:lnTo>
                <a:lnTo>
                  <a:pt x="21264" y="17804"/>
                </a:lnTo>
                <a:lnTo>
                  <a:pt x="21096" y="17971"/>
                </a:lnTo>
                <a:lnTo>
                  <a:pt x="20929" y="18139"/>
                </a:lnTo>
                <a:lnTo>
                  <a:pt x="20873" y="18418"/>
                </a:lnTo>
                <a:lnTo>
                  <a:pt x="20929" y="18641"/>
                </a:lnTo>
                <a:lnTo>
                  <a:pt x="4967" y="26789"/>
                </a:lnTo>
                <a:lnTo>
                  <a:pt x="4744" y="26622"/>
                </a:lnTo>
                <a:lnTo>
                  <a:pt x="4465" y="26566"/>
                </a:lnTo>
                <a:lnTo>
                  <a:pt x="4242" y="26622"/>
                </a:lnTo>
                <a:lnTo>
                  <a:pt x="4018" y="26734"/>
                </a:lnTo>
                <a:lnTo>
                  <a:pt x="0" y="24948"/>
                </a:lnTo>
                <a:lnTo>
                  <a:pt x="0" y="25171"/>
                </a:lnTo>
                <a:lnTo>
                  <a:pt x="3851" y="26901"/>
                </a:lnTo>
                <a:lnTo>
                  <a:pt x="3795" y="27068"/>
                </a:lnTo>
                <a:lnTo>
                  <a:pt x="3795" y="27236"/>
                </a:lnTo>
                <a:lnTo>
                  <a:pt x="3851" y="27515"/>
                </a:lnTo>
                <a:lnTo>
                  <a:pt x="4018" y="27682"/>
                </a:lnTo>
                <a:lnTo>
                  <a:pt x="4186" y="27850"/>
                </a:lnTo>
                <a:lnTo>
                  <a:pt x="4465" y="27906"/>
                </a:lnTo>
                <a:lnTo>
                  <a:pt x="4744" y="27850"/>
                </a:lnTo>
                <a:lnTo>
                  <a:pt x="4911" y="27682"/>
                </a:lnTo>
                <a:lnTo>
                  <a:pt x="5079" y="27515"/>
                </a:lnTo>
                <a:lnTo>
                  <a:pt x="5135" y="27236"/>
                </a:lnTo>
                <a:lnTo>
                  <a:pt x="5079" y="27013"/>
                </a:lnTo>
                <a:lnTo>
                  <a:pt x="20985" y="18808"/>
                </a:lnTo>
                <a:lnTo>
                  <a:pt x="21096" y="18920"/>
                </a:lnTo>
                <a:lnTo>
                  <a:pt x="21264" y="19032"/>
                </a:lnTo>
                <a:lnTo>
                  <a:pt x="21375" y="19088"/>
                </a:lnTo>
                <a:lnTo>
                  <a:pt x="21710" y="19088"/>
                </a:lnTo>
                <a:lnTo>
                  <a:pt x="21878" y="18976"/>
                </a:lnTo>
                <a:lnTo>
                  <a:pt x="38453" y="39458"/>
                </a:lnTo>
                <a:lnTo>
                  <a:pt x="38398" y="39570"/>
                </a:lnTo>
                <a:lnTo>
                  <a:pt x="38398" y="39737"/>
                </a:lnTo>
                <a:lnTo>
                  <a:pt x="38453" y="40016"/>
                </a:lnTo>
                <a:lnTo>
                  <a:pt x="38621" y="40184"/>
                </a:lnTo>
                <a:lnTo>
                  <a:pt x="38788" y="40351"/>
                </a:lnTo>
                <a:lnTo>
                  <a:pt x="39067" y="40407"/>
                </a:lnTo>
                <a:lnTo>
                  <a:pt x="39291" y="40351"/>
                </a:lnTo>
                <a:lnTo>
                  <a:pt x="39514" y="40240"/>
                </a:lnTo>
                <a:lnTo>
                  <a:pt x="39625" y="40072"/>
                </a:lnTo>
                <a:lnTo>
                  <a:pt x="39737" y="39849"/>
                </a:lnTo>
                <a:lnTo>
                  <a:pt x="55699" y="37170"/>
                </a:lnTo>
                <a:lnTo>
                  <a:pt x="55811" y="37282"/>
                </a:lnTo>
                <a:lnTo>
                  <a:pt x="55922" y="37393"/>
                </a:lnTo>
                <a:lnTo>
                  <a:pt x="56090" y="37505"/>
                </a:lnTo>
                <a:lnTo>
                  <a:pt x="56257" y="37505"/>
                </a:lnTo>
                <a:lnTo>
                  <a:pt x="56536" y="37449"/>
                </a:lnTo>
                <a:lnTo>
                  <a:pt x="56704" y="37282"/>
                </a:lnTo>
                <a:lnTo>
                  <a:pt x="56871" y="37114"/>
                </a:lnTo>
                <a:lnTo>
                  <a:pt x="56927" y="36835"/>
                </a:lnTo>
                <a:lnTo>
                  <a:pt x="56871" y="36556"/>
                </a:lnTo>
                <a:lnTo>
                  <a:pt x="73168" y="18529"/>
                </a:lnTo>
                <a:lnTo>
                  <a:pt x="73391" y="18697"/>
                </a:lnTo>
                <a:lnTo>
                  <a:pt x="73670" y="18753"/>
                </a:lnTo>
                <a:lnTo>
                  <a:pt x="73949" y="18697"/>
                </a:lnTo>
                <a:lnTo>
                  <a:pt x="74116" y="18529"/>
                </a:lnTo>
                <a:lnTo>
                  <a:pt x="74284" y="18362"/>
                </a:lnTo>
                <a:lnTo>
                  <a:pt x="74340" y="18083"/>
                </a:lnTo>
                <a:lnTo>
                  <a:pt x="74284" y="17860"/>
                </a:lnTo>
                <a:lnTo>
                  <a:pt x="90246" y="12725"/>
                </a:lnTo>
                <a:lnTo>
                  <a:pt x="90357" y="12893"/>
                </a:lnTo>
                <a:lnTo>
                  <a:pt x="90469" y="13060"/>
                </a:lnTo>
                <a:lnTo>
                  <a:pt x="90636" y="13116"/>
                </a:lnTo>
                <a:lnTo>
                  <a:pt x="90860" y="13172"/>
                </a:lnTo>
                <a:lnTo>
                  <a:pt x="91139" y="13116"/>
                </a:lnTo>
                <a:lnTo>
                  <a:pt x="91362" y="12948"/>
                </a:lnTo>
                <a:lnTo>
                  <a:pt x="107659" y="30082"/>
                </a:lnTo>
                <a:lnTo>
                  <a:pt x="107603" y="30361"/>
                </a:lnTo>
                <a:lnTo>
                  <a:pt x="107659" y="30640"/>
                </a:lnTo>
                <a:lnTo>
                  <a:pt x="107826" y="30808"/>
                </a:lnTo>
                <a:lnTo>
                  <a:pt x="107993" y="30975"/>
                </a:lnTo>
                <a:lnTo>
                  <a:pt x="108272" y="31031"/>
                </a:lnTo>
                <a:lnTo>
                  <a:pt x="108552" y="30975"/>
                </a:lnTo>
                <a:lnTo>
                  <a:pt x="108719" y="30808"/>
                </a:lnTo>
                <a:lnTo>
                  <a:pt x="108886" y="30640"/>
                </a:lnTo>
                <a:lnTo>
                  <a:pt x="108942" y="30361"/>
                </a:lnTo>
                <a:lnTo>
                  <a:pt x="108886" y="30082"/>
                </a:lnTo>
                <a:lnTo>
                  <a:pt x="125127" y="18195"/>
                </a:lnTo>
                <a:lnTo>
                  <a:pt x="125239" y="18362"/>
                </a:lnTo>
                <a:lnTo>
                  <a:pt x="125350" y="18418"/>
                </a:lnTo>
                <a:lnTo>
                  <a:pt x="125518" y="18529"/>
                </a:lnTo>
                <a:lnTo>
                  <a:pt x="125685" y="18529"/>
                </a:lnTo>
                <a:lnTo>
                  <a:pt x="125964" y="18474"/>
                </a:lnTo>
                <a:lnTo>
                  <a:pt x="126132" y="18306"/>
                </a:lnTo>
                <a:lnTo>
                  <a:pt x="126299" y="18139"/>
                </a:lnTo>
                <a:lnTo>
                  <a:pt x="126355" y="17860"/>
                </a:lnTo>
                <a:lnTo>
                  <a:pt x="126355" y="17804"/>
                </a:lnTo>
                <a:lnTo>
                  <a:pt x="142205" y="16130"/>
                </a:lnTo>
                <a:lnTo>
                  <a:pt x="142261" y="16409"/>
                </a:lnTo>
                <a:lnTo>
                  <a:pt x="142429" y="16576"/>
                </a:lnTo>
                <a:lnTo>
                  <a:pt x="142652" y="16688"/>
                </a:lnTo>
                <a:lnTo>
                  <a:pt x="142875" y="16743"/>
                </a:lnTo>
                <a:lnTo>
                  <a:pt x="143154" y="16688"/>
                </a:lnTo>
                <a:lnTo>
                  <a:pt x="143321" y="16520"/>
                </a:lnTo>
                <a:lnTo>
                  <a:pt x="143489" y="16353"/>
                </a:lnTo>
                <a:lnTo>
                  <a:pt x="143545" y="16074"/>
                </a:lnTo>
                <a:lnTo>
                  <a:pt x="143489" y="15906"/>
                </a:lnTo>
                <a:lnTo>
                  <a:pt x="143433" y="15683"/>
                </a:lnTo>
                <a:lnTo>
                  <a:pt x="159786" y="1061"/>
                </a:lnTo>
                <a:lnTo>
                  <a:pt x="160009" y="1284"/>
                </a:lnTo>
                <a:lnTo>
                  <a:pt x="160120" y="1340"/>
                </a:lnTo>
                <a:lnTo>
                  <a:pt x="160288" y="1340"/>
                </a:lnTo>
                <a:lnTo>
                  <a:pt x="160511" y="1284"/>
                </a:lnTo>
                <a:lnTo>
                  <a:pt x="160679" y="1228"/>
                </a:lnTo>
                <a:lnTo>
                  <a:pt x="160790" y="1117"/>
                </a:lnTo>
                <a:lnTo>
                  <a:pt x="160902" y="949"/>
                </a:lnTo>
                <a:lnTo>
                  <a:pt x="177031" y="6530"/>
                </a:lnTo>
                <a:lnTo>
                  <a:pt x="177031" y="6698"/>
                </a:lnTo>
                <a:lnTo>
                  <a:pt x="177087" y="6977"/>
                </a:lnTo>
                <a:lnTo>
                  <a:pt x="177254" y="7144"/>
                </a:lnTo>
                <a:lnTo>
                  <a:pt x="177422" y="7312"/>
                </a:lnTo>
                <a:lnTo>
                  <a:pt x="177701" y="7367"/>
                </a:lnTo>
                <a:lnTo>
                  <a:pt x="177868" y="7367"/>
                </a:lnTo>
                <a:lnTo>
                  <a:pt x="178036" y="7256"/>
                </a:lnTo>
                <a:lnTo>
                  <a:pt x="194388" y="25450"/>
                </a:lnTo>
                <a:lnTo>
                  <a:pt x="194277" y="25673"/>
                </a:lnTo>
                <a:lnTo>
                  <a:pt x="194221" y="25896"/>
                </a:lnTo>
                <a:lnTo>
                  <a:pt x="194277" y="26175"/>
                </a:lnTo>
                <a:lnTo>
                  <a:pt x="194444" y="26343"/>
                </a:lnTo>
                <a:lnTo>
                  <a:pt x="194611" y="26510"/>
                </a:lnTo>
                <a:lnTo>
                  <a:pt x="194890" y="26566"/>
                </a:lnTo>
                <a:lnTo>
                  <a:pt x="195058" y="26566"/>
                </a:lnTo>
                <a:lnTo>
                  <a:pt x="195169" y="26510"/>
                </a:lnTo>
                <a:lnTo>
                  <a:pt x="195337" y="26399"/>
                </a:lnTo>
                <a:lnTo>
                  <a:pt x="195449" y="26287"/>
                </a:lnTo>
                <a:lnTo>
                  <a:pt x="211410" y="32538"/>
                </a:lnTo>
                <a:lnTo>
                  <a:pt x="211410" y="32594"/>
                </a:lnTo>
                <a:lnTo>
                  <a:pt x="211466" y="32873"/>
                </a:lnTo>
                <a:lnTo>
                  <a:pt x="211634" y="33040"/>
                </a:lnTo>
                <a:lnTo>
                  <a:pt x="211801" y="33208"/>
                </a:lnTo>
                <a:lnTo>
                  <a:pt x="212080" y="33263"/>
                </a:lnTo>
                <a:lnTo>
                  <a:pt x="212359" y="33208"/>
                </a:lnTo>
                <a:lnTo>
                  <a:pt x="212527" y="33040"/>
                </a:lnTo>
                <a:lnTo>
                  <a:pt x="212694" y="32873"/>
                </a:lnTo>
                <a:lnTo>
                  <a:pt x="212750" y="32594"/>
                </a:lnTo>
                <a:lnTo>
                  <a:pt x="212750" y="32538"/>
                </a:lnTo>
                <a:lnTo>
                  <a:pt x="229214" y="22994"/>
                </a:lnTo>
                <a:lnTo>
                  <a:pt x="229437" y="23162"/>
                </a:lnTo>
                <a:lnTo>
                  <a:pt x="229716" y="23217"/>
                </a:lnTo>
                <a:lnTo>
                  <a:pt x="229995" y="23162"/>
                </a:lnTo>
                <a:lnTo>
                  <a:pt x="230163" y="22994"/>
                </a:lnTo>
                <a:lnTo>
                  <a:pt x="230330" y="22827"/>
                </a:lnTo>
                <a:lnTo>
                  <a:pt x="230386" y="22548"/>
                </a:lnTo>
                <a:lnTo>
                  <a:pt x="230386" y="22492"/>
                </a:lnTo>
                <a:lnTo>
                  <a:pt x="246180" y="16297"/>
                </a:lnTo>
                <a:lnTo>
                  <a:pt x="246404" y="16464"/>
                </a:lnTo>
                <a:lnTo>
                  <a:pt x="246683" y="16520"/>
                </a:lnTo>
                <a:lnTo>
                  <a:pt x="246962" y="16464"/>
                </a:lnTo>
                <a:lnTo>
                  <a:pt x="247129" y="16297"/>
                </a:lnTo>
                <a:lnTo>
                  <a:pt x="247297" y="16130"/>
                </a:lnTo>
                <a:lnTo>
                  <a:pt x="247352" y="15851"/>
                </a:lnTo>
                <a:lnTo>
                  <a:pt x="247297" y="15683"/>
                </a:lnTo>
                <a:lnTo>
                  <a:pt x="263761" y="1507"/>
                </a:lnTo>
                <a:lnTo>
                  <a:pt x="263872" y="1619"/>
                </a:lnTo>
                <a:lnTo>
                  <a:pt x="264040" y="1730"/>
                </a:lnTo>
                <a:lnTo>
                  <a:pt x="264151" y="1786"/>
                </a:lnTo>
                <a:lnTo>
                  <a:pt x="264319" y="1786"/>
                </a:lnTo>
                <a:lnTo>
                  <a:pt x="264542" y="1730"/>
                </a:lnTo>
                <a:lnTo>
                  <a:pt x="264765" y="1619"/>
                </a:lnTo>
                <a:lnTo>
                  <a:pt x="264877" y="1451"/>
                </a:lnTo>
                <a:lnTo>
                  <a:pt x="264988" y="1228"/>
                </a:lnTo>
                <a:lnTo>
                  <a:pt x="280839" y="3237"/>
                </a:lnTo>
                <a:lnTo>
                  <a:pt x="280839" y="3349"/>
                </a:lnTo>
                <a:lnTo>
                  <a:pt x="280894" y="3628"/>
                </a:lnTo>
                <a:lnTo>
                  <a:pt x="281062" y="3795"/>
                </a:lnTo>
                <a:lnTo>
                  <a:pt x="281229" y="3963"/>
                </a:lnTo>
                <a:lnTo>
                  <a:pt x="281508" y="4019"/>
                </a:lnTo>
                <a:lnTo>
                  <a:pt x="281787" y="3963"/>
                </a:lnTo>
                <a:lnTo>
                  <a:pt x="281955" y="3795"/>
                </a:lnTo>
                <a:lnTo>
                  <a:pt x="282122" y="3628"/>
                </a:lnTo>
                <a:lnTo>
                  <a:pt x="282178" y="3349"/>
                </a:lnTo>
                <a:lnTo>
                  <a:pt x="285750" y="3349"/>
                </a:lnTo>
                <a:lnTo>
                  <a:pt x="285750" y="3126"/>
                </a:lnTo>
                <a:lnTo>
                  <a:pt x="282122" y="3126"/>
                </a:lnTo>
                <a:lnTo>
                  <a:pt x="282067" y="2958"/>
                </a:lnTo>
                <a:lnTo>
                  <a:pt x="281899" y="2791"/>
                </a:lnTo>
                <a:lnTo>
                  <a:pt x="281732" y="2735"/>
                </a:lnTo>
                <a:lnTo>
                  <a:pt x="281508" y="2679"/>
                </a:lnTo>
                <a:lnTo>
                  <a:pt x="281341" y="2679"/>
                </a:lnTo>
                <a:lnTo>
                  <a:pt x="281174" y="2791"/>
                </a:lnTo>
                <a:lnTo>
                  <a:pt x="281006" y="2902"/>
                </a:lnTo>
                <a:lnTo>
                  <a:pt x="280894" y="3014"/>
                </a:lnTo>
                <a:lnTo>
                  <a:pt x="264988" y="1005"/>
                </a:lnTo>
                <a:lnTo>
                  <a:pt x="264877" y="782"/>
                </a:lnTo>
                <a:lnTo>
                  <a:pt x="264765" y="614"/>
                </a:lnTo>
                <a:lnTo>
                  <a:pt x="264542" y="503"/>
                </a:lnTo>
                <a:lnTo>
                  <a:pt x="264319" y="447"/>
                </a:lnTo>
                <a:lnTo>
                  <a:pt x="264040" y="503"/>
                </a:lnTo>
                <a:lnTo>
                  <a:pt x="263872" y="670"/>
                </a:lnTo>
                <a:lnTo>
                  <a:pt x="263705" y="838"/>
                </a:lnTo>
                <a:lnTo>
                  <a:pt x="263649" y="1117"/>
                </a:lnTo>
                <a:lnTo>
                  <a:pt x="263705" y="1284"/>
                </a:lnTo>
                <a:lnTo>
                  <a:pt x="247241" y="15460"/>
                </a:lnTo>
                <a:lnTo>
                  <a:pt x="247129" y="15348"/>
                </a:lnTo>
                <a:lnTo>
                  <a:pt x="246962" y="15237"/>
                </a:lnTo>
                <a:lnTo>
                  <a:pt x="246850" y="15181"/>
                </a:lnTo>
                <a:lnTo>
                  <a:pt x="246683" y="15181"/>
                </a:lnTo>
                <a:lnTo>
                  <a:pt x="246404" y="15237"/>
                </a:lnTo>
                <a:lnTo>
                  <a:pt x="246236" y="15404"/>
                </a:lnTo>
                <a:lnTo>
                  <a:pt x="246069" y="15571"/>
                </a:lnTo>
                <a:lnTo>
                  <a:pt x="246013" y="15851"/>
                </a:lnTo>
                <a:lnTo>
                  <a:pt x="246069" y="16130"/>
                </a:lnTo>
                <a:lnTo>
                  <a:pt x="230330" y="22269"/>
                </a:lnTo>
                <a:lnTo>
                  <a:pt x="230219" y="22101"/>
                </a:lnTo>
                <a:lnTo>
                  <a:pt x="230051" y="21990"/>
                </a:lnTo>
                <a:lnTo>
                  <a:pt x="229884" y="21934"/>
                </a:lnTo>
                <a:lnTo>
                  <a:pt x="229716" y="21878"/>
                </a:lnTo>
                <a:lnTo>
                  <a:pt x="229437" y="21934"/>
                </a:lnTo>
                <a:lnTo>
                  <a:pt x="229270" y="22101"/>
                </a:lnTo>
                <a:lnTo>
                  <a:pt x="229102" y="22269"/>
                </a:lnTo>
                <a:lnTo>
                  <a:pt x="229046" y="22548"/>
                </a:lnTo>
                <a:lnTo>
                  <a:pt x="229102" y="22827"/>
                </a:lnTo>
                <a:lnTo>
                  <a:pt x="212694" y="32315"/>
                </a:lnTo>
                <a:lnTo>
                  <a:pt x="212582" y="32147"/>
                </a:lnTo>
                <a:lnTo>
                  <a:pt x="212415" y="32036"/>
                </a:lnTo>
                <a:lnTo>
                  <a:pt x="212248" y="31924"/>
                </a:lnTo>
                <a:lnTo>
                  <a:pt x="212080" y="31924"/>
                </a:lnTo>
                <a:lnTo>
                  <a:pt x="211913" y="31980"/>
                </a:lnTo>
                <a:lnTo>
                  <a:pt x="211745" y="32036"/>
                </a:lnTo>
                <a:lnTo>
                  <a:pt x="211578" y="32147"/>
                </a:lnTo>
                <a:lnTo>
                  <a:pt x="211466" y="32315"/>
                </a:lnTo>
                <a:lnTo>
                  <a:pt x="195504" y="26120"/>
                </a:lnTo>
                <a:lnTo>
                  <a:pt x="195560" y="25896"/>
                </a:lnTo>
                <a:lnTo>
                  <a:pt x="195504" y="25617"/>
                </a:lnTo>
                <a:lnTo>
                  <a:pt x="195337" y="25450"/>
                </a:lnTo>
                <a:lnTo>
                  <a:pt x="195169" y="25282"/>
                </a:lnTo>
                <a:lnTo>
                  <a:pt x="194890" y="25227"/>
                </a:lnTo>
                <a:lnTo>
                  <a:pt x="194723" y="25227"/>
                </a:lnTo>
                <a:lnTo>
                  <a:pt x="194556" y="25338"/>
                </a:lnTo>
                <a:lnTo>
                  <a:pt x="178203" y="7144"/>
                </a:lnTo>
                <a:lnTo>
                  <a:pt x="178315" y="6921"/>
                </a:lnTo>
                <a:lnTo>
                  <a:pt x="178371" y="6698"/>
                </a:lnTo>
                <a:lnTo>
                  <a:pt x="178315" y="6419"/>
                </a:lnTo>
                <a:lnTo>
                  <a:pt x="178147" y="6251"/>
                </a:lnTo>
                <a:lnTo>
                  <a:pt x="177980" y="6084"/>
                </a:lnTo>
                <a:lnTo>
                  <a:pt x="177701" y="6028"/>
                </a:lnTo>
                <a:lnTo>
                  <a:pt x="177533" y="6028"/>
                </a:lnTo>
                <a:lnTo>
                  <a:pt x="177366" y="6084"/>
                </a:lnTo>
                <a:lnTo>
                  <a:pt x="177254" y="6195"/>
                </a:lnTo>
                <a:lnTo>
                  <a:pt x="177143" y="6307"/>
                </a:lnTo>
                <a:lnTo>
                  <a:pt x="160958" y="726"/>
                </a:lnTo>
                <a:lnTo>
                  <a:pt x="160958" y="670"/>
                </a:lnTo>
                <a:lnTo>
                  <a:pt x="160902" y="391"/>
                </a:lnTo>
                <a:lnTo>
                  <a:pt x="160734" y="224"/>
                </a:lnTo>
                <a:lnTo>
                  <a:pt x="160567" y="56"/>
                </a:lnTo>
                <a:lnTo>
                  <a:pt x="160288" y="0"/>
                </a:lnTo>
                <a:close/>
              </a:path>
            </a:pathLst>
          </a:custGeom>
          <a:solidFill>
            <a:srgbClr val="FFFFFF">
              <a:alpha val="3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7"/>
          <p:cNvSpPr txBox="1">
            <a:spLocks noGrp="1"/>
          </p:cNvSpPr>
          <p:nvPr>
            <p:ph type="title"/>
          </p:nvPr>
        </p:nvSpPr>
        <p:spPr>
          <a:xfrm>
            <a:off x="739675" y="401250"/>
            <a:ext cx="7686000" cy="857400"/>
          </a:xfrm>
          <a:prstGeom prst="rect">
            <a:avLst/>
          </a:prstGeom>
        </p:spPr>
        <p:txBody>
          <a:bodyPr spcFirstLastPara="1" wrap="square" lIns="91425" tIns="91425" rIns="91425" bIns="91425" anchor="b"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440" name="Google Shape;440;p7"/>
          <p:cNvSpPr txBox="1">
            <a:spLocks noGrp="1"/>
          </p:cNvSpPr>
          <p:nvPr>
            <p:ph type="body" idx="1"/>
          </p:nvPr>
        </p:nvSpPr>
        <p:spPr>
          <a:xfrm>
            <a:off x="739675" y="1218009"/>
            <a:ext cx="3730800" cy="2853900"/>
          </a:xfrm>
          <a:prstGeom prst="rect">
            <a:avLst/>
          </a:prstGeom>
        </p:spPr>
        <p:txBody>
          <a:bodyPr spcFirstLastPara="1" wrap="square" lIns="91425" tIns="91425" rIns="91425" bIns="91425" anchor="t" anchorCtr="0">
            <a:noAutofit/>
          </a:bodyPr>
          <a:lstStyle>
            <a:lvl1pPr marL="457200" lvl="0" indent="-355600">
              <a:spcBef>
                <a:spcPts val="600"/>
              </a:spcBef>
              <a:spcAft>
                <a:spcPts val="0"/>
              </a:spcAft>
              <a:buSzPts val="2000"/>
              <a:buChar char="▫"/>
              <a:defRPr sz="2000"/>
            </a:lvl1pPr>
            <a:lvl2pPr marL="914400" lvl="1" indent="-355600">
              <a:spcBef>
                <a:spcPts val="0"/>
              </a:spcBef>
              <a:spcAft>
                <a:spcPts val="0"/>
              </a:spcAft>
              <a:buSzPts val="2000"/>
              <a:buChar char="-"/>
              <a:defRPr sz="2000"/>
            </a:lvl2pPr>
            <a:lvl3pPr marL="1371600" lvl="2" indent="-355600">
              <a:spcBef>
                <a:spcPts val="0"/>
              </a:spcBef>
              <a:spcAft>
                <a:spcPts val="0"/>
              </a:spcAft>
              <a:buSzPts val="2000"/>
              <a:buChar char="-"/>
              <a:defRPr sz="2000"/>
            </a:lvl3pPr>
            <a:lvl4pPr marL="1828800" lvl="3" indent="-355600">
              <a:spcBef>
                <a:spcPts val="0"/>
              </a:spcBef>
              <a:spcAft>
                <a:spcPts val="0"/>
              </a:spcAft>
              <a:buSzPts val="2000"/>
              <a:buChar char="-"/>
              <a:defRPr sz="2000"/>
            </a:lvl4pPr>
            <a:lvl5pPr marL="2286000" lvl="4" indent="-355600">
              <a:spcBef>
                <a:spcPts val="0"/>
              </a:spcBef>
              <a:spcAft>
                <a:spcPts val="0"/>
              </a:spcAft>
              <a:buSzPts val="2000"/>
              <a:buChar char="-"/>
              <a:defRPr sz="2000"/>
            </a:lvl5pPr>
            <a:lvl6pPr marL="2743200" lvl="5" indent="-355600">
              <a:spcBef>
                <a:spcPts val="0"/>
              </a:spcBef>
              <a:spcAft>
                <a:spcPts val="0"/>
              </a:spcAft>
              <a:buSzPts val="2000"/>
              <a:buChar char="-"/>
              <a:defRPr sz="2000"/>
            </a:lvl6pPr>
            <a:lvl7pPr marL="3200400" lvl="6" indent="-355600">
              <a:spcBef>
                <a:spcPts val="0"/>
              </a:spcBef>
              <a:spcAft>
                <a:spcPts val="0"/>
              </a:spcAft>
              <a:buSzPts val="2000"/>
              <a:buChar char="●"/>
              <a:defRPr sz="2000"/>
            </a:lvl7pPr>
            <a:lvl8pPr marL="3657600" lvl="7" indent="-355600">
              <a:spcBef>
                <a:spcPts val="0"/>
              </a:spcBef>
              <a:spcAft>
                <a:spcPts val="0"/>
              </a:spcAft>
              <a:buSzPts val="2000"/>
              <a:buChar char="○"/>
              <a:defRPr sz="2000"/>
            </a:lvl8pPr>
            <a:lvl9pPr marL="4114800" lvl="8" indent="-355600">
              <a:spcBef>
                <a:spcPts val="0"/>
              </a:spcBef>
              <a:spcAft>
                <a:spcPts val="0"/>
              </a:spcAft>
              <a:buSzPts val="2000"/>
              <a:buChar char="■"/>
              <a:defRPr sz="2000"/>
            </a:lvl9pPr>
          </a:lstStyle>
          <a:p>
            <a:endParaRPr/>
          </a:p>
        </p:txBody>
      </p:sp>
      <p:sp>
        <p:nvSpPr>
          <p:cNvPr id="441" name="Google Shape;441;p7"/>
          <p:cNvSpPr txBox="1">
            <a:spLocks noGrp="1"/>
          </p:cNvSpPr>
          <p:nvPr>
            <p:ph type="body" idx="2"/>
          </p:nvPr>
        </p:nvSpPr>
        <p:spPr>
          <a:xfrm>
            <a:off x="4694997" y="1218009"/>
            <a:ext cx="3730800" cy="2853900"/>
          </a:xfrm>
          <a:prstGeom prst="rect">
            <a:avLst/>
          </a:prstGeom>
        </p:spPr>
        <p:txBody>
          <a:bodyPr spcFirstLastPara="1" wrap="square" lIns="91425" tIns="91425" rIns="91425" bIns="91425" anchor="t" anchorCtr="0">
            <a:noAutofit/>
          </a:bodyPr>
          <a:lstStyle>
            <a:lvl1pPr marL="457200" lvl="0" indent="-355600">
              <a:spcBef>
                <a:spcPts val="600"/>
              </a:spcBef>
              <a:spcAft>
                <a:spcPts val="0"/>
              </a:spcAft>
              <a:buSzPts val="2000"/>
              <a:buChar char="▫"/>
              <a:defRPr sz="2000"/>
            </a:lvl1pPr>
            <a:lvl2pPr marL="914400" lvl="1" indent="-355600">
              <a:spcBef>
                <a:spcPts val="0"/>
              </a:spcBef>
              <a:spcAft>
                <a:spcPts val="0"/>
              </a:spcAft>
              <a:buSzPts val="2000"/>
              <a:buChar char="-"/>
              <a:defRPr sz="2000"/>
            </a:lvl2pPr>
            <a:lvl3pPr marL="1371600" lvl="2" indent="-355600">
              <a:spcBef>
                <a:spcPts val="0"/>
              </a:spcBef>
              <a:spcAft>
                <a:spcPts val="0"/>
              </a:spcAft>
              <a:buSzPts val="2000"/>
              <a:buChar char="-"/>
              <a:defRPr sz="2000"/>
            </a:lvl3pPr>
            <a:lvl4pPr marL="1828800" lvl="3" indent="-355600">
              <a:spcBef>
                <a:spcPts val="0"/>
              </a:spcBef>
              <a:spcAft>
                <a:spcPts val="0"/>
              </a:spcAft>
              <a:buSzPts val="2000"/>
              <a:buChar char="-"/>
              <a:defRPr sz="2000"/>
            </a:lvl4pPr>
            <a:lvl5pPr marL="2286000" lvl="4" indent="-355600">
              <a:spcBef>
                <a:spcPts val="0"/>
              </a:spcBef>
              <a:spcAft>
                <a:spcPts val="0"/>
              </a:spcAft>
              <a:buSzPts val="2000"/>
              <a:buChar char="-"/>
              <a:defRPr sz="2000"/>
            </a:lvl5pPr>
            <a:lvl6pPr marL="2743200" lvl="5" indent="-355600">
              <a:spcBef>
                <a:spcPts val="0"/>
              </a:spcBef>
              <a:spcAft>
                <a:spcPts val="0"/>
              </a:spcAft>
              <a:buSzPts val="2000"/>
              <a:buChar char="-"/>
              <a:defRPr sz="2000"/>
            </a:lvl6pPr>
            <a:lvl7pPr marL="3200400" lvl="6" indent="-355600">
              <a:spcBef>
                <a:spcPts val="0"/>
              </a:spcBef>
              <a:spcAft>
                <a:spcPts val="0"/>
              </a:spcAft>
              <a:buSzPts val="2000"/>
              <a:buChar char="●"/>
              <a:defRPr sz="2000"/>
            </a:lvl7pPr>
            <a:lvl8pPr marL="3657600" lvl="7" indent="-355600">
              <a:spcBef>
                <a:spcPts val="0"/>
              </a:spcBef>
              <a:spcAft>
                <a:spcPts val="0"/>
              </a:spcAft>
              <a:buSzPts val="2000"/>
              <a:buChar char="○"/>
              <a:defRPr sz="2000"/>
            </a:lvl8pPr>
            <a:lvl9pPr marL="4114800" lvl="8" indent="-355600">
              <a:spcBef>
                <a:spcPts val="0"/>
              </a:spcBef>
              <a:spcAft>
                <a:spcPts val="0"/>
              </a:spcAft>
              <a:buSzPts val="2000"/>
              <a:buChar char="■"/>
              <a:defRPr sz="2000"/>
            </a:lvl9pPr>
          </a:lstStyle>
          <a:p>
            <a:endParaRPr/>
          </a:p>
        </p:txBody>
      </p:sp>
      <p:sp>
        <p:nvSpPr>
          <p:cNvPr id="442" name="Google Shape;442;p7"/>
          <p:cNvSpPr txBox="1">
            <a:spLocks noGrp="1"/>
          </p:cNvSpPr>
          <p:nvPr>
            <p:ph type="sldNum" idx="12"/>
          </p:nvPr>
        </p:nvSpPr>
        <p:spPr>
          <a:xfrm>
            <a:off x="8586575" y="-11875"/>
            <a:ext cx="557400" cy="547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5451345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rgbClr val="465573"/>
        </a:solidFill>
        <a:effectLst/>
      </p:bgPr>
    </p:bg>
    <p:spTree>
      <p:nvGrpSpPr>
        <p:cNvPr id="1" name="Shape 5"/>
        <p:cNvGrpSpPr/>
        <p:nvPr/>
      </p:nvGrpSpPr>
      <p:grpSpPr>
        <a:xfrm>
          <a:off x="0" y="0"/>
          <a:ext cx="0" cy="0"/>
          <a:chOff x="0" y="0"/>
          <a:chExt cx="0" cy="0"/>
        </a:xfrm>
      </p:grpSpPr>
      <p:sp>
        <p:nvSpPr>
          <p:cNvPr id="6" name="Google Shape;6;p1"/>
          <p:cNvSpPr/>
          <p:nvPr/>
        </p:nvSpPr>
        <p:spPr>
          <a:xfrm>
            <a:off x="0" y="0"/>
            <a:ext cx="9144000" cy="5143488"/>
          </a:xfrm>
          <a:custGeom>
            <a:avLst/>
            <a:gdLst/>
            <a:ahLst/>
            <a:cxnLst/>
            <a:rect l="l" t="t" r="r" b="b"/>
            <a:pathLst>
              <a:path w="285750" h="160734" extrusionOk="0">
                <a:moveTo>
                  <a:pt x="17190" y="8595"/>
                </a:moveTo>
                <a:lnTo>
                  <a:pt x="17190" y="16799"/>
                </a:lnTo>
                <a:lnTo>
                  <a:pt x="8762" y="16799"/>
                </a:lnTo>
                <a:lnTo>
                  <a:pt x="8762" y="8595"/>
                </a:lnTo>
                <a:close/>
                <a:moveTo>
                  <a:pt x="25840" y="8595"/>
                </a:moveTo>
                <a:lnTo>
                  <a:pt x="25840" y="16799"/>
                </a:lnTo>
                <a:lnTo>
                  <a:pt x="17413" y="16799"/>
                </a:lnTo>
                <a:lnTo>
                  <a:pt x="17413" y="8595"/>
                </a:lnTo>
                <a:close/>
                <a:moveTo>
                  <a:pt x="34547" y="8595"/>
                </a:moveTo>
                <a:lnTo>
                  <a:pt x="34547" y="16799"/>
                </a:lnTo>
                <a:lnTo>
                  <a:pt x="26064" y="16799"/>
                </a:lnTo>
                <a:lnTo>
                  <a:pt x="26064" y="8595"/>
                </a:lnTo>
                <a:close/>
                <a:moveTo>
                  <a:pt x="43197" y="8595"/>
                </a:moveTo>
                <a:lnTo>
                  <a:pt x="43197" y="16799"/>
                </a:lnTo>
                <a:lnTo>
                  <a:pt x="34770" y="16799"/>
                </a:lnTo>
                <a:lnTo>
                  <a:pt x="34770" y="8595"/>
                </a:lnTo>
                <a:close/>
                <a:moveTo>
                  <a:pt x="51848" y="8595"/>
                </a:moveTo>
                <a:lnTo>
                  <a:pt x="51848" y="16799"/>
                </a:lnTo>
                <a:lnTo>
                  <a:pt x="43421" y="16799"/>
                </a:lnTo>
                <a:lnTo>
                  <a:pt x="43421" y="8595"/>
                </a:lnTo>
                <a:close/>
                <a:moveTo>
                  <a:pt x="60499" y="8595"/>
                </a:moveTo>
                <a:lnTo>
                  <a:pt x="60499" y="16799"/>
                </a:lnTo>
                <a:lnTo>
                  <a:pt x="52071" y="16799"/>
                </a:lnTo>
                <a:lnTo>
                  <a:pt x="52071" y="8595"/>
                </a:lnTo>
                <a:close/>
                <a:moveTo>
                  <a:pt x="69149" y="8595"/>
                </a:moveTo>
                <a:lnTo>
                  <a:pt x="69149" y="16799"/>
                </a:lnTo>
                <a:lnTo>
                  <a:pt x="60722" y="16799"/>
                </a:lnTo>
                <a:lnTo>
                  <a:pt x="60722" y="8595"/>
                </a:lnTo>
                <a:close/>
                <a:moveTo>
                  <a:pt x="77800" y="8595"/>
                </a:moveTo>
                <a:lnTo>
                  <a:pt x="77800" y="16799"/>
                </a:lnTo>
                <a:lnTo>
                  <a:pt x="69373" y="16799"/>
                </a:lnTo>
                <a:lnTo>
                  <a:pt x="69373" y="8595"/>
                </a:lnTo>
                <a:close/>
                <a:moveTo>
                  <a:pt x="86506" y="8595"/>
                </a:moveTo>
                <a:lnTo>
                  <a:pt x="86506" y="16799"/>
                </a:lnTo>
                <a:lnTo>
                  <a:pt x="78023" y="16799"/>
                </a:lnTo>
                <a:lnTo>
                  <a:pt x="78023" y="8595"/>
                </a:lnTo>
                <a:close/>
                <a:moveTo>
                  <a:pt x="95157" y="8595"/>
                </a:moveTo>
                <a:lnTo>
                  <a:pt x="95157" y="16799"/>
                </a:lnTo>
                <a:lnTo>
                  <a:pt x="86730" y="16799"/>
                </a:lnTo>
                <a:lnTo>
                  <a:pt x="86730" y="8595"/>
                </a:lnTo>
                <a:close/>
                <a:moveTo>
                  <a:pt x="103808" y="8595"/>
                </a:moveTo>
                <a:lnTo>
                  <a:pt x="103808" y="16799"/>
                </a:lnTo>
                <a:lnTo>
                  <a:pt x="95380" y="16799"/>
                </a:lnTo>
                <a:lnTo>
                  <a:pt x="95380" y="8595"/>
                </a:lnTo>
                <a:close/>
                <a:moveTo>
                  <a:pt x="112458" y="8595"/>
                </a:moveTo>
                <a:lnTo>
                  <a:pt x="112458" y="16799"/>
                </a:lnTo>
                <a:lnTo>
                  <a:pt x="104031" y="16799"/>
                </a:lnTo>
                <a:lnTo>
                  <a:pt x="104031" y="8595"/>
                </a:lnTo>
                <a:close/>
                <a:moveTo>
                  <a:pt x="121109" y="8595"/>
                </a:moveTo>
                <a:lnTo>
                  <a:pt x="121109" y="16799"/>
                </a:lnTo>
                <a:lnTo>
                  <a:pt x="112681" y="16799"/>
                </a:lnTo>
                <a:lnTo>
                  <a:pt x="112681" y="8595"/>
                </a:lnTo>
                <a:close/>
                <a:moveTo>
                  <a:pt x="129760" y="8595"/>
                </a:moveTo>
                <a:lnTo>
                  <a:pt x="129760" y="16799"/>
                </a:lnTo>
                <a:lnTo>
                  <a:pt x="121332" y="16799"/>
                </a:lnTo>
                <a:lnTo>
                  <a:pt x="121332" y="8595"/>
                </a:lnTo>
                <a:close/>
                <a:moveTo>
                  <a:pt x="138410" y="8595"/>
                </a:moveTo>
                <a:lnTo>
                  <a:pt x="138410" y="16799"/>
                </a:lnTo>
                <a:lnTo>
                  <a:pt x="129983" y="16799"/>
                </a:lnTo>
                <a:lnTo>
                  <a:pt x="129983" y="8595"/>
                </a:lnTo>
                <a:close/>
                <a:moveTo>
                  <a:pt x="147117" y="8595"/>
                </a:moveTo>
                <a:lnTo>
                  <a:pt x="147117" y="16799"/>
                </a:lnTo>
                <a:lnTo>
                  <a:pt x="138633" y="16799"/>
                </a:lnTo>
                <a:lnTo>
                  <a:pt x="138633" y="8595"/>
                </a:lnTo>
                <a:close/>
                <a:moveTo>
                  <a:pt x="155767" y="8595"/>
                </a:moveTo>
                <a:lnTo>
                  <a:pt x="155767" y="16799"/>
                </a:lnTo>
                <a:lnTo>
                  <a:pt x="147340" y="16799"/>
                </a:lnTo>
                <a:lnTo>
                  <a:pt x="147340" y="8595"/>
                </a:lnTo>
                <a:close/>
                <a:moveTo>
                  <a:pt x="164418" y="8595"/>
                </a:moveTo>
                <a:lnTo>
                  <a:pt x="164418" y="16799"/>
                </a:lnTo>
                <a:lnTo>
                  <a:pt x="155990" y="16799"/>
                </a:lnTo>
                <a:lnTo>
                  <a:pt x="155990" y="8595"/>
                </a:lnTo>
                <a:close/>
                <a:moveTo>
                  <a:pt x="173069" y="8595"/>
                </a:moveTo>
                <a:lnTo>
                  <a:pt x="173069" y="16799"/>
                </a:lnTo>
                <a:lnTo>
                  <a:pt x="164641" y="16799"/>
                </a:lnTo>
                <a:lnTo>
                  <a:pt x="164641" y="8595"/>
                </a:lnTo>
                <a:close/>
                <a:moveTo>
                  <a:pt x="181719" y="8595"/>
                </a:moveTo>
                <a:lnTo>
                  <a:pt x="181719" y="16799"/>
                </a:lnTo>
                <a:lnTo>
                  <a:pt x="173292" y="16799"/>
                </a:lnTo>
                <a:lnTo>
                  <a:pt x="173292" y="8595"/>
                </a:lnTo>
                <a:close/>
                <a:moveTo>
                  <a:pt x="190370" y="8595"/>
                </a:moveTo>
                <a:lnTo>
                  <a:pt x="190370" y="16799"/>
                </a:lnTo>
                <a:lnTo>
                  <a:pt x="181942" y="16799"/>
                </a:lnTo>
                <a:lnTo>
                  <a:pt x="181942" y="8595"/>
                </a:lnTo>
                <a:close/>
                <a:moveTo>
                  <a:pt x="199020" y="8595"/>
                </a:moveTo>
                <a:lnTo>
                  <a:pt x="199020" y="16799"/>
                </a:lnTo>
                <a:lnTo>
                  <a:pt x="190593" y="16799"/>
                </a:lnTo>
                <a:lnTo>
                  <a:pt x="190593" y="8595"/>
                </a:lnTo>
                <a:close/>
                <a:moveTo>
                  <a:pt x="207727" y="8595"/>
                </a:moveTo>
                <a:lnTo>
                  <a:pt x="207727" y="16799"/>
                </a:lnTo>
                <a:lnTo>
                  <a:pt x="199244" y="16799"/>
                </a:lnTo>
                <a:lnTo>
                  <a:pt x="199244" y="8595"/>
                </a:lnTo>
                <a:close/>
                <a:moveTo>
                  <a:pt x="216377" y="8595"/>
                </a:moveTo>
                <a:lnTo>
                  <a:pt x="216377" y="16799"/>
                </a:lnTo>
                <a:lnTo>
                  <a:pt x="207950" y="16799"/>
                </a:lnTo>
                <a:lnTo>
                  <a:pt x="207950" y="8595"/>
                </a:lnTo>
                <a:close/>
                <a:moveTo>
                  <a:pt x="225028" y="8595"/>
                </a:moveTo>
                <a:lnTo>
                  <a:pt x="225028" y="16799"/>
                </a:lnTo>
                <a:lnTo>
                  <a:pt x="216601" y="16799"/>
                </a:lnTo>
                <a:lnTo>
                  <a:pt x="216601" y="8595"/>
                </a:lnTo>
                <a:close/>
                <a:moveTo>
                  <a:pt x="233679" y="8595"/>
                </a:moveTo>
                <a:lnTo>
                  <a:pt x="233679" y="16799"/>
                </a:lnTo>
                <a:lnTo>
                  <a:pt x="225251" y="16799"/>
                </a:lnTo>
                <a:lnTo>
                  <a:pt x="225251" y="8595"/>
                </a:lnTo>
                <a:close/>
                <a:moveTo>
                  <a:pt x="242329" y="8595"/>
                </a:moveTo>
                <a:lnTo>
                  <a:pt x="242329" y="16799"/>
                </a:lnTo>
                <a:lnTo>
                  <a:pt x="233902" y="16799"/>
                </a:lnTo>
                <a:lnTo>
                  <a:pt x="233902" y="8595"/>
                </a:lnTo>
                <a:close/>
                <a:moveTo>
                  <a:pt x="250980" y="8595"/>
                </a:moveTo>
                <a:lnTo>
                  <a:pt x="250980" y="16799"/>
                </a:lnTo>
                <a:lnTo>
                  <a:pt x="242553" y="16799"/>
                </a:lnTo>
                <a:lnTo>
                  <a:pt x="242553" y="8595"/>
                </a:lnTo>
                <a:close/>
                <a:moveTo>
                  <a:pt x="259686" y="8595"/>
                </a:moveTo>
                <a:lnTo>
                  <a:pt x="259686" y="16799"/>
                </a:lnTo>
                <a:lnTo>
                  <a:pt x="251203" y="16799"/>
                </a:lnTo>
                <a:lnTo>
                  <a:pt x="251203" y="8595"/>
                </a:lnTo>
                <a:close/>
                <a:moveTo>
                  <a:pt x="268337" y="8595"/>
                </a:moveTo>
                <a:lnTo>
                  <a:pt x="268337" y="16799"/>
                </a:lnTo>
                <a:lnTo>
                  <a:pt x="259910" y="16799"/>
                </a:lnTo>
                <a:lnTo>
                  <a:pt x="259910" y="8595"/>
                </a:lnTo>
                <a:close/>
                <a:moveTo>
                  <a:pt x="276988" y="8595"/>
                </a:moveTo>
                <a:lnTo>
                  <a:pt x="276988" y="16799"/>
                </a:lnTo>
                <a:lnTo>
                  <a:pt x="268560" y="16799"/>
                </a:lnTo>
                <a:lnTo>
                  <a:pt x="268560" y="8595"/>
                </a:lnTo>
                <a:close/>
                <a:moveTo>
                  <a:pt x="17190" y="17022"/>
                </a:moveTo>
                <a:lnTo>
                  <a:pt x="17190" y="25282"/>
                </a:lnTo>
                <a:lnTo>
                  <a:pt x="8762" y="25282"/>
                </a:lnTo>
                <a:lnTo>
                  <a:pt x="8762" y="17022"/>
                </a:lnTo>
                <a:close/>
                <a:moveTo>
                  <a:pt x="25840" y="17022"/>
                </a:moveTo>
                <a:lnTo>
                  <a:pt x="25840" y="25282"/>
                </a:lnTo>
                <a:lnTo>
                  <a:pt x="17413" y="25282"/>
                </a:lnTo>
                <a:lnTo>
                  <a:pt x="17413" y="17022"/>
                </a:lnTo>
                <a:close/>
                <a:moveTo>
                  <a:pt x="34547" y="17022"/>
                </a:moveTo>
                <a:lnTo>
                  <a:pt x="34547" y="25282"/>
                </a:lnTo>
                <a:lnTo>
                  <a:pt x="26064" y="25282"/>
                </a:lnTo>
                <a:lnTo>
                  <a:pt x="26064" y="17022"/>
                </a:lnTo>
                <a:close/>
                <a:moveTo>
                  <a:pt x="43197" y="17022"/>
                </a:moveTo>
                <a:lnTo>
                  <a:pt x="43197" y="25282"/>
                </a:lnTo>
                <a:lnTo>
                  <a:pt x="34770" y="25282"/>
                </a:lnTo>
                <a:lnTo>
                  <a:pt x="34770" y="17022"/>
                </a:lnTo>
                <a:close/>
                <a:moveTo>
                  <a:pt x="51848" y="17022"/>
                </a:moveTo>
                <a:lnTo>
                  <a:pt x="51848" y="25282"/>
                </a:lnTo>
                <a:lnTo>
                  <a:pt x="43421" y="25282"/>
                </a:lnTo>
                <a:lnTo>
                  <a:pt x="43421" y="17022"/>
                </a:lnTo>
                <a:close/>
                <a:moveTo>
                  <a:pt x="60499" y="17022"/>
                </a:moveTo>
                <a:lnTo>
                  <a:pt x="60499" y="25282"/>
                </a:lnTo>
                <a:lnTo>
                  <a:pt x="52071" y="25282"/>
                </a:lnTo>
                <a:lnTo>
                  <a:pt x="52071" y="17022"/>
                </a:lnTo>
                <a:close/>
                <a:moveTo>
                  <a:pt x="69149" y="17022"/>
                </a:moveTo>
                <a:lnTo>
                  <a:pt x="69149" y="25282"/>
                </a:lnTo>
                <a:lnTo>
                  <a:pt x="60722" y="25282"/>
                </a:lnTo>
                <a:lnTo>
                  <a:pt x="60722" y="17022"/>
                </a:lnTo>
                <a:close/>
                <a:moveTo>
                  <a:pt x="77800" y="17022"/>
                </a:moveTo>
                <a:lnTo>
                  <a:pt x="77800" y="25282"/>
                </a:lnTo>
                <a:lnTo>
                  <a:pt x="69373" y="25282"/>
                </a:lnTo>
                <a:lnTo>
                  <a:pt x="69373" y="17022"/>
                </a:lnTo>
                <a:close/>
                <a:moveTo>
                  <a:pt x="86506" y="17022"/>
                </a:moveTo>
                <a:lnTo>
                  <a:pt x="86506" y="25282"/>
                </a:lnTo>
                <a:lnTo>
                  <a:pt x="78023" y="25282"/>
                </a:lnTo>
                <a:lnTo>
                  <a:pt x="78023" y="17022"/>
                </a:lnTo>
                <a:close/>
                <a:moveTo>
                  <a:pt x="95157" y="17022"/>
                </a:moveTo>
                <a:lnTo>
                  <a:pt x="95157" y="25282"/>
                </a:lnTo>
                <a:lnTo>
                  <a:pt x="86730" y="25282"/>
                </a:lnTo>
                <a:lnTo>
                  <a:pt x="86730" y="17022"/>
                </a:lnTo>
                <a:close/>
                <a:moveTo>
                  <a:pt x="103808" y="17022"/>
                </a:moveTo>
                <a:lnTo>
                  <a:pt x="103808" y="25282"/>
                </a:lnTo>
                <a:lnTo>
                  <a:pt x="95380" y="25282"/>
                </a:lnTo>
                <a:lnTo>
                  <a:pt x="95380" y="17022"/>
                </a:lnTo>
                <a:close/>
                <a:moveTo>
                  <a:pt x="112458" y="17022"/>
                </a:moveTo>
                <a:lnTo>
                  <a:pt x="112458" y="25282"/>
                </a:lnTo>
                <a:lnTo>
                  <a:pt x="104031" y="25282"/>
                </a:lnTo>
                <a:lnTo>
                  <a:pt x="104031" y="17022"/>
                </a:lnTo>
                <a:close/>
                <a:moveTo>
                  <a:pt x="121109" y="17022"/>
                </a:moveTo>
                <a:lnTo>
                  <a:pt x="121109" y="25282"/>
                </a:lnTo>
                <a:lnTo>
                  <a:pt x="112681" y="25282"/>
                </a:lnTo>
                <a:lnTo>
                  <a:pt x="112681" y="17022"/>
                </a:lnTo>
                <a:close/>
                <a:moveTo>
                  <a:pt x="129760" y="17022"/>
                </a:moveTo>
                <a:lnTo>
                  <a:pt x="129760" y="25282"/>
                </a:lnTo>
                <a:lnTo>
                  <a:pt x="121332" y="25282"/>
                </a:lnTo>
                <a:lnTo>
                  <a:pt x="121332" y="17022"/>
                </a:lnTo>
                <a:close/>
                <a:moveTo>
                  <a:pt x="138410" y="17022"/>
                </a:moveTo>
                <a:lnTo>
                  <a:pt x="138410" y="25282"/>
                </a:lnTo>
                <a:lnTo>
                  <a:pt x="129983" y="25282"/>
                </a:lnTo>
                <a:lnTo>
                  <a:pt x="129983" y="17022"/>
                </a:lnTo>
                <a:close/>
                <a:moveTo>
                  <a:pt x="147117" y="17022"/>
                </a:moveTo>
                <a:lnTo>
                  <a:pt x="147117" y="25282"/>
                </a:lnTo>
                <a:lnTo>
                  <a:pt x="138633" y="25282"/>
                </a:lnTo>
                <a:lnTo>
                  <a:pt x="138633" y="17022"/>
                </a:lnTo>
                <a:close/>
                <a:moveTo>
                  <a:pt x="155767" y="17022"/>
                </a:moveTo>
                <a:lnTo>
                  <a:pt x="155767" y="25282"/>
                </a:lnTo>
                <a:lnTo>
                  <a:pt x="147340" y="25282"/>
                </a:lnTo>
                <a:lnTo>
                  <a:pt x="147340" y="17022"/>
                </a:lnTo>
                <a:close/>
                <a:moveTo>
                  <a:pt x="164418" y="17022"/>
                </a:moveTo>
                <a:lnTo>
                  <a:pt x="164418" y="25282"/>
                </a:lnTo>
                <a:lnTo>
                  <a:pt x="155990" y="25282"/>
                </a:lnTo>
                <a:lnTo>
                  <a:pt x="155990" y="17022"/>
                </a:lnTo>
                <a:close/>
                <a:moveTo>
                  <a:pt x="173069" y="17022"/>
                </a:moveTo>
                <a:lnTo>
                  <a:pt x="173069" y="25282"/>
                </a:lnTo>
                <a:lnTo>
                  <a:pt x="164641" y="25282"/>
                </a:lnTo>
                <a:lnTo>
                  <a:pt x="164641" y="17022"/>
                </a:lnTo>
                <a:close/>
                <a:moveTo>
                  <a:pt x="181719" y="17022"/>
                </a:moveTo>
                <a:lnTo>
                  <a:pt x="181719" y="25282"/>
                </a:lnTo>
                <a:lnTo>
                  <a:pt x="173292" y="25282"/>
                </a:lnTo>
                <a:lnTo>
                  <a:pt x="173292" y="17022"/>
                </a:lnTo>
                <a:close/>
                <a:moveTo>
                  <a:pt x="190370" y="17022"/>
                </a:moveTo>
                <a:lnTo>
                  <a:pt x="190370" y="25282"/>
                </a:lnTo>
                <a:lnTo>
                  <a:pt x="181942" y="25282"/>
                </a:lnTo>
                <a:lnTo>
                  <a:pt x="181942" y="17022"/>
                </a:lnTo>
                <a:close/>
                <a:moveTo>
                  <a:pt x="199020" y="17022"/>
                </a:moveTo>
                <a:lnTo>
                  <a:pt x="199020" y="25282"/>
                </a:lnTo>
                <a:lnTo>
                  <a:pt x="190593" y="25282"/>
                </a:lnTo>
                <a:lnTo>
                  <a:pt x="190593" y="17022"/>
                </a:lnTo>
                <a:close/>
                <a:moveTo>
                  <a:pt x="207727" y="17022"/>
                </a:moveTo>
                <a:lnTo>
                  <a:pt x="207727" y="25282"/>
                </a:lnTo>
                <a:lnTo>
                  <a:pt x="199244" y="25282"/>
                </a:lnTo>
                <a:lnTo>
                  <a:pt x="199244" y="17022"/>
                </a:lnTo>
                <a:close/>
                <a:moveTo>
                  <a:pt x="216377" y="17022"/>
                </a:moveTo>
                <a:lnTo>
                  <a:pt x="216377" y="25282"/>
                </a:lnTo>
                <a:lnTo>
                  <a:pt x="207950" y="25282"/>
                </a:lnTo>
                <a:lnTo>
                  <a:pt x="207950" y="17022"/>
                </a:lnTo>
                <a:close/>
                <a:moveTo>
                  <a:pt x="225028" y="17022"/>
                </a:moveTo>
                <a:lnTo>
                  <a:pt x="225028" y="25282"/>
                </a:lnTo>
                <a:lnTo>
                  <a:pt x="216601" y="25282"/>
                </a:lnTo>
                <a:lnTo>
                  <a:pt x="216601" y="17022"/>
                </a:lnTo>
                <a:close/>
                <a:moveTo>
                  <a:pt x="233679" y="17022"/>
                </a:moveTo>
                <a:lnTo>
                  <a:pt x="233679" y="25282"/>
                </a:lnTo>
                <a:lnTo>
                  <a:pt x="225251" y="25282"/>
                </a:lnTo>
                <a:lnTo>
                  <a:pt x="225251" y="17022"/>
                </a:lnTo>
                <a:close/>
                <a:moveTo>
                  <a:pt x="242329" y="17022"/>
                </a:moveTo>
                <a:lnTo>
                  <a:pt x="242329" y="25282"/>
                </a:lnTo>
                <a:lnTo>
                  <a:pt x="233902" y="25282"/>
                </a:lnTo>
                <a:lnTo>
                  <a:pt x="233902" y="17022"/>
                </a:lnTo>
                <a:close/>
                <a:moveTo>
                  <a:pt x="250980" y="17022"/>
                </a:moveTo>
                <a:lnTo>
                  <a:pt x="250980" y="25282"/>
                </a:lnTo>
                <a:lnTo>
                  <a:pt x="242553" y="25282"/>
                </a:lnTo>
                <a:lnTo>
                  <a:pt x="242553" y="17022"/>
                </a:lnTo>
                <a:close/>
                <a:moveTo>
                  <a:pt x="259686" y="17022"/>
                </a:moveTo>
                <a:lnTo>
                  <a:pt x="259686" y="25282"/>
                </a:lnTo>
                <a:lnTo>
                  <a:pt x="251203" y="25282"/>
                </a:lnTo>
                <a:lnTo>
                  <a:pt x="251203" y="17022"/>
                </a:lnTo>
                <a:close/>
                <a:moveTo>
                  <a:pt x="268337" y="17022"/>
                </a:moveTo>
                <a:lnTo>
                  <a:pt x="268337" y="25282"/>
                </a:lnTo>
                <a:lnTo>
                  <a:pt x="259910" y="25282"/>
                </a:lnTo>
                <a:lnTo>
                  <a:pt x="259910" y="17022"/>
                </a:lnTo>
                <a:close/>
                <a:moveTo>
                  <a:pt x="276988" y="17022"/>
                </a:moveTo>
                <a:lnTo>
                  <a:pt x="276988" y="25282"/>
                </a:lnTo>
                <a:lnTo>
                  <a:pt x="268560" y="25282"/>
                </a:lnTo>
                <a:lnTo>
                  <a:pt x="268560" y="17022"/>
                </a:lnTo>
                <a:close/>
                <a:moveTo>
                  <a:pt x="17190" y="25505"/>
                </a:moveTo>
                <a:lnTo>
                  <a:pt x="17190" y="33709"/>
                </a:lnTo>
                <a:lnTo>
                  <a:pt x="8762" y="33709"/>
                </a:lnTo>
                <a:lnTo>
                  <a:pt x="8762" y="25505"/>
                </a:lnTo>
                <a:close/>
                <a:moveTo>
                  <a:pt x="25840" y="25505"/>
                </a:moveTo>
                <a:lnTo>
                  <a:pt x="25840" y="33709"/>
                </a:lnTo>
                <a:lnTo>
                  <a:pt x="17413" y="33709"/>
                </a:lnTo>
                <a:lnTo>
                  <a:pt x="17413" y="25505"/>
                </a:lnTo>
                <a:close/>
                <a:moveTo>
                  <a:pt x="34547" y="25505"/>
                </a:moveTo>
                <a:lnTo>
                  <a:pt x="34547" y="33709"/>
                </a:lnTo>
                <a:lnTo>
                  <a:pt x="26064" y="33709"/>
                </a:lnTo>
                <a:lnTo>
                  <a:pt x="26064" y="25505"/>
                </a:lnTo>
                <a:close/>
                <a:moveTo>
                  <a:pt x="43197" y="25505"/>
                </a:moveTo>
                <a:lnTo>
                  <a:pt x="43197" y="33709"/>
                </a:lnTo>
                <a:lnTo>
                  <a:pt x="34770" y="33709"/>
                </a:lnTo>
                <a:lnTo>
                  <a:pt x="34770" y="25505"/>
                </a:lnTo>
                <a:close/>
                <a:moveTo>
                  <a:pt x="51848" y="25505"/>
                </a:moveTo>
                <a:lnTo>
                  <a:pt x="51848" y="33709"/>
                </a:lnTo>
                <a:lnTo>
                  <a:pt x="43421" y="33709"/>
                </a:lnTo>
                <a:lnTo>
                  <a:pt x="43421" y="25505"/>
                </a:lnTo>
                <a:close/>
                <a:moveTo>
                  <a:pt x="60499" y="25505"/>
                </a:moveTo>
                <a:lnTo>
                  <a:pt x="60499" y="33709"/>
                </a:lnTo>
                <a:lnTo>
                  <a:pt x="52071" y="33709"/>
                </a:lnTo>
                <a:lnTo>
                  <a:pt x="52071" y="25505"/>
                </a:lnTo>
                <a:close/>
                <a:moveTo>
                  <a:pt x="69149" y="25505"/>
                </a:moveTo>
                <a:lnTo>
                  <a:pt x="69149" y="33709"/>
                </a:lnTo>
                <a:lnTo>
                  <a:pt x="60722" y="33709"/>
                </a:lnTo>
                <a:lnTo>
                  <a:pt x="60722" y="25505"/>
                </a:lnTo>
                <a:close/>
                <a:moveTo>
                  <a:pt x="77800" y="25505"/>
                </a:moveTo>
                <a:lnTo>
                  <a:pt x="77800" y="33709"/>
                </a:lnTo>
                <a:lnTo>
                  <a:pt x="69373" y="33709"/>
                </a:lnTo>
                <a:lnTo>
                  <a:pt x="69373" y="25505"/>
                </a:lnTo>
                <a:close/>
                <a:moveTo>
                  <a:pt x="86506" y="25505"/>
                </a:moveTo>
                <a:lnTo>
                  <a:pt x="86506" y="33709"/>
                </a:lnTo>
                <a:lnTo>
                  <a:pt x="78023" y="33709"/>
                </a:lnTo>
                <a:lnTo>
                  <a:pt x="78023" y="25505"/>
                </a:lnTo>
                <a:close/>
                <a:moveTo>
                  <a:pt x="95157" y="25505"/>
                </a:moveTo>
                <a:lnTo>
                  <a:pt x="95157" y="33709"/>
                </a:lnTo>
                <a:lnTo>
                  <a:pt x="86730" y="33709"/>
                </a:lnTo>
                <a:lnTo>
                  <a:pt x="86730" y="25505"/>
                </a:lnTo>
                <a:close/>
                <a:moveTo>
                  <a:pt x="103808" y="25505"/>
                </a:moveTo>
                <a:lnTo>
                  <a:pt x="103808" y="33709"/>
                </a:lnTo>
                <a:lnTo>
                  <a:pt x="95380" y="33709"/>
                </a:lnTo>
                <a:lnTo>
                  <a:pt x="95380" y="25505"/>
                </a:lnTo>
                <a:close/>
                <a:moveTo>
                  <a:pt x="112458" y="25505"/>
                </a:moveTo>
                <a:lnTo>
                  <a:pt x="112458" y="33709"/>
                </a:lnTo>
                <a:lnTo>
                  <a:pt x="104031" y="33709"/>
                </a:lnTo>
                <a:lnTo>
                  <a:pt x="104031" y="25505"/>
                </a:lnTo>
                <a:close/>
                <a:moveTo>
                  <a:pt x="121109" y="25505"/>
                </a:moveTo>
                <a:lnTo>
                  <a:pt x="121109" y="33709"/>
                </a:lnTo>
                <a:lnTo>
                  <a:pt x="112681" y="33709"/>
                </a:lnTo>
                <a:lnTo>
                  <a:pt x="112681" y="25505"/>
                </a:lnTo>
                <a:close/>
                <a:moveTo>
                  <a:pt x="129760" y="25505"/>
                </a:moveTo>
                <a:lnTo>
                  <a:pt x="129760" y="33709"/>
                </a:lnTo>
                <a:lnTo>
                  <a:pt x="121332" y="33709"/>
                </a:lnTo>
                <a:lnTo>
                  <a:pt x="121332" y="25505"/>
                </a:lnTo>
                <a:close/>
                <a:moveTo>
                  <a:pt x="138410" y="25505"/>
                </a:moveTo>
                <a:lnTo>
                  <a:pt x="138410" y="33709"/>
                </a:lnTo>
                <a:lnTo>
                  <a:pt x="129983" y="33709"/>
                </a:lnTo>
                <a:lnTo>
                  <a:pt x="129983" y="25505"/>
                </a:lnTo>
                <a:close/>
                <a:moveTo>
                  <a:pt x="147117" y="25505"/>
                </a:moveTo>
                <a:lnTo>
                  <a:pt x="147117" y="33709"/>
                </a:lnTo>
                <a:lnTo>
                  <a:pt x="138633" y="33709"/>
                </a:lnTo>
                <a:lnTo>
                  <a:pt x="138633" y="25505"/>
                </a:lnTo>
                <a:close/>
                <a:moveTo>
                  <a:pt x="155767" y="25505"/>
                </a:moveTo>
                <a:lnTo>
                  <a:pt x="155767" y="33709"/>
                </a:lnTo>
                <a:lnTo>
                  <a:pt x="147340" y="33709"/>
                </a:lnTo>
                <a:lnTo>
                  <a:pt x="147340" y="25505"/>
                </a:lnTo>
                <a:close/>
                <a:moveTo>
                  <a:pt x="164418" y="25505"/>
                </a:moveTo>
                <a:lnTo>
                  <a:pt x="164418" y="33709"/>
                </a:lnTo>
                <a:lnTo>
                  <a:pt x="155990" y="33709"/>
                </a:lnTo>
                <a:lnTo>
                  <a:pt x="155990" y="25505"/>
                </a:lnTo>
                <a:close/>
                <a:moveTo>
                  <a:pt x="173069" y="25505"/>
                </a:moveTo>
                <a:lnTo>
                  <a:pt x="173069" y="33709"/>
                </a:lnTo>
                <a:lnTo>
                  <a:pt x="164641" y="33709"/>
                </a:lnTo>
                <a:lnTo>
                  <a:pt x="164641" y="25505"/>
                </a:lnTo>
                <a:close/>
                <a:moveTo>
                  <a:pt x="181719" y="25505"/>
                </a:moveTo>
                <a:lnTo>
                  <a:pt x="181719" y="33709"/>
                </a:lnTo>
                <a:lnTo>
                  <a:pt x="173292" y="33709"/>
                </a:lnTo>
                <a:lnTo>
                  <a:pt x="173292" y="25505"/>
                </a:lnTo>
                <a:close/>
                <a:moveTo>
                  <a:pt x="190370" y="25505"/>
                </a:moveTo>
                <a:lnTo>
                  <a:pt x="190370" y="33709"/>
                </a:lnTo>
                <a:lnTo>
                  <a:pt x="181942" y="33709"/>
                </a:lnTo>
                <a:lnTo>
                  <a:pt x="181942" y="25505"/>
                </a:lnTo>
                <a:close/>
                <a:moveTo>
                  <a:pt x="199020" y="25505"/>
                </a:moveTo>
                <a:lnTo>
                  <a:pt x="199020" y="33709"/>
                </a:lnTo>
                <a:lnTo>
                  <a:pt x="190593" y="33709"/>
                </a:lnTo>
                <a:lnTo>
                  <a:pt x="190593" y="25505"/>
                </a:lnTo>
                <a:close/>
                <a:moveTo>
                  <a:pt x="207727" y="25505"/>
                </a:moveTo>
                <a:lnTo>
                  <a:pt x="207727" y="33709"/>
                </a:lnTo>
                <a:lnTo>
                  <a:pt x="199244" y="33709"/>
                </a:lnTo>
                <a:lnTo>
                  <a:pt x="199244" y="25505"/>
                </a:lnTo>
                <a:close/>
                <a:moveTo>
                  <a:pt x="216377" y="25505"/>
                </a:moveTo>
                <a:lnTo>
                  <a:pt x="216377" y="33709"/>
                </a:lnTo>
                <a:lnTo>
                  <a:pt x="207950" y="33709"/>
                </a:lnTo>
                <a:lnTo>
                  <a:pt x="207950" y="25505"/>
                </a:lnTo>
                <a:close/>
                <a:moveTo>
                  <a:pt x="225028" y="25505"/>
                </a:moveTo>
                <a:lnTo>
                  <a:pt x="225028" y="33709"/>
                </a:lnTo>
                <a:lnTo>
                  <a:pt x="216601" y="33709"/>
                </a:lnTo>
                <a:lnTo>
                  <a:pt x="216601" y="25505"/>
                </a:lnTo>
                <a:close/>
                <a:moveTo>
                  <a:pt x="233679" y="25505"/>
                </a:moveTo>
                <a:lnTo>
                  <a:pt x="233679" y="33709"/>
                </a:lnTo>
                <a:lnTo>
                  <a:pt x="225251" y="33709"/>
                </a:lnTo>
                <a:lnTo>
                  <a:pt x="225251" y="25505"/>
                </a:lnTo>
                <a:close/>
                <a:moveTo>
                  <a:pt x="242329" y="25505"/>
                </a:moveTo>
                <a:lnTo>
                  <a:pt x="242329" y="33709"/>
                </a:lnTo>
                <a:lnTo>
                  <a:pt x="233902" y="33709"/>
                </a:lnTo>
                <a:lnTo>
                  <a:pt x="233902" y="25505"/>
                </a:lnTo>
                <a:close/>
                <a:moveTo>
                  <a:pt x="250980" y="25505"/>
                </a:moveTo>
                <a:lnTo>
                  <a:pt x="250980" y="33709"/>
                </a:lnTo>
                <a:lnTo>
                  <a:pt x="242553" y="33709"/>
                </a:lnTo>
                <a:lnTo>
                  <a:pt x="242553" y="25505"/>
                </a:lnTo>
                <a:close/>
                <a:moveTo>
                  <a:pt x="259686" y="25505"/>
                </a:moveTo>
                <a:lnTo>
                  <a:pt x="259686" y="33709"/>
                </a:lnTo>
                <a:lnTo>
                  <a:pt x="251203" y="33709"/>
                </a:lnTo>
                <a:lnTo>
                  <a:pt x="251203" y="25505"/>
                </a:lnTo>
                <a:close/>
                <a:moveTo>
                  <a:pt x="268337" y="25505"/>
                </a:moveTo>
                <a:lnTo>
                  <a:pt x="268337" y="33709"/>
                </a:lnTo>
                <a:lnTo>
                  <a:pt x="259910" y="33709"/>
                </a:lnTo>
                <a:lnTo>
                  <a:pt x="259910" y="25505"/>
                </a:lnTo>
                <a:close/>
                <a:moveTo>
                  <a:pt x="276988" y="25505"/>
                </a:moveTo>
                <a:lnTo>
                  <a:pt x="276988" y="33709"/>
                </a:lnTo>
                <a:lnTo>
                  <a:pt x="268560" y="33709"/>
                </a:lnTo>
                <a:lnTo>
                  <a:pt x="268560" y="25505"/>
                </a:lnTo>
                <a:close/>
                <a:moveTo>
                  <a:pt x="17190" y="33933"/>
                </a:moveTo>
                <a:lnTo>
                  <a:pt x="17190" y="42193"/>
                </a:lnTo>
                <a:lnTo>
                  <a:pt x="8762" y="42193"/>
                </a:lnTo>
                <a:lnTo>
                  <a:pt x="8762" y="33933"/>
                </a:lnTo>
                <a:close/>
                <a:moveTo>
                  <a:pt x="25840" y="33933"/>
                </a:moveTo>
                <a:lnTo>
                  <a:pt x="25840" y="42193"/>
                </a:lnTo>
                <a:lnTo>
                  <a:pt x="17413" y="42193"/>
                </a:lnTo>
                <a:lnTo>
                  <a:pt x="17413" y="33933"/>
                </a:lnTo>
                <a:close/>
                <a:moveTo>
                  <a:pt x="34547" y="33933"/>
                </a:moveTo>
                <a:lnTo>
                  <a:pt x="34547" y="42193"/>
                </a:lnTo>
                <a:lnTo>
                  <a:pt x="26064" y="42193"/>
                </a:lnTo>
                <a:lnTo>
                  <a:pt x="26064" y="33933"/>
                </a:lnTo>
                <a:close/>
                <a:moveTo>
                  <a:pt x="43197" y="33933"/>
                </a:moveTo>
                <a:lnTo>
                  <a:pt x="43197" y="42193"/>
                </a:lnTo>
                <a:lnTo>
                  <a:pt x="34770" y="42193"/>
                </a:lnTo>
                <a:lnTo>
                  <a:pt x="34770" y="33933"/>
                </a:lnTo>
                <a:close/>
                <a:moveTo>
                  <a:pt x="51848" y="33933"/>
                </a:moveTo>
                <a:lnTo>
                  <a:pt x="51848" y="42193"/>
                </a:lnTo>
                <a:lnTo>
                  <a:pt x="43421" y="42193"/>
                </a:lnTo>
                <a:lnTo>
                  <a:pt x="43421" y="33933"/>
                </a:lnTo>
                <a:close/>
                <a:moveTo>
                  <a:pt x="60499" y="33933"/>
                </a:moveTo>
                <a:lnTo>
                  <a:pt x="60499" y="42193"/>
                </a:lnTo>
                <a:lnTo>
                  <a:pt x="52071" y="42193"/>
                </a:lnTo>
                <a:lnTo>
                  <a:pt x="52071" y="33933"/>
                </a:lnTo>
                <a:close/>
                <a:moveTo>
                  <a:pt x="69149" y="33933"/>
                </a:moveTo>
                <a:lnTo>
                  <a:pt x="69149" y="42193"/>
                </a:lnTo>
                <a:lnTo>
                  <a:pt x="60722" y="42193"/>
                </a:lnTo>
                <a:lnTo>
                  <a:pt x="60722" y="33933"/>
                </a:lnTo>
                <a:close/>
                <a:moveTo>
                  <a:pt x="77800" y="33933"/>
                </a:moveTo>
                <a:lnTo>
                  <a:pt x="77800" y="42193"/>
                </a:lnTo>
                <a:lnTo>
                  <a:pt x="69373" y="42193"/>
                </a:lnTo>
                <a:lnTo>
                  <a:pt x="69373" y="33933"/>
                </a:lnTo>
                <a:close/>
                <a:moveTo>
                  <a:pt x="86506" y="33933"/>
                </a:moveTo>
                <a:lnTo>
                  <a:pt x="86506" y="42193"/>
                </a:lnTo>
                <a:lnTo>
                  <a:pt x="78023" y="42193"/>
                </a:lnTo>
                <a:lnTo>
                  <a:pt x="78023" y="33933"/>
                </a:lnTo>
                <a:close/>
                <a:moveTo>
                  <a:pt x="95157" y="33933"/>
                </a:moveTo>
                <a:lnTo>
                  <a:pt x="95157" y="42193"/>
                </a:lnTo>
                <a:lnTo>
                  <a:pt x="86730" y="42193"/>
                </a:lnTo>
                <a:lnTo>
                  <a:pt x="86730" y="33933"/>
                </a:lnTo>
                <a:close/>
                <a:moveTo>
                  <a:pt x="103808" y="33933"/>
                </a:moveTo>
                <a:lnTo>
                  <a:pt x="103808" y="42193"/>
                </a:lnTo>
                <a:lnTo>
                  <a:pt x="95380" y="42193"/>
                </a:lnTo>
                <a:lnTo>
                  <a:pt x="95380" y="33933"/>
                </a:lnTo>
                <a:close/>
                <a:moveTo>
                  <a:pt x="112458" y="33933"/>
                </a:moveTo>
                <a:lnTo>
                  <a:pt x="112458" y="42193"/>
                </a:lnTo>
                <a:lnTo>
                  <a:pt x="104031" y="42193"/>
                </a:lnTo>
                <a:lnTo>
                  <a:pt x="104031" y="33933"/>
                </a:lnTo>
                <a:close/>
                <a:moveTo>
                  <a:pt x="121109" y="33933"/>
                </a:moveTo>
                <a:lnTo>
                  <a:pt x="121109" y="42193"/>
                </a:lnTo>
                <a:lnTo>
                  <a:pt x="112681" y="42193"/>
                </a:lnTo>
                <a:lnTo>
                  <a:pt x="112681" y="33933"/>
                </a:lnTo>
                <a:close/>
                <a:moveTo>
                  <a:pt x="129760" y="33933"/>
                </a:moveTo>
                <a:lnTo>
                  <a:pt x="129760" y="42193"/>
                </a:lnTo>
                <a:lnTo>
                  <a:pt x="121332" y="42193"/>
                </a:lnTo>
                <a:lnTo>
                  <a:pt x="121332" y="33933"/>
                </a:lnTo>
                <a:close/>
                <a:moveTo>
                  <a:pt x="138410" y="33933"/>
                </a:moveTo>
                <a:lnTo>
                  <a:pt x="138410" y="42193"/>
                </a:lnTo>
                <a:lnTo>
                  <a:pt x="129983" y="42193"/>
                </a:lnTo>
                <a:lnTo>
                  <a:pt x="129983" y="33933"/>
                </a:lnTo>
                <a:close/>
                <a:moveTo>
                  <a:pt x="147117" y="33933"/>
                </a:moveTo>
                <a:lnTo>
                  <a:pt x="147117" y="42193"/>
                </a:lnTo>
                <a:lnTo>
                  <a:pt x="138633" y="42193"/>
                </a:lnTo>
                <a:lnTo>
                  <a:pt x="138633" y="33933"/>
                </a:lnTo>
                <a:close/>
                <a:moveTo>
                  <a:pt x="155767" y="33933"/>
                </a:moveTo>
                <a:lnTo>
                  <a:pt x="155767" y="42193"/>
                </a:lnTo>
                <a:lnTo>
                  <a:pt x="147340" y="42193"/>
                </a:lnTo>
                <a:lnTo>
                  <a:pt x="147340" y="33933"/>
                </a:lnTo>
                <a:close/>
                <a:moveTo>
                  <a:pt x="164418" y="33933"/>
                </a:moveTo>
                <a:lnTo>
                  <a:pt x="164418" y="42193"/>
                </a:lnTo>
                <a:lnTo>
                  <a:pt x="155990" y="42193"/>
                </a:lnTo>
                <a:lnTo>
                  <a:pt x="155990" y="33933"/>
                </a:lnTo>
                <a:close/>
                <a:moveTo>
                  <a:pt x="173069" y="33933"/>
                </a:moveTo>
                <a:lnTo>
                  <a:pt x="173069" y="42193"/>
                </a:lnTo>
                <a:lnTo>
                  <a:pt x="164641" y="42193"/>
                </a:lnTo>
                <a:lnTo>
                  <a:pt x="164641" y="33933"/>
                </a:lnTo>
                <a:close/>
                <a:moveTo>
                  <a:pt x="181719" y="33933"/>
                </a:moveTo>
                <a:lnTo>
                  <a:pt x="181719" y="42193"/>
                </a:lnTo>
                <a:lnTo>
                  <a:pt x="173292" y="42193"/>
                </a:lnTo>
                <a:lnTo>
                  <a:pt x="173292" y="33933"/>
                </a:lnTo>
                <a:close/>
                <a:moveTo>
                  <a:pt x="190370" y="33933"/>
                </a:moveTo>
                <a:lnTo>
                  <a:pt x="190370" y="42193"/>
                </a:lnTo>
                <a:lnTo>
                  <a:pt x="181942" y="42193"/>
                </a:lnTo>
                <a:lnTo>
                  <a:pt x="181942" y="33933"/>
                </a:lnTo>
                <a:close/>
                <a:moveTo>
                  <a:pt x="199020" y="33933"/>
                </a:moveTo>
                <a:lnTo>
                  <a:pt x="199020" y="42193"/>
                </a:lnTo>
                <a:lnTo>
                  <a:pt x="190593" y="42193"/>
                </a:lnTo>
                <a:lnTo>
                  <a:pt x="190593" y="33933"/>
                </a:lnTo>
                <a:close/>
                <a:moveTo>
                  <a:pt x="207727" y="33933"/>
                </a:moveTo>
                <a:lnTo>
                  <a:pt x="207727" y="42193"/>
                </a:lnTo>
                <a:lnTo>
                  <a:pt x="199244" y="42193"/>
                </a:lnTo>
                <a:lnTo>
                  <a:pt x="199244" y="33933"/>
                </a:lnTo>
                <a:close/>
                <a:moveTo>
                  <a:pt x="216377" y="33933"/>
                </a:moveTo>
                <a:lnTo>
                  <a:pt x="216377" y="42193"/>
                </a:lnTo>
                <a:lnTo>
                  <a:pt x="207950" y="42193"/>
                </a:lnTo>
                <a:lnTo>
                  <a:pt x="207950" y="33933"/>
                </a:lnTo>
                <a:close/>
                <a:moveTo>
                  <a:pt x="225028" y="33933"/>
                </a:moveTo>
                <a:lnTo>
                  <a:pt x="225028" y="42193"/>
                </a:lnTo>
                <a:lnTo>
                  <a:pt x="216601" y="42193"/>
                </a:lnTo>
                <a:lnTo>
                  <a:pt x="216601" y="33933"/>
                </a:lnTo>
                <a:close/>
                <a:moveTo>
                  <a:pt x="233679" y="33933"/>
                </a:moveTo>
                <a:lnTo>
                  <a:pt x="233679" y="42193"/>
                </a:lnTo>
                <a:lnTo>
                  <a:pt x="225251" y="42193"/>
                </a:lnTo>
                <a:lnTo>
                  <a:pt x="225251" y="33933"/>
                </a:lnTo>
                <a:close/>
                <a:moveTo>
                  <a:pt x="242329" y="33933"/>
                </a:moveTo>
                <a:lnTo>
                  <a:pt x="242329" y="42193"/>
                </a:lnTo>
                <a:lnTo>
                  <a:pt x="233902" y="42193"/>
                </a:lnTo>
                <a:lnTo>
                  <a:pt x="233902" y="33933"/>
                </a:lnTo>
                <a:close/>
                <a:moveTo>
                  <a:pt x="250980" y="33933"/>
                </a:moveTo>
                <a:lnTo>
                  <a:pt x="250980" y="42193"/>
                </a:lnTo>
                <a:lnTo>
                  <a:pt x="242553" y="42193"/>
                </a:lnTo>
                <a:lnTo>
                  <a:pt x="242553" y="33933"/>
                </a:lnTo>
                <a:close/>
                <a:moveTo>
                  <a:pt x="259686" y="33933"/>
                </a:moveTo>
                <a:lnTo>
                  <a:pt x="259686" y="42193"/>
                </a:lnTo>
                <a:lnTo>
                  <a:pt x="251203" y="42193"/>
                </a:lnTo>
                <a:lnTo>
                  <a:pt x="251203" y="33933"/>
                </a:lnTo>
                <a:close/>
                <a:moveTo>
                  <a:pt x="268337" y="33933"/>
                </a:moveTo>
                <a:lnTo>
                  <a:pt x="268337" y="42193"/>
                </a:lnTo>
                <a:lnTo>
                  <a:pt x="259910" y="42193"/>
                </a:lnTo>
                <a:lnTo>
                  <a:pt x="259910" y="33933"/>
                </a:lnTo>
                <a:close/>
                <a:moveTo>
                  <a:pt x="276988" y="33933"/>
                </a:moveTo>
                <a:lnTo>
                  <a:pt x="276988" y="42193"/>
                </a:lnTo>
                <a:lnTo>
                  <a:pt x="268560" y="42193"/>
                </a:lnTo>
                <a:lnTo>
                  <a:pt x="268560" y="33933"/>
                </a:lnTo>
                <a:close/>
                <a:moveTo>
                  <a:pt x="17190" y="42416"/>
                </a:moveTo>
                <a:lnTo>
                  <a:pt x="17190" y="50620"/>
                </a:lnTo>
                <a:lnTo>
                  <a:pt x="8762" y="50620"/>
                </a:lnTo>
                <a:lnTo>
                  <a:pt x="8762" y="42416"/>
                </a:lnTo>
                <a:close/>
                <a:moveTo>
                  <a:pt x="25840" y="42416"/>
                </a:moveTo>
                <a:lnTo>
                  <a:pt x="25840" y="50620"/>
                </a:lnTo>
                <a:lnTo>
                  <a:pt x="17413" y="50620"/>
                </a:lnTo>
                <a:lnTo>
                  <a:pt x="17413" y="42416"/>
                </a:lnTo>
                <a:close/>
                <a:moveTo>
                  <a:pt x="34547" y="42416"/>
                </a:moveTo>
                <a:lnTo>
                  <a:pt x="34547" y="50620"/>
                </a:lnTo>
                <a:lnTo>
                  <a:pt x="26064" y="50620"/>
                </a:lnTo>
                <a:lnTo>
                  <a:pt x="26064" y="42416"/>
                </a:lnTo>
                <a:close/>
                <a:moveTo>
                  <a:pt x="43197" y="42416"/>
                </a:moveTo>
                <a:lnTo>
                  <a:pt x="43197" y="50620"/>
                </a:lnTo>
                <a:lnTo>
                  <a:pt x="34770" y="50620"/>
                </a:lnTo>
                <a:lnTo>
                  <a:pt x="34770" y="42416"/>
                </a:lnTo>
                <a:close/>
                <a:moveTo>
                  <a:pt x="51848" y="42416"/>
                </a:moveTo>
                <a:lnTo>
                  <a:pt x="51848" y="50620"/>
                </a:lnTo>
                <a:lnTo>
                  <a:pt x="43421" y="50620"/>
                </a:lnTo>
                <a:lnTo>
                  <a:pt x="43421" y="42416"/>
                </a:lnTo>
                <a:close/>
                <a:moveTo>
                  <a:pt x="60499" y="42416"/>
                </a:moveTo>
                <a:lnTo>
                  <a:pt x="60499" y="50620"/>
                </a:lnTo>
                <a:lnTo>
                  <a:pt x="52071" y="50620"/>
                </a:lnTo>
                <a:lnTo>
                  <a:pt x="52071" y="42416"/>
                </a:lnTo>
                <a:close/>
                <a:moveTo>
                  <a:pt x="69149" y="42416"/>
                </a:moveTo>
                <a:lnTo>
                  <a:pt x="69149" y="50620"/>
                </a:lnTo>
                <a:lnTo>
                  <a:pt x="60722" y="50620"/>
                </a:lnTo>
                <a:lnTo>
                  <a:pt x="60722" y="42416"/>
                </a:lnTo>
                <a:close/>
                <a:moveTo>
                  <a:pt x="77800" y="42416"/>
                </a:moveTo>
                <a:lnTo>
                  <a:pt x="77800" y="50620"/>
                </a:lnTo>
                <a:lnTo>
                  <a:pt x="69373" y="50620"/>
                </a:lnTo>
                <a:lnTo>
                  <a:pt x="69373" y="42416"/>
                </a:lnTo>
                <a:close/>
                <a:moveTo>
                  <a:pt x="86506" y="42416"/>
                </a:moveTo>
                <a:lnTo>
                  <a:pt x="86506" y="50620"/>
                </a:lnTo>
                <a:lnTo>
                  <a:pt x="78023" y="50620"/>
                </a:lnTo>
                <a:lnTo>
                  <a:pt x="78023" y="42416"/>
                </a:lnTo>
                <a:close/>
                <a:moveTo>
                  <a:pt x="95157" y="42416"/>
                </a:moveTo>
                <a:lnTo>
                  <a:pt x="95157" y="50620"/>
                </a:lnTo>
                <a:lnTo>
                  <a:pt x="86730" y="50620"/>
                </a:lnTo>
                <a:lnTo>
                  <a:pt x="86730" y="42416"/>
                </a:lnTo>
                <a:close/>
                <a:moveTo>
                  <a:pt x="103808" y="42416"/>
                </a:moveTo>
                <a:lnTo>
                  <a:pt x="103808" y="50620"/>
                </a:lnTo>
                <a:lnTo>
                  <a:pt x="95380" y="50620"/>
                </a:lnTo>
                <a:lnTo>
                  <a:pt x="95380" y="42416"/>
                </a:lnTo>
                <a:close/>
                <a:moveTo>
                  <a:pt x="112458" y="42416"/>
                </a:moveTo>
                <a:lnTo>
                  <a:pt x="112458" y="50620"/>
                </a:lnTo>
                <a:lnTo>
                  <a:pt x="104031" y="50620"/>
                </a:lnTo>
                <a:lnTo>
                  <a:pt x="104031" y="42416"/>
                </a:lnTo>
                <a:close/>
                <a:moveTo>
                  <a:pt x="121109" y="42416"/>
                </a:moveTo>
                <a:lnTo>
                  <a:pt x="121109" y="50620"/>
                </a:lnTo>
                <a:lnTo>
                  <a:pt x="112681" y="50620"/>
                </a:lnTo>
                <a:lnTo>
                  <a:pt x="112681" y="42416"/>
                </a:lnTo>
                <a:close/>
                <a:moveTo>
                  <a:pt x="129760" y="42416"/>
                </a:moveTo>
                <a:lnTo>
                  <a:pt x="129760" y="50620"/>
                </a:lnTo>
                <a:lnTo>
                  <a:pt x="121332" y="50620"/>
                </a:lnTo>
                <a:lnTo>
                  <a:pt x="121332" y="42416"/>
                </a:lnTo>
                <a:close/>
                <a:moveTo>
                  <a:pt x="138410" y="42416"/>
                </a:moveTo>
                <a:lnTo>
                  <a:pt x="138410" y="50620"/>
                </a:lnTo>
                <a:lnTo>
                  <a:pt x="129983" y="50620"/>
                </a:lnTo>
                <a:lnTo>
                  <a:pt x="129983" y="42416"/>
                </a:lnTo>
                <a:close/>
                <a:moveTo>
                  <a:pt x="147117" y="42416"/>
                </a:moveTo>
                <a:lnTo>
                  <a:pt x="147117" y="50620"/>
                </a:lnTo>
                <a:lnTo>
                  <a:pt x="138633" y="50620"/>
                </a:lnTo>
                <a:lnTo>
                  <a:pt x="138633" y="42416"/>
                </a:lnTo>
                <a:close/>
                <a:moveTo>
                  <a:pt x="155767" y="42416"/>
                </a:moveTo>
                <a:lnTo>
                  <a:pt x="155767" y="50620"/>
                </a:lnTo>
                <a:lnTo>
                  <a:pt x="147340" y="50620"/>
                </a:lnTo>
                <a:lnTo>
                  <a:pt x="147340" y="42416"/>
                </a:lnTo>
                <a:close/>
                <a:moveTo>
                  <a:pt x="164418" y="42416"/>
                </a:moveTo>
                <a:lnTo>
                  <a:pt x="164418" y="50620"/>
                </a:lnTo>
                <a:lnTo>
                  <a:pt x="155990" y="50620"/>
                </a:lnTo>
                <a:lnTo>
                  <a:pt x="155990" y="42416"/>
                </a:lnTo>
                <a:close/>
                <a:moveTo>
                  <a:pt x="173069" y="42416"/>
                </a:moveTo>
                <a:lnTo>
                  <a:pt x="173069" y="50620"/>
                </a:lnTo>
                <a:lnTo>
                  <a:pt x="164641" y="50620"/>
                </a:lnTo>
                <a:lnTo>
                  <a:pt x="164641" y="42416"/>
                </a:lnTo>
                <a:close/>
                <a:moveTo>
                  <a:pt x="181719" y="42416"/>
                </a:moveTo>
                <a:lnTo>
                  <a:pt x="181719" y="50620"/>
                </a:lnTo>
                <a:lnTo>
                  <a:pt x="173292" y="50620"/>
                </a:lnTo>
                <a:lnTo>
                  <a:pt x="173292" y="42416"/>
                </a:lnTo>
                <a:close/>
                <a:moveTo>
                  <a:pt x="190370" y="42416"/>
                </a:moveTo>
                <a:lnTo>
                  <a:pt x="190370" y="50620"/>
                </a:lnTo>
                <a:lnTo>
                  <a:pt x="181942" y="50620"/>
                </a:lnTo>
                <a:lnTo>
                  <a:pt x="181942" y="42416"/>
                </a:lnTo>
                <a:close/>
                <a:moveTo>
                  <a:pt x="199020" y="42416"/>
                </a:moveTo>
                <a:lnTo>
                  <a:pt x="199020" y="50620"/>
                </a:lnTo>
                <a:lnTo>
                  <a:pt x="190593" y="50620"/>
                </a:lnTo>
                <a:lnTo>
                  <a:pt x="190593" y="42416"/>
                </a:lnTo>
                <a:close/>
                <a:moveTo>
                  <a:pt x="207727" y="42416"/>
                </a:moveTo>
                <a:lnTo>
                  <a:pt x="207727" y="50620"/>
                </a:lnTo>
                <a:lnTo>
                  <a:pt x="199244" y="50620"/>
                </a:lnTo>
                <a:lnTo>
                  <a:pt x="199244" y="42416"/>
                </a:lnTo>
                <a:close/>
                <a:moveTo>
                  <a:pt x="216377" y="42416"/>
                </a:moveTo>
                <a:lnTo>
                  <a:pt x="216377" y="50620"/>
                </a:lnTo>
                <a:lnTo>
                  <a:pt x="207950" y="50620"/>
                </a:lnTo>
                <a:lnTo>
                  <a:pt x="207950" y="42416"/>
                </a:lnTo>
                <a:close/>
                <a:moveTo>
                  <a:pt x="225028" y="42416"/>
                </a:moveTo>
                <a:lnTo>
                  <a:pt x="225028" y="50620"/>
                </a:lnTo>
                <a:lnTo>
                  <a:pt x="216601" y="50620"/>
                </a:lnTo>
                <a:lnTo>
                  <a:pt x="216601" y="42416"/>
                </a:lnTo>
                <a:close/>
                <a:moveTo>
                  <a:pt x="233679" y="42416"/>
                </a:moveTo>
                <a:lnTo>
                  <a:pt x="233679" y="50620"/>
                </a:lnTo>
                <a:lnTo>
                  <a:pt x="225251" y="50620"/>
                </a:lnTo>
                <a:lnTo>
                  <a:pt x="225251" y="42416"/>
                </a:lnTo>
                <a:close/>
                <a:moveTo>
                  <a:pt x="242329" y="42416"/>
                </a:moveTo>
                <a:lnTo>
                  <a:pt x="242329" y="50620"/>
                </a:lnTo>
                <a:lnTo>
                  <a:pt x="233902" y="50620"/>
                </a:lnTo>
                <a:lnTo>
                  <a:pt x="233902" y="42416"/>
                </a:lnTo>
                <a:close/>
                <a:moveTo>
                  <a:pt x="250980" y="42416"/>
                </a:moveTo>
                <a:lnTo>
                  <a:pt x="250980" y="50620"/>
                </a:lnTo>
                <a:lnTo>
                  <a:pt x="242553" y="50620"/>
                </a:lnTo>
                <a:lnTo>
                  <a:pt x="242553" y="42416"/>
                </a:lnTo>
                <a:close/>
                <a:moveTo>
                  <a:pt x="259686" y="42416"/>
                </a:moveTo>
                <a:lnTo>
                  <a:pt x="259686" y="50620"/>
                </a:lnTo>
                <a:lnTo>
                  <a:pt x="251203" y="50620"/>
                </a:lnTo>
                <a:lnTo>
                  <a:pt x="251203" y="42416"/>
                </a:lnTo>
                <a:close/>
                <a:moveTo>
                  <a:pt x="268337" y="42416"/>
                </a:moveTo>
                <a:lnTo>
                  <a:pt x="268337" y="50620"/>
                </a:lnTo>
                <a:lnTo>
                  <a:pt x="259910" y="50620"/>
                </a:lnTo>
                <a:lnTo>
                  <a:pt x="259910" y="42416"/>
                </a:lnTo>
                <a:close/>
                <a:moveTo>
                  <a:pt x="276988" y="42416"/>
                </a:moveTo>
                <a:lnTo>
                  <a:pt x="276988" y="50620"/>
                </a:lnTo>
                <a:lnTo>
                  <a:pt x="268560" y="50620"/>
                </a:lnTo>
                <a:lnTo>
                  <a:pt x="268560" y="42416"/>
                </a:lnTo>
                <a:close/>
                <a:moveTo>
                  <a:pt x="17190" y="50843"/>
                </a:moveTo>
                <a:lnTo>
                  <a:pt x="17190" y="59103"/>
                </a:lnTo>
                <a:lnTo>
                  <a:pt x="8762" y="59103"/>
                </a:lnTo>
                <a:lnTo>
                  <a:pt x="8762" y="50843"/>
                </a:lnTo>
                <a:close/>
                <a:moveTo>
                  <a:pt x="25840" y="50843"/>
                </a:moveTo>
                <a:lnTo>
                  <a:pt x="25840" y="59103"/>
                </a:lnTo>
                <a:lnTo>
                  <a:pt x="17413" y="59103"/>
                </a:lnTo>
                <a:lnTo>
                  <a:pt x="17413" y="50843"/>
                </a:lnTo>
                <a:close/>
                <a:moveTo>
                  <a:pt x="34547" y="50843"/>
                </a:moveTo>
                <a:lnTo>
                  <a:pt x="34547" y="59103"/>
                </a:lnTo>
                <a:lnTo>
                  <a:pt x="26064" y="59103"/>
                </a:lnTo>
                <a:lnTo>
                  <a:pt x="26064" y="50843"/>
                </a:lnTo>
                <a:close/>
                <a:moveTo>
                  <a:pt x="43197" y="50843"/>
                </a:moveTo>
                <a:lnTo>
                  <a:pt x="43197" y="59103"/>
                </a:lnTo>
                <a:lnTo>
                  <a:pt x="34770" y="59103"/>
                </a:lnTo>
                <a:lnTo>
                  <a:pt x="34770" y="50843"/>
                </a:lnTo>
                <a:close/>
                <a:moveTo>
                  <a:pt x="51848" y="50843"/>
                </a:moveTo>
                <a:lnTo>
                  <a:pt x="51848" y="59103"/>
                </a:lnTo>
                <a:lnTo>
                  <a:pt x="43421" y="59103"/>
                </a:lnTo>
                <a:lnTo>
                  <a:pt x="43421" y="50843"/>
                </a:lnTo>
                <a:close/>
                <a:moveTo>
                  <a:pt x="60499" y="50843"/>
                </a:moveTo>
                <a:lnTo>
                  <a:pt x="60499" y="59103"/>
                </a:lnTo>
                <a:lnTo>
                  <a:pt x="52071" y="59103"/>
                </a:lnTo>
                <a:lnTo>
                  <a:pt x="52071" y="50843"/>
                </a:lnTo>
                <a:close/>
                <a:moveTo>
                  <a:pt x="69149" y="50843"/>
                </a:moveTo>
                <a:lnTo>
                  <a:pt x="69149" y="59103"/>
                </a:lnTo>
                <a:lnTo>
                  <a:pt x="60722" y="59103"/>
                </a:lnTo>
                <a:lnTo>
                  <a:pt x="60722" y="50843"/>
                </a:lnTo>
                <a:close/>
                <a:moveTo>
                  <a:pt x="77800" y="50843"/>
                </a:moveTo>
                <a:lnTo>
                  <a:pt x="77800" y="59103"/>
                </a:lnTo>
                <a:lnTo>
                  <a:pt x="69373" y="59103"/>
                </a:lnTo>
                <a:lnTo>
                  <a:pt x="69373" y="50843"/>
                </a:lnTo>
                <a:close/>
                <a:moveTo>
                  <a:pt x="86506" y="50843"/>
                </a:moveTo>
                <a:lnTo>
                  <a:pt x="86506" y="59103"/>
                </a:lnTo>
                <a:lnTo>
                  <a:pt x="78023" y="59103"/>
                </a:lnTo>
                <a:lnTo>
                  <a:pt x="78023" y="50843"/>
                </a:lnTo>
                <a:close/>
                <a:moveTo>
                  <a:pt x="95157" y="50843"/>
                </a:moveTo>
                <a:lnTo>
                  <a:pt x="95157" y="59103"/>
                </a:lnTo>
                <a:lnTo>
                  <a:pt x="86730" y="59103"/>
                </a:lnTo>
                <a:lnTo>
                  <a:pt x="86730" y="50843"/>
                </a:lnTo>
                <a:close/>
                <a:moveTo>
                  <a:pt x="103808" y="50843"/>
                </a:moveTo>
                <a:lnTo>
                  <a:pt x="103808" y="59103"/>
                </a:lnTo>
                <a:lnTo>
                  <a:pt x="95380" y="59103"/>
                </a:lnTo>
                <a:lnTo>
                  <a:pt x="95380" y="50843"/>
                </a:lnTo>
                <a:close/>
                <a:moveTo>
                  <a:pt x="112458" y="50843"/>
                </a:moveTo>
                <a:lnTo>
                  <a:pt x="112458" y="59103"/>
                </a:lnTo>
                <a:lnTo>
                  <a:pt x="104031" y="59103"/>
                </a:lnTo>
                <a:lnTo>
                  <a:pt x="104031" y="50843"/>
                </a:lnTo>
                <a:close/>
                <a:moveTo>
                  <a:pt x="121109" y="50843"/>
                </a:moveTo>
                <a:lnTo>
                  <a:pt x="121109" y="59103"/>
                </a:lnTo>
                <a:lnTo>
                  <a:pt x="112681" y="59103"/>
                </a:lnTo>
                <a:lnTo>
                  <a:pt x="112681" y="50843"/>
                </a:lnTo>
                <a:close/>
                <a:moveTo>
                  <a:pt x="129760" y="50843"/>
                </a:moveTo>
                <a:lnTo>
                  <a:pt x="129760" y="59103"/>
                </a:lnTo>
                <a:lnTo>
                  <a:pt x="121332" y="59103"/>
                </a:lnTo>
                <a:lnTo>
                  <a:pt x="121332" y="50843"/>
                </a:lnTo>
                <a:close/>
                <a:moveTo>
                  <a:pt x="138410" y="50843"/>
                </a:moveTo>
                <a:lnTo>
                  <a:pt x="138410" y="59103"/>
                </a:lnTo>
                <a:lnTo>
                  <a:pt x="129983" y="59103"/>
                </a:lnTo>
                <a:lnTo>
                  <a:pt x="129983" y="50843"/>
                </a:lnTo>
                <a:close/>
                <a:moveTo>
                  <a:pt x="147117" y="50843"/>
                </a:moveTo>
                <a:lnTo>
                  <a:pt x="147117" y="59103"/>
                </a:lnTo>
                <a:lnTo>
                  <a:pt x="138633" y="59103"/>
                </a:lnTo>
                <a:lnTo>
                  <a:pt x="138633" y="50843"/>
                </a:lnTo>
                <a:close/>
                <a:moveTo>
                  <a:pt x="155767" y="50843"/>
                </a:moveTo>
                <a:lnTo>
                  <a:pt x="155767" y="59103"/>
                </a:lnTo>
                <a:lnTo>
                  <a:pt x="147340" y="59103"/>
                </a:lnTo>
                <a:lnTo>
                  <a:pt x="147340" y="50843"/>
                </a:lnTo>
                <a:close/>
                <a:moveTo>
                  <a:pt x="164418" y="50843"/>
                </a:moveTo>
                <a:lnTo>
                  <a:pt x="164418" y="59103"/>
                </a:lnTo>
                <a:lnTo>
                  <a:pt x="155990" y="59103"/>
                </a:lnTo>
                <a:lnTo>
                  <a:pt x="155990" y="50843"/>
                </a:lnTo>
                <a:close/>
                <a:moveTo>
                  <a:pt x="173069" y="50843"/>
                </a:moveTo>
                <a:lnTo>
                  <a:pt x="173069" y="59103"/>
                </a:lnTo>
                <a:lnTo>
                  <a:pt x="164641" y="59103"/>
                </a:lnTo>
                <a:lnTo>
                  <a:pt x="164641" y="50843"/>
                </a:lnTo>
                <a:close/>
                <a:moveTo>
                  <a:pt x="181719" y="50843"/>
                </a:moveTo>
                <a:lnTo>
                  <a:pt x="181719" y="59103"/>
                </a:lnTo>
                <a:lnTo>
                  <a:pt x="173292" y="59103"/>
                </a:lnTo>
                <a:lnTo>
                  <a:pt x="173292" y="50843"/>
                </a:lnTo>
                <a:close/>
                <a:moveTo>
                  <a:pt x="190370" y="50843"/>
                </a:moveTo>
                <a:lnTo>
                  <a:pt x="190370" y="59103"/>
                </a:lnTo>
                <a:lnTo>
                  <a:pt x="181942" y="59103"/>
                </a:lnTo>
                <a:lnTo>
                  <a:pt x="181942" y="50843"/>
                </a:lnTo>
                <a:close/>
                <a:moveTo>
                  <a:pt x="199020" y="50843"/>
                </a:moveTo>
                <a:lnTo>
                  <a:pt x="199020" y="59103"/>
                </a:lnTo>
                <a:lnTo>
                  <a:pt x="190593" y="59103"/>
                </a:lnTo>
                <a:lnTo>
                  <a:pt x="190593" y="50843"/>
                </a:lnTo>
                <a:close/>
                <a:moveTo>
                  <a:pt x="207727" y="50843"/>
                </a:moveTo>
                <a:lnTo>
                  <a:pt x="207727" y="59103"/>
                </a:lnTo>
                <a:lnTo>
                  <a:pt x="199244" y="59103"/>
                </a:lnTo>
                <a:lnTo>
                  <a:pt x="199244" y="50843"/>
                </a:lnTo>
                <a:close/>
                <a:moveTo>
                  <a:pt x="216377" y="50843"/>
                </a:moveTo>
                <a:lnTo>
                  <a:pt x="216377" y="59103"/>
                </a:lnTo>
                <a:lnTo>
                  <a:pt x="207950" y="59103"/>
                </a:lnTo>
                <a:lnTo>
                  <a:pt x="207950" y="50843"/>
                </a:lnTo>
                <a:close/>
                <a:moveTo>
                  <a:pt x="225028" y="50843"/>
                </a:moveTo>
                <a:lnTo>
                  <a:pt x="225028" y="59103"/>
                </a:lnTo>
                <a:lnTo>
                  <a:pt x="216601" y="59103"/>
                </a:lnTo>
                <a:lnTo>
                  <a:pt x="216601" y="50843"/>
                </a:lnTo>
                <a:close/>
                <a:moveTo>
                  <a:pt x="233679" y="50843"/>
                </a:moveTo>
                <a:lnTo>
                  <a:pt x="233679" y="59103"/>
                </a:lnTo>
                <a:lnTo>
                  <a:pt x="225251" y="59103"/>
                </a:lnTo>
                <a:lnTo>
                  <a:pt x="225251" y="50843"/>
                </a:lnTo>
                <a:close/>
                <a:moveTo>
                  <a:pt x="242329" y="50843"/>
                </a:moveTo>
                <a:lnTo>
                  <a:pt x="242329" y="59103"/>
                </a:lnTo>
                <a:lnTo>
                  <a:pt x="233902" y="59103"/>
                </a:lnTo>
                <a:lnTo>
                  <a:pt x="233902" y="50843"/>
                </a:lnTo>
                <a:close/>
                <a:moveTo>
                  <a:pt x="250980" y="50843"/>
                </a:moveTo>
                <a:lnTo>
                  <a:pt x="250980" y="59103"/>
                </a:lnTo>
                <a:lnTo>
                  <a:pt x="242553" y="59103"/>
                </a:lnTo>
                <a:lnTo>
                  <a:pt x="242553" y="50843"/>
                </a:lnTo>
                <a:close/>
                <a:moveTo>
                  <a:pt x="259686" y="50843"/>
                </a:moveTo>
                <a:lnTo>
                  <a:pt x="259686" y="59103"/>
                </a:lnTo>
                <a:lnTo>
                  <a:pt x="251203" y="59103"/>
                </a:lnTo>
                <a:lnTo>
                  <a:pt x="251203" y="50843"/>
                </a:lnTo>
                <a:close/>
                <a:moveTo>
                  <a:pt x="268337" y="50843"/>
                </a:moveTo>
                <a:lnTo>
                  <a:pt x="268337" y="59103"/>
                </a:lnTo>
                <a:lnTo>
                  <a:pt x="259910" y="59103"/>
                </a:lnTo>
                <a:lnTo>
                  <a:pt x="259910" y="50843"/>
                </a:lnTo>
                <a:close/>
                <a:moveTo>
                  <a:pt x="276988" y="50843"/>
                </a:moveTo>
                <a:lnTo>
                  <a:pt x="276988" y="59103"/>
                </a:lnTo>
                <a:lnTo>
                  <a:pt x="268560" y="59103"/>
                </a:lnTo>
                <a:lnTo>
                  <a:pt x="268560" y="50843"/>
                </a:lnTo>
                <a:close/>
                <a:moveTo>
                  <a:pt x="17190" y="59326"/>
                </a:moveTo>
                <a:lnTo>
                  <a:pt x="17190" y="67586"/>
                </a:lnTo>
                <a:lnTo>
                  <a:pt x="8762" y="67586"/>
                </a:lnTo>
                <a:lnTo>
                  <a:pt x="8762" y="59326"/>
                </a:lnTo>
                <a:close/>
                <a:moveTo>
                  <a:pt x="25840" y="59326"/>
                </a:moveTo>
                <a:lnTo>
                  <a:pt x="25840" y="67586"/>
                </a:lnTo>
                <a:lnTo>
                  <a:pt x="17413" y="67586"/>
                </a:lnTo>
                <a:lnTo>
                  <a:pt x="17413" y="59326"/>
                </a:lnTo>
                <a:close/>
                <a:moveTo>
                  <a:pt x="34547" y="59326"/>
                </a:moveTo>
                <a:lnTo>
                  <a:pt x="34547" y="67586"/>
                </a:lnTo>
                <a:lnTo>
                  <a:pt x="26064" y="67586"/>
                </a:lnTo>
                <a:lnTo>
                  <a:pt x="26064" y="59326"/>
                </a:lnTo>
                <a:close/>
                <a:moveTo>
                  <a:pt x="43197" y="59326"/>
                </a:moveTo>
                <a:lnTo>
                  <a:pt x="43197" y="67586"/>
                </a:lnTo>
                <a:lnTo>
                  <a:pt x="34770" y="67586"/>
                </a:lnTo>
                <a:lnTo>
                  <a:pt x="34770" y="59326"/>
                </a:lnTo>
                <a:close/>
                <a:moveTo>
                  <a:pt x="51848" y="59326"/>
                </a:moveTo>
                <a:lnTo>
                  <a:pt x="51848" y="67586"/>
                </a:lnTo>
                <a:lnTo>
                  <a:pt x="43421" y="67586"/>
                </a:lnTo>
                <a:lnTo>
                  <a:pt x="43421" y="59326"/>
                </a:lnTo>
                <a:close/>
                <a:moveTo>
                  <a:pt x="60499" y="59326"/>
                </a:moveTo>
                <a:lnTo>
                  <a:pt x="60499" y="67586"/>
                </a:lnTo>
                <a:lnTo>
                  <a:pt x="52071" y="67586"/>
                </a:lnTo>
                <a:lnTo>
                  <a:pt x="52071" y="59326"/>
                </a:lnTo>
                <a:close/>
                <a:moveTo>
                  <a:pt x="69149" y="59326"/>
                </a:moveTo>
                <a:lnTo>
                  <a:pt x="69149" y="67586"/>
                </a:lnTo>
                <a:lnTo>
                  <a:pt x="60722" y="67586"/>
                </a:lnTo>
                <a:lnTo>
                  <a:pt x="60722" y="59326"/>
                </a:lnTo>
                <a:close/>
                <a:moveTo>
                  <a:pt x="77800" y="59326"/>
                </a:moveTo>
                <a:lnTo>
                  <a:pt x="77800" y="67586"/>
                </a:lnTo>
                <a:lnTo>
                  <a:pt x="69373" y="67586"/>
                </a:lnTo>
                <a:lnTo>
                  <a:pt x="69373" y="59326"/>
                </a:lnTo>
                <a:close/>
                <a:moveTo>
                  <a:pt x="86506" y="59326"/>
                </a:moveTo>
                <a:lnTo>
                  <a:pt x="86506" y="67586"/>
                </a:lnTo>
                <a:lnTo>
                  <a:pt x="78023" y="67586"/>
                </a:lnTo>
                <a:lnTo>
                  <a:pt x="78023" y="59326"/>
                </a:lnTo>
                <a:close/>
                <a:moveTo>
                  <a:pt x="95157" y="59326"/>
                </a:moveTo>
                <a:lnTo>
                  <a:pt x="95157" y="67586"/>
                </a:lnTo>
                <a:lnTo>
                  <a:pt x="86730" y="67586"/>
                </a:lnTo>
                <a:lnTo>
                  <a:pt x="86730" y="59326"/>
                </a:lnTo>
                <a:close/>
                <a:moveTo>
                  <a:pt x="103808" y="59326"/>
                </a:moveTo>
                <a:lnTo>
                  <a:pt x="103808" y="67586"/>
                </a:lnTo>
                <a:lnTo>
                  <a:pt x="95380" y="67586"/>
                </a:lnTo>
                <a:lnTo>
                  <a:pt x="95380" y="59326"/>
                </a:lnTo>
                <a:close/>
                <a:moveTo>
                  <a:pt x="112458" y="59326"/>
                </a:moveTo>
                <a:lnTo>
                  <a:pt x="112458" y="67586"/>
                </a:lnTo>
                <a:lnTo>
                  <a:pt x="104031" y="67586"/>
                </a:lnTo>
                <a:lnTo>
                  <a:pt x="104031" y="59326"/>
                </a:lnTo>
                <a:close/>
                <a:moveTo>
                  <a:pt x="121109" y="59326"/>
                </a:moveTo>
                <a:lnTo>
                  <a:pt x="121109" y="67586"/>
                </a:lnTo>
                <a:lnTo>
                  <a:pt x="112681" y="67586"/>
                </a:lnTo>
                <a:lnTo>
                  <a:pt x="112681" y="59326"/>
                </a:lnTo>
                <a:close/>
                <a:moveTo>
                  <a:pt x="129760" y="59326"/>
                </a:moveTo>
                <a:lnTo>
                  <a:pt x="129760" y="67586"/>
                </a:lnTo>
                <a:lnTo>
                  <a:pt x="121332" y="67586"/>
                </a:lnTo>
                <a:lnTo>
                  <a:pt x="121332" y="59326"/>
                </a:lnTo>
                <a:close/>
                <a:moveTo>
                  <a:pt x="138410" y="59326"/>
                </a:moveTo>
                <a:lnTo>
                  <a:pt x="138410" y="67586"/>
                </a:lnTo>
                <a:lnTo>
                  <a:pt x="129983" y="67586"/>
                </a:lnTo>
                <a:lnTo>
                  <a:pt x="129983" y="59326"/>
                </a:lnTo>
                <a:close/>
                <a:moveTo>
                  <a:pt x="147117" y="59326"/>
                </a:moveTo>
                <a:lnTo>
                  <a:pt x="147117" y="67586"/>
                </a:lnTo>
                <a:lnTo>
                  <a:pt x="138633" y="67586"/>
                </a:lnTo>
                <a:lnTo>
                  <a:pt x="138633" y="59326"/>
                </a:lnTo>
                <a:close/>
                <a:moveTo>
                  <a:pt x="155767" y="59326"/>
                </a:moveTo>
                <a:lnTo>
                  <a:pt x="155767" y="67586"/>
                </a:lnTo>
                <a:lnTo>
                  <a:pt x="147340" y="67586"/>
                </a:lnTo>
                <a:lnTo>
                  <a:pt x="147340" y="59326"/>
                </a:lnTo>
                <a:close/>
                <a:moveTo>
                  <a:pt x="164418" y="59326"/>
                </a:moveTo>
                <a:lnTo>
                  <a:pt x="164418" y="67586"/>
                </a:lnTo>
                <a:lnTo>
                  <a:pt x="155990" y="67586"/>
                </a:lnTo>
                <a:lnTo>
                  <a:pt x="155990" y="59326"/>
                </a:lnTo>
                <a:close/>
                <a:moveTo>
                  <a:pt x="173069" y="59326"/>
                </a:moveTo>
                <a:lnTo>
                  <a:pt x="173069" y="67586"/>
                </a:lnTo>
                <a:lnTo>
                  <a:pt x="164641" y="67586"/>
                </a:lnTo>
                <a:lnTo>
                  <a:pt x="164641" y="59326"/>
                </a:lnTo>
                <a:close/>
                <a:moveTo>
                  <a:pt x="181719" y="59326"/>
                </a:moveTo>
                <a:lnTo>
                  <a:pt x="181719" y="67586"/>
                </a:lnTo>
                <a:lnTo>
                  <a:pt x="173292" y="67586"/>
                </a:lnTo>
                <a:lnTo>
                  <a:pt x="173292" y="59326"/>
                </a:lnTo>
                <a:close/>
                <a:moveTo>
                  <a:pt x="190370" y="59326"/>
                </a:moveTo>
                <a:lnTo>
                  <a:pt x="190370" y="67586"/>
                </a:lnTo>
                <a:lnTo>
                  <a:pt x="181942" y="67586"/>
                </a:lnTo>
                <a:lnTo>
                  <a:pt x="181942" y="59326"/>
                </a:lnTo>
                <a:close/>
                <a:moveTo>
                  <a:pt x="199020" y="59326"/>
                </a:moveTo>
                <a:lnTo>
                  <a:pt x="199020" y="67586"/>
                </a:lnTo>
                <a:lnTo>
                  <a:pt x="190593" y="67586"/>
                </a:lnTo>
                <a:lnTo>
                  <a:pt x="190593" y="59326"/>
                </a:lnTo>
                <a:close/>
                <a:moveTo>
                  <a:pt x="207727" y="59326"/>
                </a:moveTo>
                <a:lnTo>
                  <a:pt x="207727" y="67586"/>
                </a:lnTo>
                <a:lnTo>
                  <a:pt x="199244" y="67586"/>
                </a:lnTo>
                <a:lnTo>
                  <a:pt x="199244" y="59326"/>
                </a:lnTo>
                <a:close/>
                <a:moveTo>
                  <a:pt x="216377" y="59326"/>
                </a:moveTo>
                <a:lnTo>
                  <a:pt x="216377" y="67586"/>
                </a:lnTo>
                <a:lnTo>
                  <a:pt x="207950" y="67586"/>
                </a:lnTo>
                <a:lnTo>
                  <a:pt x="207950" y="59326"/>
                </a:lnTo>
                <a:close/>
                <a:moveTo>
                  <a:pt x="225028" y="59326"/>
                </a:moveTo>
                <a:lnTo>
                  <a:pt x="225028" y="67586"/>
                </a:lnTo>
                <a:lnTo>
                  <a:pt x="216601" y="67586"/>
                </a:lnTo>
                <a:lnTo>
                  <a:pt x="216601" y="59326"/>
                </a:lnTo>
                <a:close/>
                <a:moveTo>
                  <a:pt x="233679" y="59326"/>
                </a:moveTo>
                <a:lnTo>
                  <a:pt x="233679" y="67586"/>
                </a:lnTo>
                <a:lnTo>
                  <a:pt x="225251" y="67586"/>
                </a:lnTo>
                <a:lnTo>
                  <a:pt x="225251" y="59326"/>
                </a:lnTo>
                <a:close/>
                <a:moveTo>
                  <a:pt x="242329" y="59326"/>
                </a:moveTo>
                <a:lnTo>
                  <a:pt x="242329" y="67586"/>
                </a:lnTo>
                <a:lnTo>
                  <a:pt x="233902" y="67586"/>
                </a:lnTo>
                <a:lnTo>
                  <a:pt x="233902" y="59326"/>
                </a:lnTo>
                <a:close/>
                <a:moveTo>
                  <a:pt x="250980" y="59326"/>
                </a:moveTo>
                <a:lnTo>
                  <a:pt x="250980" y="67586"/>
                </a:lnTo>
                <a:lnTo>
                  <a:pt x="242553" y="67586"/>
                </a:lnTo>
                <a:lnTo>
                  <a:pt x="242553" y="59326"/>
                </a:lnTo>
                <a:close/>
                <a:moveTo>
                  <a:pt x="259686" y="59326"/>
                </a:moveTo>
                <a:lnTo>
                  <a:pt x="259686" y="67586"/>
                </a:lnTo>
                <a:lnTo>
                  <a:pt x="251203" y="67586"/>
                </a:lnTo>
                <a:lnTo>
                  <a:pt x="251203" y="59326"/>
                </a:lnTo>
                <a:close/>
                <a:moveTo>
                  <a:pt x="268337" y="59326"/>
                </a:moveTo>
                <a:lnTo>
                  <a:pt x="268337" y="67586"/>
                </a:lnTo>
                <a:lnTo>
                  <a:pt x="259910" y="67586"/>
                </a:lnTo>
                <a:lnTo>
                  <a:pt x="259910" y="59326"/>
                </a:lnTo>
                <a:close/>
                <a:moveTo>
                  <a:pt x="276988" y="59326"/>
                </a:moveTo>
                <a:lnTo>
                  <a:pt x="276988" y="67586"/>
                </a:lnTo>
                <a:lnTo>
                  <a:pt x="268560" y="67586"/>
                </a:lnTo>
                <a:lnTo>
                  <a:pt x="268560" y="59326"/>
                </a:lnTo>
                <a:close/>
                <a:moveTo>
                  <a:pt x="17190" y="67810"/>
                </a:moveTo>
                <a:lnTo>
                  <a:pt x="17190" y="76014"/>
                </a:lnTo>
                <a:lnTo>
                  <a:pt x="8762" y="76014"/>
                </a:lnTo>
                <a:lnTo>
                  <a:pt x="8762" y="67810"/>
                </a:lnTo>
                <a:close/>
                <a:moveTo>
                  <a:pt x="25840" y="67810"/>
                </a:moveTo>
                <a:lnTo>
                  <a:pt x="25840" y="76014"/>
                </a:lnTo>
                <a:lnTo>
                  <a:pt x="17413" y="76014"/>
                </a:lnTo>
                <a:lnTo>
                  <a:pt x="17413" y="67810"/>
                </a:lnTo>
                <a:close/>
                <a:moveTo>
                  <a:pt x="34547" y="67810"/>
                </a:moveTo>
                <a:lnTo>
                  <a:pt x="34547" y="76014"/>
                </a:lnTo>
                <a:lnTo>
                  <a:pt x="26064" y="76014"/>
                </a:lnTo>
                <a:lnTo>
                  <a:pt x="26064" y="67810"/>
                </a:lnTo>
                <a:close/>
                <a:moveTo>
                  <a:pt x="43197" y="67810"/>
                </a:moveTo>
                <a:lnTo>
                  <a:pt x="43197" y="76014"/>
                </a:lnTo>
                <a:lnTo>
                  <a:pt x="34770" y="76014"/>
                </a:lnTo>
                <a:lnTo>
                  <a:pt x="34770" y="67810"/>
                </a:lnTo>
                <a:close/>
                <a:moveTo>
                  <a:pt x="51848" y="67810"/>
                </a:moveTo>
                <a:lnTo>
                  <a:pt x="51848" y="76014"/>
                </a:lnTo>
                <a:lnTo>
                  <a:pt x="43421" y="76014"/>
                </a:lnTo>
                <a:lnTo>
                  <a:pt x="43421" y="67810"/>
                </a:lnTo>
                <a:close/>
                <a:moveTo>
                  <a:pt x="60499" y="67810"/>
                </a:moveTo>
                <a:lnTo>
                  <a:pt x="60499" y="76014"/>
                </a:lnTo>
                <a:lnTo>
                  <a:pt x="52071" y="76014"/>
                </a:lnTo>
                <a:lnTo>
                  <a:pt x="52071" y="67810"/>
                </a:lnTo>
                <a:close/>
                <a:moveTo>
                  <a:pt x="69149" y="67810"/>
                </a:moveTo>
                <a:lnTo>
                  <a:pt x="69149" y="76014"/>
                </a:lnTo>
                <a:lnTo>
                  <a:pt x="60722" y="76014"/>
                </a:lnTo>
                <a:lnTo>
                  <a:pt x="60722" y="67810"/>
                </a:lnTo>
                <a:close/>
                <a:moveTo>
                  <a:pt x="77800" y="67810"/>
                </a:moveTo>
                <a:lnTo>
                  <a:pt x="77800" y="76014"/>
                </a:lnTo>
                <a:lnTo>
                  <a:pt x="69373" y="76014"/>
                </a:lnTo>
                <a:lnTo>
                  <a:pt x="69373" y="67810"/>
                </a:lnTo>
                <a:close/>
                <a:moveTo>
                  <a:pt x="86506" y="67810"/>
                </a:moveTo>
                <a:lnTo>
                  <a:pt x="86506" y="76014"/>
                </a:lnTo>
                <a:lnTo>
                  <a:pt x="78023" y="76014"/>
                </a:lnTo>
                <a:lnTo>
                  <a:pt x="78023" y="67810"/>
                </a:lnTo>
                <a:close/>
                <a:moveTo>
                  <a:pt x="95157" y="67810"/>
                </a:moveTo>
                <a:lnTo>
                  <a:pt x="95157" y="76014"/>
                </a:lnTo>
                <a:lnTo>
                  <a:pt x="86730" y="76014"/>
                </a:lnTo>
                <a:lnTo>
                  <a:pt x="86730" y="67810"/>
                </a:lnTo>
                <a:close/>
                <a:moveTo>
                  <a:pt x="103808" y="67810"/>
                </a:moveTo>
                <a:lnTo>
                  <a:pt x="103808" y="76014"/>
                </a:lnTo>
                <a:lnTo>
                  <a:pt x="95380" y="76014"/>
                </a:lnTo>
                <a:lnTo>
                  <a:pt x="95380" y="67810"/>
                </a:lnTo>
                <a:close/>
                <a:moveTo>
                  <a:pt x="112458" y="67810"/>
                </a:moveTo>
                <a:lnTo>
                  <a:pt x="112458" y="76014"/>
                </a:lnTo>
                <a:lnTo>
                  <a:pt x="104031" y="76014"/>
                </a:lnTo>
                <a:lnTo>
                  <a:pt x="104031" y="67810"/>
                </a:lnTo>
                <a:close/>
                <a:moveTo>
                  <a:pt x="121109" y="67810"/>
                </a:moveTo>
                <a:lnTo>
                  <a:pt x="121109" y="76014"/>
                </a:lnTo>
                <a:lnTo>
                  <a:pt x="112681" y="76014"/>
                </a:lnTo>
                <a:lnTo>
                  <a:pt x="112681" y="67810"/>
                </a:lnTo>
                <a:close/>
                <a:moveTo>
                  <a:pt x="129760" y="67810"/>
                </a:moveTo>
                <a:lnTo>
                  <a:pt x="129760" y="76014"/>
                </a:lnTo>
                <a:lnTo>
                  <a:pt x="121332" y="76014"/>
                </a:lnTo>
                <a:lnTo>
                  <a:pt x="121332" y="67810"/>
                </a:lnTo>
                <a:close/>
                <a:moveTo>
                  <a:pt x="138410" y="67810"/>
                </a:moveTo>
                <a:lnTo>
                  <a:pt x="138410" y="76014"/>
                </a:lnTo>
                <a:lnTo>
                  <a:pt x="129983" y="76014"/>
                </a:lnTo>
                <a:lnTo>
                  <a:pt x="129983" y="67810"/>
                </a:lnTo>
                <a:close/>
                <a:moveTo>
                  <a:pt x="147117" y="67810"/>
                </a:moveTo>
                <a:lnTo>
                  <a:pt x="147117" y="76014"/>
                </a:lnTo>
                <a:lnTo>
                  <a:pt x="138633" y="76014"/>
                </a:lnTo>
                <a:lnTo>
                  <a:pt x="138633" y="67810"/>
                </a:lnTo>
                <a:close/>
                <a:moveTo>
                  <a:pt x="155767" y="67810"/>
                </a:moveTo>
                <a:lnTo>
                  <a:pt x="155767" y="76014"/>
                </a:lnTo>
                <a:lnTo>
                  <a:pt x="147340" y="76014"/>
                </a:lnTo>
                <a:lnTo>
                  <a:pt x="147340" y="67810"/>
                </a:lnTo>
                <a:close/>
                <a:moveTo>
                  <a:pt x="164418" y="67810"/>
                </a:moveTo>
                <a:lnTo>
                  <a:pt x="164418" y="76014"/>
                </a:lnTo>
                <a:lnTo>
                  <a:pt x="155990" y="76014"/>
                </a:lnTo>
                <a:lnTo>
                  <a:pt x="155990" y="67810"/>
                </a:lnTo>
                <a:close/>
                <a:moveTo>
                  <a:pt x="173069" y="67810"/>
                </a:moveTo>
                <a:lnTo>
                  <a:pt x="173069" y="76014"/>
                </a:lnTo>
                <a:lnTo>
                  <a:pt x="164641" y="76014"/>
                </a:lnTo>
                <a:lnTo>
                  <a:pt x="164641" y="67810"/>
                </a:lnTo>
                <a:close/>
                <a:moveTo>
                  <a:pt x="181719" y="67810"/>
                </a:moveTo>
                <a:lnTo>
                  <a:pt x="181719" y="76014"/>
                </a:lnTo>
                <a:lnTo>
                  <a:pt x="173292" y="76014"/>
                </a:lnTo>
                <a:lnTo>
                  <a:pt x="173292" y="67810"/>
                </a:lnTo>
                <a:close/>
                <a:moveTo>
                  <a:pt x="190370" y="67810"/>
                </a:moveTo>
                <a:lnTo>
                  <a:pt x="190370" y="76014"/>
                </a:lnTo>
                <a:lnTo>
                  <a:pt x="181942" y="76014"/>
                </a:lnTo>
                <a:lnTo>
                  <a:pt x="181942" y="67810"/>
                </a:lnTo>
                <a:close/>
                <a:moveTo>
                  <a:pt x="199020" y="67810"/>
                </a:moveTo>
                <a:lnTo>
                  <a:pt x="199020" y="76014"/>
                </a:lnTo>
                <a:lnTo>
                  <a:pt x="190593" y="76014"/>
                </a:lnTo>
                <a:lnTo>
                  <a:pt x="190593" y="67810"/>
                </a:lnTo>
                <a:close/>
                <a:moveTo>
                  <a:pt x="207727" y="67810"/>
                </a:moveTo>
                <a:lnTo>
                  <a:pt x="207727" y="76014"/>
                </a:lnTo>
                <a:lnTo>
                  <a:pt x="199244" y="76014"/>
                </a:lnTo>
                <a:lnTo>
                  <a:pt x="199244" y="67810"/>
                </a:lnTo>
                <a:close/>
                <a:moveTo>
                  <a:pt x="216377" y="67810"/>
                </a:moveTo>
                <a:lnTo>
                  <a:pt x="216377" y="76014"/>
                </a:lnTo>
                <a:lnTo>
                  <a:pt x="207950" y="76014"/>
                </a:lnTo>
                <a:lnTo>
                  <a:pt x="207950" y="67810"/>
                </a:lnTo>
                <a:close/>
                <a:moveTo>
                  <a:pt x="225028" y="67810"/>
                </a:moveTo>
                <a:lnTo>
                  <a:pt x="225028" y="76014"/>
                </a:lnTo>
                <a:lnTo>
                  <a:pt x="216601" y="76014"/>
                </a:lnTo>
                <a:lnTo>
                  <a:pt x="216601" y="67810"/>
                </a:lnTo>
                <a:close/>
                <a:moveTo>
                  <a:pt x="233679" y="67810"/>
                </a:moveTo>
                <a:lnTo>
                  <a:pt x="233679" y="76014"/>
                </a:lnTo>
                <a:lnTo>
                  <a:pt x="225251" y="76014"/>
                </a:lnTo>
                <a:lnTo>
                  <a:pt x="225251" y="67810"/>
                </a:lnTo>
                <a:close/>
                <a:moveTo>
                  <a:pt x="242329" y="67810"/>
                </a:moveTo>
                <a:lnTo>
                  <a:pt x="242329" y="76014"/>
                </a:lnTo>
                <a:lnTo>
                  <a:pt x="233902" y="76014"/>
                </a:lnTo>
                <a:lnTo>
                  <a:pt x="233902" y="67810"/>
                </a:lnTo>
                <a:close/>
                <a:moveTo>
                  <a:pt x="250980" y="67810"/>
                </a:moveTo>
                <a:lnTo>
                  <a:pt x="250980" y="76014"/>
                </a:lnTo>
                <a:lnTo>
                  <a:pt x="242553" y="76014"/>
                </a:lnTo>
                <a:lnTo>
                  <a:pt x="242553" y="67810"/>
                </a:lnTo>
                <a:close/>
                <a:moveTo>
                  <a:pt x="259686" y="67810"/>
                </a:moveTo>
                <a:lnTo>
                  <a:pt x="259686" y="76014"/>
                </a:lnTo>
                <a:lnTo>
                  <a:pt x="251203" y="76014"/>
                </a:lnTo>
                <a:lnTo>
                  <a:pt x="251203" y="67810"/>
                </a:lnTo>
                <a:close/>
                <a:moveTo>
                  <a:pt x="268337" y="67810"/>
                </a:moveTo>
                <a:lnTo>
                  <a:pt x="268337" y="76014"/>
                </a:lnTo>
                <a:lnTo>
                  <a:pt x="259910" y="76014"/>
                </a:lnTo>
                <a:lnTo>
                  <a:pt x="259910" y="67810"/>
                </a:lnTo>
                <a:close/>
                <a:moveTo>
                  <a:pt x="276988" y="67810"/>
                </a:moveTo>
                <a:lnTo>
                  <a:pt x="276988" y="76014"/>
                </a:lnTo>
                <a:lnTo>
                  <a:pt x="268560" y="76014"/>
                </a:lnTo>
                <a:lnTo>
                  <a:pt x="268560" y="67810"/>
                </a:lnTo>
                <a:close/>
                <a:moveTo>
                  <a:pt x="17190" y="76237"/>
                </a:moveTo>
                <a:lnTo>
                  <a:pt x="17190" y="84497"/>
                </a:lnTo>
                <a:lnTo>
                  <a:pt x="8762" y="84497"/>
                </a:lnTo>
                <a:lnTo>
                  <a:pt x="8762" y="76237"/>
                </a:lnTo>
                <a:close/>
                <a:moveTo>
                  <a:pt x="25840" y="76237"/>
                </a:moveTo>
                <a:lnTo>
                  <a:pt x="25840" y="84497"/>
                </a:lnTo>
                <a:lnTo>
                  <a:pt x="17413" y="84497"/>
                </a:lnTo>
                <a:lnTo>
                  <a:pt x="17413" y="76237"/>
                </a:lnTo>
                <a:close/>
                <a:moveTo>
                  <a:pt x="34547" y="76237"/>
                </a:moveTo>
                <a:lnTo>
                  <a:pt x="34547" y="84497"/>
                </a:lnTo>
                <a:lnTo>
                  <a:pt x="26064" y="84497"/>
                </a:lnTo>
                <a:lnTo>
                  <a:pt x="26064" y="76237"/>
                </a:lnTo>
                <a:close/>
                <a:moveTo>
                  <a:pt x="43197" y="76237"/>
                </a:moveTo>
                <a:lnTo>
                  <a:pt x="43197" y="84497"/>
                </a:lnTo>
                <a:lnTo>
                  <a:pt x="34770" y="84497"/>
                </a:lnTo>
                <a:lnTo>
                  <a:pt x="34770" y="76237"/>
                </a:lnTo>
                <a:close/>
                <a:moveTo>
                  <a:pt x="51848" y="76237"/>
                </a:moveTo>
                <a:lnTo>
                  <a:pt x="51848" y="84497"/>
                </a:lnTo>
                <a:lnTo>
                  <a:pt x="43421" y="84497"/>
                </a:lnTo>
                <a:lnTo>
                  <a:pt x="43421" y="76237"/>
                </a:lnTo>
                <a:close/>
                <a:moveTo>
                  <a:pt x="60499" y="76237"/>
                </a:moveTo>
                <a:lnTo>
                  <a:pt x="60499" y="84497"/>
                </a:lnTo>
                <a:lnTo>
                  <a:pt x="52071" y="84497"/>
                </a:lnTo>
                <a:lnTo>
                  <a:pt x="52071" y="76237"/>
                </a:lnTo>
                <a:close/>
                <a:moveTo>
                  <a:pt x="69149" y="76237"/>
                </a:moveTo>
                <a:lnTo>
                  <a:pt x="69149" y="84497"/>
                </a:lnTo>
                <a:lnTo>
                  <a:pt x="60722" y="84497"/>
                </a:lnTo>
                <a:lnTo>
                  <a:pt x="60722" y="76237"/>
                </a:lnTo>
                <a:close/>
                <a:moveTo>
                  <a:pt x="77800" y="76237"/>
                </a:moveTo>
                <a:lnTo>
                  <a:pt x="77800" y="84497"/>
                </a:lnTo>
                <a:lnTo>
                  <a:pt x="69373" y="84497"/>
                </a:lnTo>
                <a:lnTo>
                  <a:pt x="69373" y="76237"/>
                </a:lnTo>
                <a:close/>
                <a:moveTo>
                  <a:pt x="86506" y="76237"/>
                </a:moveTo>
                <a:lnTo>
                  <a:pt x="86506" y="84497"/>
                </a:lnTo>
                <a:lnTo>
                  <a:pt x="78023" y="84497"/>
                </a:lnTo>
                <a:lnTo>
                  <a:pt x="78023" y="76237"/>
                </a:lnTo>
                <a:close/>
                <a:moveTo>
                  <a:pt x="95157" y="76237"/>
                </a:moveTo>
                <a:lnTo>
                  <a:pt x="95157" y="84497"/>
                </a:lnTo>
                <a:lnTo>
                  <a:pt x="86730" y="84497"/>
                </a:lnTo>
                <a:lnTo>
                  <a:pt x="86730" y="76237"/>
                </a:lnTo>
                <a:close/>
                <a:moveTo>
                  <a:pt x="103808" y="76237"/>
                </a:moveTo>
                <a:lnTo>
                  <a:pt x="103808" y="84497"/>
                </a:lnTo>
                <a:lnTo>
                  <a:pt x="95380" y="84497"/>
                </a:lnTo>
                <a:lnTo>
                  <a:pt x="95380" y="76237"/>
                </a:lnTo>
                <a:close/>
                <a:moveTo>
                  <a:pt x="112458" y="76237"/>
                </a:moveTo>
                <a:lnTo>
                  <a:pt x="112458" y="84497"/>
                </a:lnTo>
                <a:lnTo>
                  <a:pt x="104031" y="84497"/>
                </a:lnTo>
                <a:lnTo>
                  <a:pt x="104031" y="76237"/>
                </a:lnTo>
                <a:close/>
                <a:moveTo>
                  <a:pt x="121109" y="76237"/>
                </a:moveTo>
                <a:lnTo>
                  <a:pt x="121109" y="84497"/>
                </a:lnTo>
                <a:lnTo>
                  <a:pt x="112681" y="84497"/>
                </a:lnTo>
                <a:lnTo>
                  <a:pt x="112681" y="76237"/>
                </a:lnTo>
                <a:close/>
                <a:moveTo>
                  <a:pt x="129760" y="76237"/>
                </a:moveTo>
                <a:lnTo>
                  <a:pt x="129760" y="84497"/>
                </a:lnTo>
                <a:lnTo>
                  <a:pt x="121332" y="84497"/>
                </a:lnTo>
                <a:lnTo>
                  <a:pt x="121332" y="76237"/>
                </a:lnTo>
                <a:close/>
                <a:moveTo>
                  <a:pt x="138410" y="76237"/>
                </a:moveTo>
                <a:lnTo>
                  <a:pt x="138410" y="84497"/>
                </a:lnTo>
                <a:lnTo>
                  <a:pt x="129983" y="84497"/>
                </a:lnTo>
                <a:lnTo>
                  <a:pt x="129983" y="76237"/>
                </a:lnTo>
                <a:close/>
                <a:moveTo>
                  <a:pt x="147117" y="76237"/>
                </a:moveTo>
                <a:lnTo>
                  <a:pt x="147117" y="84497"/>
                </a:lnTo>
                <a:lnTo>
                  <a:pt x="138633" y="84497"/>
                </a:lnTo>
                <a:lnTo>
                  <a:pt x="138633" y="76237"/>
                </a:lnTo>
                <a:close/>
                <a:moveTo>
                  <a:pt x="155767" y="76237"/>
                </a:moveTo>
                <a:lnTo>
                  <a:pt x="155767" y="84497"/>
                </a:lnTo>
                <a:lnTo>
                  <a:pt x="147340" y="84497"/>
                </a:lnTo>
                <a:lnTo>
                  <a:pt x="147340" y="76237"/>
                </a:lnTo>
                <a:close/>
                <a:moveTo>
                  <a:pt x="164418" y="76237"/>
                </a:moveTo>
                <a:lnTo>
                  <a:pt x="164418" y="84497"/>
                </a:lnTo>
                <a:lnTo>
                  <a:pt x="155990" y="84497"/>
                </a:lnTo>
                <a:lnTo>
                  <a:pt x="155990" y="76237"/>
                </a:lnTo>
                <a:close/>
                <a:moveTo>
                  <a:pt x="173069" y="76237"/>
                </a:moveTo>
                <a:lnTo>
                  <a:pt x="173069" y="84497"/>
                </a:lnTo>
                <a:lnTo>
                  <a:pt x="164641" y="84497"/>
                </a:lnTo>
                <a:lnTo>
                  <a:pt x="164641" y="76237"/>
                </a:lnTo>
                <a:close/>
                <a:moveTo>
                  <a:pt x="181719" y="76237"/>
                </a:moveTo>
                <a:lnTo>
                  <a:pt x="181719" y="84497"/>
                </a:lnTo>
                <a:lnTo>
                  <a:pt x="173292" y="84497"/>
                </a:lnTo>
                <a:lnTo>
                  <a:pt x="173292" y="76237"/>
                </a:lnTo>
                <a:close/>
                <a:moveTo>
                  <a:pt x="190370" y="76237"/>
                </a:moveTo>
                <a:lnTo>
                  <a:pt x="190370" y="84497"/>
                </a:lnTo>
                <a:lnTo>
                  <a:pt x="181942" y="84497"/>
                </a:lnTo>
                <a:lnTo>
                  <a:pt x="181942" y="76237"/>
                </a:lnTo>
                <a:close/>
                <a:moveTo>
                  <a:pt x="199020" y="76237"/>
                </a:moveTo>
                <a:lnTo>
                  <a:pt x="199020" y="84497"/>
                </a:lnTo>
                <a:lnTo>
                  <a:pt x="190593" y="84497"/>
                </a:lnTo>
                <a:lnTo>
                  <a:pt x="190593" y="76237"/>
                </a:lnTo>
                <a:close/>
                <a:moveTo>
                  <a:pt x="207727" y="76237"/>
                </a:moveTo>
                <a:lnTo>
                  <a:pt x="207727" y="84497"/>
                </a:lnTo>
                <a:lnTo>
                  <a:pt x="199244" y="84497"/>
                </a:lnTo>
                <a:lnTo>
                  <a:pt x="199244" y="76237"/>
                </a:lnTo>
                <a:close/>
                <a:moveTo>
                  <a:pt x="216377" y="76237"/>
                </a:moveTo>
                <a:lnTo>
                  <a:pt x="216377" y="84497"/>
                </a:lnTo>
                <a:lnTo>
                  <a:pt x="207950" y="84497"/>
                </a:lnTo>
                <a:lnTo>
                  <a:pt x="207950" y="76237"/>
                </a:lnTo>
                <a:close/>
                <a:moveTo>
                  <a:pt x="225028" y="76237"/>
                </a:moveTo>
                <a:lnTo>
                  <a:pt x="225028" y="84497"/>
                </a:lnTo>
                <a:lnTo>
                  <a:pt x="216601" y="84497"/>
                </a:lnTo>
                <a:lnTo>
                  <a:pt x="216601" y="76237"/>
                </a:lnTo>
                <a:close/>
                <a:moveTo>
                  <a:pt x="233679" y="76237"/>
                </a:moveTo>
                <a:lnTo>
                  <a:pt x="233679" y="84497"/>
                </a:lnTo>
                <a:lnTo>
                  <a:pt x="225251" y="84497"/>
                </a:lnTo>
                <a:lnTo>
                  <a:pt x="225251" y="76237"/>
                </a:lnTo>
                <a:close/>
                <a:moveTo>
                  <a:pt x="242329" y="76237"/>
                </a:moveTo>
                <a:lnTo>
                  <a:pt x="242329" y="84497"/>
                </a:lnTo>
                <a:lnTo>
                  <a:pt x="233902" y="84497"/>
                </a:lnTo>
                <a:lnTo>
                  <a:pt x="233902" y="76237"/>
                </a:lnTo>
                <a:close/>
                <a:moveTo>
                  <a:pt x="250980" y="76237"/>
                </a:moveTo>
                <a:lnTo>
                  <a:pt x="250980" y="84497"/>
                </a:lnTo>
                <a:lnTo>
                  <a:pt x="242553" y="84497"/>
                </a:lnTo>
                <a:lnTo>
                  <a:pt x="242553" y="76237"/>
                </a:lnTo>
                <a:close/>
                <a:moveTo>
                  <a:pt x="259686" y="76237"/>
                </a:moveTo>
                <a:lnTo>
                  <a:pt x="259686" y="84497"/>
                </a:lnTo>
                <a:lnTo>
                  <a:pt x="251203" y="84497"/>
                </a:lnTo>
                <a:lnTo>
                  <a:pt x="251203" y="76237"/>
                </a:lnTo>
                <a:close/>
                <a:moveTo>
                  <a:pt x="268337" y="76237"/>
                </a:moveTo>
                <a:lnTo>
                  <a:pt x="268337" y="84497"/>
                </a:lnTo>
                <a:lnTo>
                  <a:pt x="259910" y="84497"/>
                </a:lnTo>
                <a:lnTo>
                  <a:pt x="259910" y="76237"/>
                </a:lnTo>
                <a:close/>
                <a:moveTo>
                  <a:pt x="276988" y="76237"/>
                </a:moveTo>
                <a:lnTo>
                  <a:pt x="276988" y="84497"/>
                </a:lnTo>
                <a:lnTo>
                  <a:pt x="268560" y="84497"/>
                </a:lnTo>
                <a:lnTo>
                  <a:pt x="268560" y="76237"/>
                </a:lnTo>
                <a:close/>
                <a:moveTo>
                  <a:pt x="17190" y="84720"/>
                </a:moveTo>
                <a:lnTo>
                  <a:pt x="17190" y="92924"/>
                </a:lnTo>
                <a:lnTo>
                  <a:pt x="8762" y="92924"/>
                </a:lnTo>
                <a:lnTo>
                  <a:pt x="8762" y="84720"/>
                </a:lnTo>
                <a:close/>
                <a:moveTo>
                  <a:pt x="25840" y="84720"/>
                </a:moveTo>
                <a:lnTo>
                  <a:pt x="25840" y="92924"/>
                </a:lnTo>
                <a:lnTo>
                  <a:pt x="17413" y="92924"/>
                </a:lnTo>
                <a:lnTo>
                  <a:pt x="17413" y="84720"/>
                </a:lnTo>
                <a:close/>
                <a:moveTo>
                  <a:pt x="34547" y="84720"/>
                </a:moveTo>
                <a:lnTo>
                  <a:pt x="34547" y="92924"/>
                </a:lnTo>
                <a:lnTo>
                  <a:pt x="26064" y="92924"/>
                </a:lnTo>
                <a:lnTo>
                  <a:pt x="26064" y="84720"/>
                </a:lnTo>
                <a:close/>
                <a:moveTo>
                  <a:pt x="43197" y="84720"/>
                </a:moveTo>
                <a:lnTo>
                  <a:pt x="43197" y="92924"/>
                </a:lnTo>
                <a:lnTo>
                  <a:pt x="34770" y="92924"/>
                </a:lnTo>
                <a:lnTo>
                  <a:pt x="34770" y="84720"/>
                </a:lnTo>
                <a:close/>
                <a:moveTo>
                  <a:pt x="51848" y="84720"/>
                </a:moveTo>
                <a:lnTo>
                  <a:pt x="51848" y="92924"/>
                </a:lnTo>
                <a:lnTo>
                  <a:pt x="43421" y="92924"/>
                </a:lnTo>
                <a:lnTo>
                  <a:pt x="43421" y="84720"/>
                </a:lnTo>
                <a:close/>
                <a:moveTo>
                  <a:pt x="60499" y="84720"/>
                </a:moveTo>
                <a:lnTo>
                  <a:pt x="60499" y="92924"/>
                </a:lnTo>
                <a:lnTo>
                  <a:pt x="52071" y="92924"/>
                </a:lnTo>
                <a:lnTo>
                  <a:pt x="52071" y="84720"/>
                </a:lnTo>
                <a:close/>
                <a:moveTo>
                  <a:pt x="69149" y="84720"/>
                </a:moveTo>
                <a:lnTo>
                  <a:pt x="69149" y="92924"/>
                </a:lnTo>
                <a:lnTo>
                  <a:pt x="60722" y="92924"/>
                </a:lnTo>
                <a:lnTo>
                  <a:pt x="60722" y="84720"/>
                </a:lnTo>
                <a:close/>
                <a:moveTo>
                  <a:pt x="77800" y="84720"/>
                </a:moveTo>
                <a:lnTo>
                  <a:pt x="77800" y="92924"/>
                </a:lnTo>
                <a:lnTo>
                  <a:pt x="69373" y="92924"/>
                </a:lnTo>
                <a:lnTo>
                  <a:pt x="69373" y="84720"/>
                </a:lnTo>
                <a:close/>
                <a:moveTo>
                  <a:pt x="86506" y="84720"/>
                </a:moveTo>
                <a:lnTo>
                  <a:pt x="86506" y="92924"/>
                </a:lnTo>
                <a:lnTo>
                  <a:pt x="78023" y="92924"/>
                </a:lnTo>
                <a:lnTo>
                  <a:pt x="78023" y="84720"/>
                </a:lnTo>
                <a:close/>
                <a:moveTo>
                  <a:pt x="95157" y="84720"/>
                </a:moveTo>
                <a:lnTo>
                  <a:pt x="95157" y="92924"/>
                </a:lnTo>
                <a:lnTo>
                  <a:pt x="86730" y="92924"/>
                </a:lnTo>
                <a:lnTo>
                  <a:pt x="86730" y="84720"/>
                </a:lnTo>
                <a:close/>
                <a:moveTo>
                  <a:pt x="103808" y="84720"/>
                </a:moveTo>
                <a:lnTo>
                  <a:pt x="103808" y="92924"/>
                </a:lnTo>
                <a:lnTo>
                  <a:pt x="95380" y="92924"/>
                </a:lnTo>
                <a:lnTo>
                  <a:pt x="95380" y="84720"/>
                </a:lnTo>
                <a:close/>
                <a:moveTo>
                  <a:pt x="112458" y="84720"/>
                </a:moveTo>
                <a:lnTo>
                  <a:pt x="112458" y="92924"/>
                </a:lnTo>
                <a:lnTo>
                  <a:pt x="104031" y="92924"/>
                </a:lnTo>
                <a:lnTo>
                  <a:pt x="104031" y="84720"/>
                </a:lnTo>
                <a:close/>
                <a:moveTo>
                  <a:pt x="121109" y="84720"/>
                </a:moveTo>
                <a:lnTo>
                  <a:pt x="121109" y="92924"/>
                </a:lnTo>
                <a:lnTo>
                  <a:pt x="112681" y="92924"/>
                </a:lnTo>
                <a:lnTo>
                  <a:pt x="112681" y="84720"/>
                </a:lnTo>
                <a:close/>
                <a:moveTo>
                  <a:pt x="129760" y="84720"/>
                </a:moveTo>
                <a:lnTo>
                  <a:pt x="129760" y="92924"/>
                </a:lnTo>
                <a:lnTo>
                  <a:pt x="121332" y="92924"/>
                </a:lnTo>
                <a:lnTo>
                  <a:pt x="121332" y="84720"/>
                </a:lnTo>
                <a:close/>
                <a:moveTo>
                  <a:pt x="138410" y="84720"/>
                </a:moveTo>
                <a:lnTo>
                  <a:pt x="138410" y="92924"/>
                </a:lnTo>
                <a:lnTo>
                  <a:pt x="129983" y="92924"/>
                </a:lnTo>
                <a:lnTo>
                  <a:pt x="129983" y="84720"/>
                </a:lnTo>
                <a:close/>
                <a:moveTo>
                  <a:pt x="147117" y="84720"/>
                </a:moveTo>
                <a:lnTo>
                  <a:pt x="147117" y="92924"/>
                </a:lnTo>
                <a:lnTo>
                  <a:pt x="138633" y="92924"/>
                </a:lnTo>
                <a:lnTo>
                  <a:pt x="138633" y="84720"/>
                </a:lnTo>
                <a:close/>
                <a:moveTo>
                  <a:pt x="155767" y="84720"/>
                </a:moveTo>
                <a:lnTo>
                  <a:pt x="155767" y="92924"/>
                </a:lnTo>
                <a:lnTo>
                  <a:pt x="147340" y="92924"/>
                </a:lnTo>
                <a:lnTo>
                  <a:pt x="147340" y="84720"/>
                </a:lnTo>
                <a:close/>
                <a:moveTo>
                  <a:pt x="164418" y="84720"/>
                </a:moveTo>
                <a:lnTo>
                  <a:pt x="164418" y="92924"/>
                </a:lnTo>
                <a:lnTo>
                  <a:pt x="155990" y="92924"/>
                </a:lnTo>
                <a:lnTo>
                  <a:pt x="155990" y="84720"/>
                </a:lnTo>
                <a:close/>
                <a:moveTo>
                  <a:pt x="173069" y="84720"/>
                </a:moveTo>
                <a:lnTo>
                  <a:pt x="173069" y="92924"/>
                </a:lnTo>
                <a:lnTo>
                  <a:pt x="164641" y="92924"/>
                </a:lnTo>
                <a:lnTo>
                  <a:pt x="164641" y="84720"/>
                </a:lnTo>
                <a:close/>
                <a:moveTo>
                  <a:pt x="181719" y="84720"/>
                </a:moveTo>
                <a:lnTo>
                  <a:pt x="181719" y="92924"/>
                </a:lnTo>
                <a:lnTo>
                  <a:pt x="173292" y="92924"/>
                </a:lnTo>
                <a:lnTo>
                  <a:pt x="173292" y="84720"/>
                </a:lnTo>
                <a:close/>
                <a:moveTo>
                  <a:pt x="190370" y="84720"/>
                </a:moveTo>
                <a:lnTo>
                  <a:pt x="190370" y="92924"/>
                </a:lnTo>
                <a:lnTo>
                  <a:pt x="181942" y="92924"/>
                </a:lnTo>
                <a:lnTo>
                  <a:pt x="181942" y="84720"/>
                </a:lnTo>
                <a:close/>
                <a:moveTo>
                  <a:pt x="199020" y="84720"/>
                </a:moveTo>
                <a:lnTo>
                  <a:pt x="199020" y="92924"/>
                </a:lnTo>
                <a:lnTo>
                  <a:pt x="190593" y="92924"/>
                </a:lnTo>
                <a:lnTo>
                  <a:pt x="190593" y="84720"/>
                </a:lnTo>
                <a:close/>
                <a:moveTo>
                  <a:pt x="207727" y="84720"/>
                </a:moveTo>
                <a:lnTo>
                  <a:pt x="207727" y="92924"/>
                </a:lnTo>
                <a:lnTo>
                  <a:pt x="199244" y="92924"/>
                </a:lnTo>
                <a:lnTo>
                  <a:pt x="199244" y="84720"/>
                </a:lnTo>
                <a:close/>
                <a:moveTo>
                  <a:pt x="216377" y="84720"/>
                </a:moveTo>
                <a:lnTo>
                  <a:pt x="216377" y="92924"/>
                </a:lnTo>
                <a:lnTo>
                  <a:pt x="207950" y="92924"/>
                </a:lnTo>
                <a:lnTo>
                  <a:pt x="207950" y="84720"/>
                </a:lnTo>
                <a:close/>
                <a:moveTo>
                  <a:pt x="225028" y="84720"/>
                </a:moveTo>
                <a:lnTo>
                  <a:pt x="225028" y="92924"/>
                </a:lnTo>
                <a:lnTo>
                  <a:pt x="216601" y="92924"/>
                </a:lnTo>
                <a:lnTo>
                  <a:pt x="216601" y="84720"/>
                </a:lnTo>
                <a:close/>
                <a:moveTo>
                  <a:pt x="233679" y="84720"/>
                </a:moveTo>
                <a:lnTo>
                  <a:pt x="233679" y="92924"/>
                </a:lnTo>
                <a:lnTo>
                  <a:pt x="225251" y="92924"/>
                </a:lnTo>
                <a:lnTo>
                  <a:pt x="225251" y="84720"/>
                </a:lnTo>
                <a:close/>
                <a:moveTo>
                  <a:pt x="242329" y="84720"/>
                </a:moveTo>
                <a:lnTo>
                  <a:pt x="242329" y="92924"/>
                </a:lnTo>
                <a:lnTo>
                  <a:pt x="233902" y="92924"/>
                </a:lnTo>
                <a:lnTo>
                  <a:pt x="233902" y="84720"/>
                </a:lnTo>
                <a:close/>
                <a:moveTo>
                  <a:pt x="250980" y="84720"/>
                </a:moveTo>
                <a:lnTo>
                  <a:pt x="250980" y="92924"/>
                </a:lnTo>
                <a:lnTo>
                  <a:pt x="242553" y="92924"/>
                </a:lnTo>
                <a:lnTo>
                  <a:pt x="242553" y="84720"/>
                </a:lnTo>
                <a:close/>
                <a:moveTo>
                  <a:pt x="259686" y="84720"/>
                </a:moveTo>
                <a:lnTo>
                  <a:pt x="259686" y="92924"/>
                </a:lnTo>
                <a:lnTo>
                  <a:pt x="251203" y="92924"/>
                </a:lnTo>
                <a:lnTo>
                  <a:pt x="251203" y="84720"/>
                </a:lnTo>
                <a:close/>
                <a:moveTo>
                  <a:pt x="268337" y="84720"/>
                </a:moveTo>
                <a:lnTo>
                  <a:pt x="268337" y="92924"/>
                </a:lnTo>
                <a:lnTo>
                  <a:pt x="259910" y="92924"/>
                </a:lnTo>
                <a:lnTo>
                  <a:pt x="259910" y="84720"/>
                </a:lnTo>
                <a:close/>
                <a:moveTo>
                  <a:pt x="276988" y="84720"/>
                </a:moveTo>
                <a:lnTo>
                  <a:pt x="276988" y="92924"/>
                </a:lnTo>
                <a:lnTo>
                  <a:pt x="268560" y="92924"/>
                </a:lnTo>
                <a:lnTo>
                  <a:pt x="268560" y="84720"/>
                </a:lnTo>
                <a:close/>
                <a:moveTo>
                  <a:pt x="17190" y="93148"/>
                </a:moveTo>
                <a:lnTo>
                  <a:pt x="17190" y="101408"/>
                </a:lnTo>
                <a:lnTo>
                  <a:pt x="8762" y="101408"/>
                </a:lnTo>
                <a:lnTo>
                  <a:pt x="8762" y="93148"/>
                </a:lnTo>
                <a:close/>
                <a:moveTo>
                  <a:pt x="25840" y="93148"/>
                </a:moveTo>
                <a:lnTo>
                  <a:pt x="25840" y="101408"/>
                </a:lnTo>
                <a:lnTo>
                  <a:pt x="17413" y="101408"/>
                </a:lnTo>
                <a:lnTo>
                  <a:pt x="17413" y="93148"/>
                </a:lnTo>
                <a:close/>
                <a:moveTo>
                  <a:pt x="34547" y="93148"/>
                </a:moveTo>
                <a:lnTo>
                  <a:pt x="34547" y="101408"/>
                </a:lnTo>
                <a:lnTo>
                  <a:pt x="26064" y="101408"/>
                </a:lnTo>
                <a:lnTo>
                  <a:pt x="26064" y="93148"/>
                </a:lnTo>
                <a:close/>
                <a:moveTo>
                  <a:pt x="43197" y="93148"/>
                </a:moveTo>
                <a:lnTo>
                  <a:pt x="43197" y="101408"/>
                </a:lnTo>
                <a:lnTo>
                  <a:pt x="34770" y="101408"/>
                </a:lnTo>
                <a:lnTo>
                  <a:pt x="34770" y="93148"/>
                </a:lnTo>
                <a:close/>
                <a:moveTo>
                  <a:pt x="51848" y="93148"/>
                </a:moveTo>
                <a:lnTo>
                  <a:pt x="51848" y="101408"/>
                </a:lnTo>
                <a:lnTo>
                  <a:pt x="43421" y="101408"/>
                </a:lnTo>
                <a:lnTo>
                  <a:pt x="43421" y="93148"/>
                </a:lnTo>
                <a:close/>
                <a:moveTo>
                  <a:pt x="60499" y="93148"/>
                </a:moveTo>
                <a:lnTo>
                  <a:pt x="60499" y="101408"/>
                </a:lnTo>
                <a:lnTo>
                  <a:pt x="52071" y="101408"/>
                </a:lnTo>
                <a:lnTo>
                  <a:pt x="52071" y="93148"/>
                </a:lnTo>
                <a:close/>
                <a:moveTo>
                  <a:pt x="69149" y="93148"/>
                </a:moveTo>
                <a:lnTo>
                  <a:pt x="69149" y="101408"/>
                </a:lnTo>
                <a:lnTo>
                  <a:pt x="60722" y="101408"/>
                </a:lnTo>
                <a:lnTo>
                  <a:pt x="60722" y="93148"/>
                </a:lnTo>
                <a:close/>
                <a:moveTo>
                  <a:pt x="77800" y="93148"/>
                </a:moveTo>
                <a:lnTo>
                  <a:pt x="77800" y="101408"/>
                </a:lnTo>
                <a:lnTo>
                  <a:pt x="69373" y="101408"/>
                </a:lnTo>
                <a:lnTo>
                  <a:pt x="69373" y="93148"/>
                </a:lnTo>
                <a:close/>
                <a:moveTo>
                  <a:pt x="86506" y="93148"/>
                </a:moveTo>
                <a:lnTo>
                  <a:pt x="86506" y="101408"/>
                </a:lnTo>
                <a:lnTo>
                  <a:pt x="78023" y="101408"/>
                </a:lnTo>
                <a:lnTo>
                  <a:pt x="78023" y="93148"/>
                </a:lnTo>
                <a:close/>
                <a:moveTo>
                  <a:pt x="95157" y="93148"/>
                </a:moveTo>
                <a:lnTo>
                  <a:pt x="95157" y="101408"/>
                </a:lnTo>
                <a:lnTo>
                  <a:pt x="86730" y="101408"/>
                </a:lnTo>
                <a:lnTo>
                  <a:pt x="86730" y="93148"/>
                </a:lnTo>
                <a:close/>
                <a:moveTo>
                  <a:pt x="103808" y="93148"/>
                </a:moveTo>
                <a:lnTo>
                  <a:pt x="103808" y="101408"/>
                </a:lnTo>
                <a:lnTo>
                  <a:pt x="95380" y="101408"/>
                </a:lnTo>
                <a:lnTo>
                  <a:pt x="95380" y="93148"/>
                </a:lnTo>
                <a:close/>
                <a:moveTo>
                  <a:pt x="112458" y="93148"/>
                </a:moveTo>
                <a:lnTo>
                  <a:pt x="112458" y="101408"/>
                </a:lnTo>
                <a:lnTo>
                  <a:pt x="104031" y="101408"/>
                </a:lnTo>
                <a:lnTo>
                  <a:pt x="104031" y="93148"/>
                </a:lnTo>
                <a:close/>
                <a:moveTo>
                  <a:pt x="121109" y="93148"/>
                </a:moveTo>
                <a:lnTo>
                  <a:pt x="121109" y="101408"/>
                </a:lnTo>
                <a:lnTo>
                  <a:pt x="112681" y="101408"/>
                </a:lnTo>
                <a:lnTo>
                  <a:pt x="112681" y="93148"/>
                </a:lnTo>
                <a:close/>
                <a:moveTo>
                  <a:pt x="129760" y="93148"/>
                </a:moveTo>
                <a:lnTo>
                  <a:pt x="129760" y="101408"/>
                </a:lnTo>
                <a:lnTo>
                  <a:pt x="121332" y="101408"/>
                </a:lnTo>
                <a:lnTo>
                  <a:pt x="121332" y="93148"/>
                </a:lnTo>
                <a:close/>
                <a:moveTo>
                  <a:pt x="138410" y="93148"/>
                </a:moveTo>
                <a:lnTo>
                  <a:pt x="138410" y="101408"/>
                </a:lnTo>
                <a:lnTo>
                  <a:pt x="129983" y="101408"/>
                </a:lnTo>
                <a:lnTo>
                  <a:pt x="129983" y="93148"/>
                </a:lnTo>
                <a:close/>
                <a:moveTo>
                  <a:pt x="147117" y="93148"/>
                </a:moveTo>
                <a:lnTo>
                  <a:pt x="147117" y="101408"/>
                </a:lnTo>
                <a:lnTo>
                  <a:pt x="138633" y="101408"/>
                </a:lnTo>
                <a:lnTo>
                  <a:pt x="138633" y="93148"/>
                </a:lnTo>
                <a:close/>
                <a:moveTo>
                  <a:pt x="155767" y="93148"/>
                </a:moveTo>
                <a:lnTo>
                  <a:pt x="155767" y="101408"/>
                </a:lnTo>
                <a:lnTo>
                  <a:pt x="147340" y="101408"/>
                </a:lnTo>
                <a:lnTo>
                  <a:pt x="147340" y="93148"/>
                </a:lnTo>
                <a:close/>
                <a:moveTo>
                  <a:pt x="164418" y="93148"/>
                </a:moveTo>
                <a:lnTo>
                  <a:pt x="164418" y="101408"/>
                </a:lnTo>
                <a:lnTo>
                  <a:pt x="155990" y="101408"/>
                </a:lnTo>
                <a:lnTo>
                  <a:pt x="155990" y="93148"/>
                </a:lnTo>
                <a:close/>
                <a:moveTo>
                  <a:pt x="173069" y="93148"/>
                </a:moveTo>
                <a:lnTo>
                  <a:pt x="173069" y="101408"/>
                </a:lnTo>
                <a:lnTo>
                  <a:pt x="164641" y="101408"/>
                </a:lnTo>
                <a:lnTo>
                  <a:pt x="164641" y="93148"/>
                </a:lnTo>
                <a:close/>
                <a:moveTo>
                  <a:pt x="181719" y="93148"/>
                </a:moveTo>
                <a:lnTo>
                  <a:pt x="181719" y="101408"/>
                </a:lnTo>
                <a:lnTo>
                  <a:pt x="173292" y="101408"/>
                </a:lnTo>
                <a:lnTo>
                  <a:pt x="173292" y="93148"/>
                </a:lnTo>
                <a:close/>
                <a:moveTo>
                  <a:pt x="190370" y="93148"/>
                </a:moveTo>
                <a:lnTo>
                  <a:pt x="190370" y="101408"/>
                </a:lnTo>
                <a:lnTo>
                  <a:pt x="181942" y="101408"/>
                </a:lnTo>
                <a:lnTo>
                  <a:pt x="181942" y="93148"/>
                </a:lnTo>
                <a:close/>
                <a:moveTo>
                  <a:pt x="199020" y="93148"/>
                </a:moveTo>
                <a:lnTo>
                  <a:pt x="199020" y="101408"/>
                </a:lnTo>
                <a:lnTo>
                  <a:pt x="190593" y="101408"/>
                </a:lnTo>
                <a:lnTo>
                  <a:pt x="190593" y="93148"/>
                </a:lnTo>
                <a:close/>
                <a:moveTo>
                  <a:pt x="207727" y="93148"/>
                </a:moveTo>
                <a:lnTo>
                  <a:pt x="207727" y="101408"/>
                </a:lnTo>
                <a:lnTo>
                  <a:pt x="199244" y="101408"/>
                </a:lnTo>
                <a:lnTo>
                  <a:pt x="199244" y="93148"/>
                </a:lnTo>
                <a:close/>
                <a:moveTo>
                  <a:pt x="216377" y="93148"/>
                </a:moveTo>
                <a:lnTo>
                  <a:pt x="216377" y="101408"/>
                </a:lnTo>
                <a:lnTo>
                  <a:pt x="207950" y="101408"/>
                </a:lnTo>
                <a:lnTo>
                  <a:pt x="207950" y="93148"/>
                </a:lnTo>
                <a:close/>
                <a:moveTo>
                  <a:pt x="225028" y="93148"/>
                </a:moveTo>
                <a:lnTo>
                  <a:pt x="225028" y="101408"/>
                </a:lnTo>
                <a:lnTo>
                  <a:pt x="216601" y="101408"/>
                </a:lnTo>
                <a:lnTo>
                  <a:pt x="216601" y="93148"/>
                </a:lnTo>
                <a:close/>
                <a:moveTo>
                  <a:pt x="233679" y="93148"/>
                </a:moveTo>
                <a:lnTo>
                  <a:pt x="233679" y="101408"/>
                </a:lnTo>
                <a:lnTo>
                  <a:pt x="225251" y="101408"/>
                </a:lnTo>
                <a:lnTo>
                  <a:pt x="225251" y="93148"/>
                </a:lnTo>
                <a:close/>
                <a:moveTo>
                  <a:pt x="242329" y="93148"/>
                </a:moveTo>
                <a:lnTo>
                  <a:pt x="242329" y="101408"/>
                </a:lnTo>
                <a:lnTo>
                  <a:pt x="233902" y="101408"/>
                </a:lnTo>
                <a:lnTo>
                  <a:pt x="233902" y="93148"/>
                </a:lnTo>
                <a:close/>
                <a:moveTo>
                  <a:pt x="250980" y="93148"/>
                </a:moveTo>
                <a:lnTo>
                  <a:pt x="250980" y="101408"/>
                </a:lnTo>
                <a:lnTo>
                  <a:pt x="242553" y="101408"/>
                </a:lnTo>
                <a:lnTo>
                  <a:pt x="242553" y="93148"/>
                </a:lnTo>
                <a:close/>
                <a:moveTo>
                  <a:pt x="259686" y="93148"/>
                </a:moveTo>
                <a:lnTo>
                  <a:pt x="259686" y="101408"/>
                </a:lnTo>
                <a:lnTo>
                  <a:pt x="251203" y="101408"/>
                </a:lnTo>
                <a:lnTo>
                  <a:pt x="251203" y="93148"/>
                </a:lnTo>
                <a:close/>
                <a:moveTo>
                  <a:pt x="268337" y="93148"/>
                </a:moveTo>
                <a:lnTo>
                  <a:pt x="268337" y="101408"/>
                </a:lnTo>
                <a:lnTo>
                  <a:pt x="259910" y="101408"/>
                </a:lnTo>
                <a:lnTo>
                  <a:pt x="259910" y="93148"/>
                </a:lnTo>
                <a:close/>
                <a:moveTo>
                  <a:pt x="276988" y="93148"/>
                </a:moveTo>
                <a:lnTo>
                  <a:pt x="276988" y="101408"/>
                </a:lnTo>
                <a:lnTo>
                  <a:pt x="268560" y="101408"/>
                </a:lnTo>
                <a:lnTo>
                  <a:pt x="268560" y="93148"/>
                </a:lnTo>
                <a:close/>
                <a:moveTo>
                  <a:pt x="17190" y="101631"/>
                </a:moveTo>
                <a:lnTo>
                  <a:pt x="17190" y="109891"/>
                </a:lnTo>
                <a:lnTo>
                  <a:pt x="8762" y="109891"/>
                </a:lnTo>
                <a:lnTo>
                  <a:pt x="8762" y="101631"/>
                </a:lnTo>
                <a:close/>
                <a:moveTo>
                  <a:pt x="25840" y="101631"/>
                </a:moveTo>
                <a:lnTo>
                  <a:pt x="25840" y="109891"/>
                </a:lnTo>
                <a:lnTo>
                  <a:pt x="17413" y="109891"/>
                </a:lnTo>
                <a:lnTo>
                  <a:pt x="17413" y="101631"/>
                </a:lnTo>
                <a:close/>
                <a:moveTo>
                  <a:pt x="34547" y="101631"/>
                </a:moveTo>
                <a:lnTo>
                  <a:pt x="34547" y="109891"/>
                </a:lnTo>
                <a:lnTo>
                  <a:pt x="26064" y="109891"/>
                </a:lnTo>
                <a:lnTo>
                  <a:pt x="26064" y="101631"/>
                </a:lnTo>
                <a:close/>
                <a:moveTo>
                  <a:pt x="43197" y="101631"/>
                </a:moveTo>
                <a:lnTo>
                  <a:pt x="43197" y="109891"/>
                </a:lnTo>
                <a:lnTo>
                  <a:pt x="34770" y="109891"/>
                </a:lnTo>
                <a:lnTo>
                  <a:pt x="34770" y="101631"/>
                </a:lnTo>
                <a:close/>
                <a:moveTo>
                  <a:pt x="51848" y="101631"/>
                </a:moveTo>
                <a:lnTo>
                  <a:pt x="51848" y="109891"/>
                </a:lnTo>
                <a:lnTo>
                  <a:pt x="43421" y="109891"/>
                </a:lnTo>
                <a:lnTo>
                  <a:pt x="43421" y="101631"/>
                </a:lnTo>
                <a:close/>
                <a:moveTo>
                  <a:pt x="60499" y="101631"/>
                </a:moveTo>
                <a:lnTo>
                  <a:pt x="60499" y="109891"/>
                </a:lnTo>
                <a:lnTo>
                  <a:pt x="52071" y="109891"/>
                </a:lnTo>
                <a:lnTo>
                  <a:pt x="52071" y="101631"/>
                </a:lnTo>
                <a:close/>
                <a:moveTo>
                  <a:pt x="69149" y="101631"/>
                </a:moveTo>
                <a:lnTo>
                  <a:pt x="69149" y="109891"/>
                </a:lnTo>
                <a:lnTo>
                  <a:pt x="60722" y="109891"/>
                </a:lnTo>
                <a:lnTo>
                  <a:pt x="60722" y="101631"/>
                </a:lnTo>
                <a:close/>
                <a:moveTo>
                  <a:pt x="77800" y="101631"/>
                </a:moveTo>
                <a:lnTo>
                  <a:pt x="77800" y="109891"/>
                </a:lnTo>
                <a:lnTo>
                  <a:pt x="69373" y="109891"/>
                </a:lnTo>
                <a:lnTo>
                  <a:pt x="69373" y="101631"/>
                </a:lnTo>
                <a:close/>
                <a:moveTo>
                  <a:pt x="86506" y="101631"/>
                </a:moveTo>
                <a:lnTo>
                  <a:pt x="86506" y="109891"/>
                </a:lnTo>
                <a:lnTo>
                  <a:pt x="78023" y="109891"/>
                </a:lnTo>
                <a:lnTo>
                  <a:pt x="78023" y="101631"/>
                </a:lnTo>
                <a:close/>
                <a:moveTo>
                  <a:pt x="95157" y="101631"/>
                </a:moveTo>
                <a:lnTo>
                  <a:pt x="95157" y="109891"/>
                </a:lnTo>
                <a:lnTo>
                  <a:pt x="86730" y="109891"/>
                </a:lnTo>
                <a:lnTo>
                  <a:pt x="86730" y="101631"/>
                </a:lnTo>
                <a:close/>
                <a:moveTo>
                  <a:pt x="103808" y="101631"/>
                </a:moveTo>
                <a:lnTo>
                  <a:pt x="103808" y="109891"/>
                </a:lnTo>
                <a:lnTo>
                  <a:pt x="95380" y="109891"/>
                </a:lnTo>
                <a:lnTo>
                  <a:pt x="95380" y="101631"/>
                </a:lnTo>
                <a:close/>
                <a:moveTo>
                  <a:pt x="112458" y="101631"/>
                </a:moveTo>
                <a:lnTo>
                  <a:pt x="112458" y="109891"/>
                </a:lnTo>
                <a:lnTo>
                  <a:pt x="104031" y="109891"/>
                </a:lnTo>
                <a:lnTo>
                  <a:pt x="104031" y="101631"/>
                </a:lnTo>
                <a:close/>
                <a:moveTo>
                  <a:pt x="121109" y="101631"/>
                </a:moveTo>
                <a:lnTo>
                  <a:pt x="121109" y="109891"/>
                </a:lnTo>
                <a:lnTo>
                  <a:pt x="112681" y="109891"/>
                </a:lnTo>
                <a:lnTo>
                  <a:pt x="112681" y="101631"/>
                </a:lnTo>
                <a:close/>
                <a:moveTo>
                  <a:pt x="129760" y="101631"/>
                </a:moveTo>
                <a:lnTo>
                  <a:pt x="129760" y="109891"/>
                </a:lnTo>
                <a:lnTo>
                  <a:pt x="121332" y="109891"/>
                </a:lnTo>
                <a:lnTo>
                  <a:pt x="121332" y="101631"/>
                </a:lnTo>
                <a:close/>
                <a:moveTo>
                  <a:pt x="138410" y="101631"/>
                </a:moveTo>
                <a:lnTo>
                  <a:pt x="138410" y="109891"/>
                </a:lnTo>
                <a:lnTo>
                  <a:pt x="129983" y="109891"/>
                </a:lnTo>
                <a:lnTo>
                  <a:pt x="129983" y="101631"/>
                </a:lnTo>
                <a:close/>
                <a:moveTo>
                  <a:pt x="147117" y="101631"/>
                </a:moveTo>
                <a:lnTo>
                  <a:pt x="147117" y="109891"/>
                </a:lnTo>
                <a:lnTo>
                  <a:pt x="138633" y="109891"/>
                </a:lnTo>
                <a:lnTo>
                  <a:pt x="138633" y="101631"/>
                </a:lnTo>
                <a:close/>
                <a:moveTo>
                  <a:pt x="155767" y="101631"/>
                </a:moveTo>
                <a:lnTo>
                  <a:pt x="155767" y="109891"/>
                </a:lnTo>
                <a:lnTo>
                  <a:pt x="147340" y="109891"/>
                </a:lnTo>
                <a:lnTo>
                  <a:pt x="147340" y="101631"/>
                </a:lnTo>
                <a:close/>
                <a:moveTo>
                  <a:pt x="164418" y="101631"/>
                </a:moveTo>
                <a:lnTo>
                  <a:pt x="164418" y="109891"/>
                </a:lnTo>
                <a:lnTo>
                  <a:pt x="155990" y="109891"/>
                </a:lnTo>
                <a:lnTo>
                  <a:pt x="155990" y="101631"/>
                </a:lnTo>
                <a:close/>
                <a:moveTo>
                  <a:pt x="173069" y="101631"/>
                </a:moveTo>
                <a:lnTo>
                  <a:pt x="173069" y="109891"/>
                </a:lnTo>
                <a:lnTo>
                  <a:pt x="164641" y="109891"/>
                </a:lnTo>
                <a:lnTo>
                  <a:pt x="164641" y="101631"/>
                </a:lnTo>
                <a:close/>
                <a:moveTo>
                  <a:pt x="181719" y="101631"/>
                </a:moveTo>
                <a:lnTo>
                  <a:pt x="181719" y="109891"/>
                </a:lnTo>
                <a:lnTo>
                  <a:pt x="173292" y="109891"/>
                </a:lnTo>
                <a:lnTo>
                  <a:pt x="173292" y="101631"/>
                </a:lnTo>
                <a:close/>
                <a:moveTo>
                  <a:pt x="190370" y="101631"/>
                </a:moveTo>
                <a:lnTo>
                  <a:pt x="190370" y="109891"/>
                </a:lnTo>
                <a:lnTo>
                  <a:pt x="181942" y="109891"/>
                </a:lnTo>
                <a:lnTo>
                  <a:pt x="181942" y="101631"/>
                </a:lnTo>
                <a:close/>
                <a:moveTo>
                  <a:pt x="199020" y="101631"/>
                </a:moveTo>
                <a:lnTo>
                  <a:pt x="199020" y="109891"/>
                </a:lnTo>
                <a:lnTo>
                  <a:pt x="190593" y="109891"/>
                </a:lnTo>
                <a:lnTo>
                  <a:pt x="190593" y="101631"/>
                </a:lnTo>
                <a:close/>
                <a:moveTo>
                  <a:pt x="207727" y="101631"/>
                </a:moveTo>
                <a:lnTo>
                  <a:pt x="207727" y="109891"/>
                </a:lnTo>
                <a:lnTo>
                  <a:pt x="199244" y="109891"/>
                </a:lnTo>
                <a:lnTo>
                  <a:pt x="199244" y="101631"/>
                </a:lnTo>
                <a:close/>
                <a:moveTo>
                  <a:pt x="216377" y="101631"/>
                </a:moveTo>
                <a:lnTo>
                  <a:pt x="216377" y="109891"/>
                </a:lnTo>
                <a:lnTo>
                  <a:pt x="207950" y="109891"/>
                </a:lnTo>
                <a:lnTo>
                  <a:pt x="207950" y="101631"/>
                </a:lnTo>
                <a:close/>
                <a:moveTo>
                  <a:pt x="225028" y="101631"/>
                </a:moveTo>
                <a:lnTo>
                  <a:pt x="225028" y="109891"/>
                </a:lnTo>
                <a:lnTo>
                  <a:pt x="216601" y="109891"/>
                </a:lnTo>
                <a:lnTo>
                  <a:pt x="216601" y="101631"/>
                </a:lnTo>
                <a:close/>
                <a:moveTo>
                  <a:pt x="233679" y="101631"/>
                </a:moveTo>
                <a:lnTo>
                  <a:pt x="233679" y="109891"/>
                </a:lnTo>
                <a:lnTo>
                  <a:pt x="225251" y="109891"/>
                </a:lnTo>
                <a:lnTo>
                  <a:pt x="225251" y="101631"/>
                </a:lnTo>
                <a:close/>
                <a:moveTo>
                  <a:pt x="242329" y="101631"/>
                </a:moveTo>
                <a:lnTo>
                  <a:pt x="242329" y="109891"/>
                </a:lnTo>
                <a:lnTo>
                  <a:pt x="233902" y="109891"/>
                </a:lnTo>
                <a:lnTo>
                  <a:pt x="233902" y="101631"/>
                </a:lnTo>
                <a:close/>
                <a:moveTo>
                  <a:pt x="250980" y="101631"/>
                </a:moveTo>
                <a:lnTo>
                  <a:pt x="250980" y="109891"/>
                </a:lnTo>
                <a:lnTo>
                  <a:pt x="242553" y="109891"/>
                </a:lnTo>
                <a:lnTo>
                  <a:pt x="242553" y="101631"/>
                </a:lnTo>
                <a:close/>
                <a:moveTo>
                  <a:pt x="259686" y="101631"/>
                </a:moveTo>
                <a:lnTo>
                  <a:pt x="259686" y="109891"/>
                </a:lnTo>
                <a:lnTo>
                  <a:pt x="251203" y="109891"/>
                </a:lnTo>
                <a:lnTo>
                  <a:pt x="251203" y="101631"/>
                </a:lnTo>
                <a:close/>
                <a:moveTo>
                  <a:pt x="268337" y="101631"/>
                </a:moveTo>
                <a:lnTo>
                  <a:pt x="268337" y="109891"/>
                </a:lnTo>
                <a:lnTo>
                  <a:pt x="259910" y="109891"/>
                </a:lnTo>
                <a:lnTo>
                  <a:pt x="259910" y="101631"/>
                </a:lnTo>
                <a:close/>
                <a:moveTo>
                  <a:pt x="276988" y="101631"/>
                </a:moveTo>
                <a:lnTo>
                  <a:pt x="276988" y="109891"/>
                </a:lnTo>
                <a:lnTo>
                  <a:pt x="268560" y="109891"/>
                </a:lnTo>
                <a:lnTo>
                  <a:pt x="268560" y="101631"/>
                </a:lnTo>
                <a:close/>
                <a:moveTo>
                  <a:pt x="17190" y="110114"/>
                </a:moveTo>
                <a:lnTo>
                  <a:pt x="17190" y="118318"/>
                </a:lnTo>
                <a:lnTo>
                  <a:pt x="8762" y="118318"/>
                </a:lnTo>
                <a:lnTo>
                  <a:pt x="8762" y="110114"/>
                </a:lnTo>
                <a:close/>
                <a:moveTo>
                  <a:pt x="25840" y="110114"/>
                </a:moveTo>
                <a:lnTo>
                  <a:pt x="25840" y="118318"/>
                </a:lnTo>
                <a:lnTo>
                  <a:pt x="17413" y="118318"/>
                </a:lnTo>
                <a:lnTo>
                  <a:pt x="17413" y="110114"/>
                </a:lnTo>
                <a:close/>
                <a:moveTo>
                  <a:pt x="34547" y="110114"/>
                </a:moveTo>
                <a:lnTo>
                  <a:pt x="34547" y="118318"/>
                </a:lnTo>
                <a:lnTo>
                  <a:pt x="26064" y="118318"/>
                </a:lnTo>
                <a:lnTo>
                  <a:pt x="26064" y="110114"/>
                </a:lnTo>
                <a:close/>
                <a:moveTo>
                  <a:pt x="43197" y="110114"/>
                </a:moveTo>
                <a:lnTo>
                  <a:pt x="43197" y="118318"/>
                </a:lnTo>
                <a:lnTo>
                  <a:pt x="34770" y="118318"/>
                </a:lnTo>
                <a:lnTo>
                  <a:pt x="34770" y="110114"/>
                </a:lnTo>
                <a:close/>
                <a:moveTo>
                  <a:pt x="51848" y="110114"/>
                </a:moveTo>
                <a:lnTo>
                  <a:pt x="51848" y="118318"/>
                </a:lnTo>
                <a:lnTo>
                  <a:pt x="43421" y="118318"/>
                </a:lnTo>
                <a:lnTo>
                  <a:pt x="43421" y="110114"/>
                </a:lnTo>
                <a:close/>
                <a:moveTo>
                  <a:pt x="60499" y="110114"/>
                </a:moveTo>
                <a:lnTo>
                  <a:pt x="60499" y="118318"/>
                </a:lnTo>
                <a:lnTo>
                  <a:pt x="52071" y="118318"/>
                </a:lnTo>
                <a:lnTo>
                  <a:pt x="52071" y="110114"/>
                </a:lnTo>
                <a:close/>
                <a:moveTo>
                  <a:pt x="69149" y="110114"/>
                </a:moveTo>
                <a:lnTo>
                  <a:pt x="69149" y="118318"/>
                </a:lnTo>
                <a:lnTo>
                  <a:pt x="60722" y="118318"/>
                </a:lnTo>
                <a:lnTo>
                  <a:pt x="60722" y="110114"/>
                </a:lnTo>
                <a:close/>
                <a:moveTo>
                  <a:pt x="77800" y="110114"/>
                </a:moveTo>
                <a:lnTo>
                  <a:pt x="77800" y="118318"/>
                </a:lnTo>
                <a:lnTo>
                  <a:pt x="69373" y="118318"/>
                </a:lnTo>
                <a:lnTo>
                  <a:pt x="69373" y="110114"/>
                </a:lnTo>
                <a:close/>
                <a:moveTo>
                  <a:pt x="86506" y="110114"/>
                </a:moveTo>
                <a:lnTo>
                  <a:pt x="86506" y="118318"/>
                </a:lnTo>
                <a:lnTo>
                  <a:pt x="78023" y="118318"/>
                </a:lnTo>
                <a:lnTo>
                  <a:pt x="78023" y="110114"/>
                </a:lnTo>
                <a:close/>
                <a:moveTo>
                  <a:pt x="95157" y="110114"/>
                </a:moveTo>
                <a:lnTo>
                  <a:pt x="95157" y="118318"/>
                </a:lnTo>
                <a:lnTo>
                  <a:pt x="86730" y="118318"/>
                </a:lnTo>
                <a:lnTo>
                  <a:pt x="86730" y="110114"/>
                </a:lnTo>
                <a:close/>
                <a:moveTo>
                  <a:pt x="103808" y="110114"/>
                </a:moveTo>
                <a:lnTo>
                  <a:pt x="103808" y="118318"/>
                </a:lnTo>
                <a:lnTo>
                  <a:pt x="95380" y="118318"/>
                </a:lnTo>
                <a:lnTo>
                  <a:pt x="95380" y="110114"/>
                </a:lnTo>
                <a:close/>
                <a:moveTo>
                  <a:pt x="112458" y="110114"/>
                </a:moveTo>
                <a:lnTo>
                  <a:pt x="112458" y="118318"/>
                </a:lnTo>
                <a:lnTo>
                  <a:pt x="104031" y="118318"/>
                </a:lnTo>
                <a:lnTo>
                  <a:pt x="104031" y="110114"/>
                </a:lnTo>
                <a:close/>
                <a:moveTo>
                  <a:pt x="121109" y="110114"/>
                </a:moveTo>
                <a:lnTo>
                  <a:pt x="121109" y="118318"/>
                </a:lnTo>
                <a:lnTo>
                  <a:pt x="112681" y="118318"/>
                </a:lnTo>
                <a:lnTo>
                  <a:pt x="112681" y="110114"/>
                </a:lnTo>
                <a:close/>
                <a:moveTo>
                  <a:pt x="129760" y="110114"/>
                </a:moveTo>
                <a:lnTo>
                  <a:pt x="129760" y="118318"/>
                </a:lnTo>
                <a:lnTo>
                  <a:pt x="121332" y="118318"/>
                </a:lnTo>
                <a:lnTo>
                  <a:pt x="121332" y="110114"/>
                </a:lnTo>
                <a:close/>
                <a:moveTo>
                  <a:pt x="138410" y="110114"/>
                </a:moveTo>
                <a:lnTo>
                  <a:pt x="138410" y="118318"/>
                </a:lnTo>
                <a:lnTo>
                  <a:pt x="129983" y="118318"/>
                </a:lnTo>
                <a:lnTo>
                  <a:pt x="129983" y="110114"/>
                </a:lnTo>
                <a:close/>
                <a:moveTo>
                  <a:pt x="147117" y="110114"/>
                </a:moveTo>
                <a:lnTo>
                  <a:pt x="147117" y="118318"/>
                </a:lnTo>
                <a:lnTo>
                  <a:pt x="138633" y="118318"/>
                </a:lnTo>
                <a:lnTo>
                  <a:pt x="138633" y="110114"/>
                </a:lnTo>
                <a:close/>
                <a:moveTo>
                  <a:pt x="155767" y="110114"/>
                </a:moveTo>
                <a:lnTo>
                  <a:pt x="155767" y="118318"/>
                </a:lnTo>
                <a:lnTo>
                  <a:pt x="147340" y="118318"/>
                </a:lnTo>
                <a:lnTo>
                  <a:pt x="147340" y="110114"/>
                </a:lnTo>
                <a:close/>
                <a:moveTo>
                  <a:pt x="164418" y="110114"/>
                </a:moveTo>
                <a:lnTo>
                  <a:pt x="164418" y="118318"/>
                </a:lnTo>
                <a:lnTo>
                  <a:pt x="155990" y="118318"/>
                </a:lnTo>
                <a:lnTo>
                  <a:pt x="155990" y="110114"/>
                </a:lnTo>
                <a:close/>
                <a:moveTo>
                  <a:pt x="173069" y="110114"/>
                </a:moveTo>
                <a:lnTo>
                  <a:pt x="173069" y="118318"/>
                </a:lnTo>
                <a:lnTo>
                  <a:pt x="164641" y="118318"/>
                </a:lnTo>
                <a:lnTo>
                  <a:pt x="164641" y="110114"/>
                </a:lnTo>
                <a:close/>
                <a:moveTo>
                  <a:pt x="181719" y="110114"/>
                </a:moveTo>
                <a:lnTo>
                  <a:pt x="181719" y="118318"/>
                </a:lnTo>
                <a:lnTo>
                  <a:pt x="173292" y="118318"/>
                </a:lnTo>
                <a:lnTo>
                  <a:pt x="173292" y="110114"/>
                </a:lnTo>
                <a:close/>
                <a:moveTo>
                  <a:pt x="190370" y="110114"/>
                </a:moveTo>
                <a:lnTo>
                  <a:pt x="190370" y="118318"/>
                </a:lnTo>
                <a:lnTo>
                  <a:pt x="181942" y="118318"/>
                </a:lnTo>
                <a:lnTo>
                  <a:pt x="181942" y="110114"/>
                </a:lnTo>
                <a:close/>
                <a:moveTo>
                  <a:pt x="199020" y="110114"/>
                </a:moveTo>
                <a:lnTo>
                  <a:pt x="199020" y="118318"/>
                </a:lnTo>
                <a:lnTo>
                  <a:pt x="190593" y="118318"/>
                </a:lnTo>
                <a:lnTo>
                  <a:pt x="190593" y="110114"/>
                </a:lnTo>
                <a:close/>
                <a:moveTo>
                  <a:pt x="207727" y="110114"/>
                </a:moveTo>
                <a:lnTo>
                  <a:pt x="207727" y="118318"/>
                </a:lnTo>
                <a:lnTo>
                  <a:pt x="199244" y="118318"/>
                </a:lnTo>
                <a:lnTo>
                  <a:pt x="199244" y="110114"/>
                </a:lnTo>
                <a:close/>
                <a:moveTo>
                  <a:pt x="216377" y="110114"/>
                </a:moveTo>
                <a:lnTo>
                  <a:pt x="216377" y="118318"/>
                </a:lnTo>
                <a:lnTo>
                  <a:pt x="207950" y="118318"/>
                </a:lnTo>
                <a:lnTo>
                  <a:pt x="207950" y="110114"/>
                </a:lnTo>
                <a:close/>
                <a:moveTo>
                  <a:pt x="225028" y="110114"/>
                </a:moveTo>
                <a:lnTo>
                  <a:pt x="225028" y="118318"/>
                </a:lnTo>
                <a:lnTo>
                  <a:pt x="216601" y="118318"/>
                </a:lnTo>
                <a:lnTo>
                  <a:pt x="216601" y="110114"/>
                </a:lnTo>
                <a:close/>
                <a:moveTo>
                  <a:pt x="233679" y="110114"/>
                </a:moveTo>
                <a:lnTo>
                  <a:pt x="233679" y="118318"/>
                </a:lnTo>
                <a:lnTo>
                  <a:pt x="225251" y="118318"/>
                </a:lnTo>
                <a:lnTo>
                  <a:pt x="225251" y="110114"/>
                </a:lnTo>
                <a:close/>
                <a:moveTo>
                  <a:pt x="242329" y="110114"/>
                </a:moveTo>
                <a:lnTo>
                  <a:pt x="242329" y="118318"/>
                </a:lnTo>
                <a:lnTo>
                  <a:pt x="233902" y="118318"/>
                </a:lnTo>
                <a:lnTo>
                  <a:pt x="233902" y="110114"/>
                </a:lnTo>
                <a:close/>
                <a:moveTo>
                  <a:pt x="250980" y="110114"/>
                </a:moveTo>
                <a:lnTo>
                  <a:pt x="250980" y="118318"/>
                </a:lnTo>
                <a:lnTo>
                  <a:pt x="242553" y="118318"/>
                </a:lnTo>
                <a:lnTo>
                  <a:pt x="242553" y="110114"/>
                </a:lnTo>
                <a:close/>
                <a:moveTo>
                  <a:pt x="259686" y="110114"/>
                </a:moveTo>
                <a:lnTo>
                  <a:pt x="259686" y="118318"/>
                </a:lnTo>
                <a:lnTo>
                  <a:pt x="251203" y="118318"/>
                </a:lnTo>
                <a:lnTo>
                  <a:pt x="251203" y="110114"/>
                </a:lnTo>
                <a:close/>
                <a:moveTo>
                  <a:pt x="268337" y="110114"/>
                </a:moveTo>
                <a:lnTo>
                  <a:pt x="268337" y="118318"/>
                </a:lnTo>
                <a:lnTo>
                  <a:pt x="259910" y="118318"/>
                </a:lnTo>
                <a:lnTo>
                  <a:pt x="259910" y="110114"/>
                </a:lnTo>
                <a:close/>
                <a:moveTo>
                  <a:pt x="276988" y="110114"/>
                </a:moveTo>
                <a:lnTo>
                  <a:pt x="276988" y="118318"/>
                </a:lnTo>
                <a:lnTo>
                  <a:pt x="268560" y="118318"/>
                </a:lnTo>
                <a:lnTo>
                  <a:pt x="268560" y="110114"/>
                </a:lnTo>
                <a:close/>
                <a:moveTo>
                  <a:pt x="17190" y="118541"/>
                </a:moveTo>
                <a:lnTo>
                  <a:pt x="17190" y="126801"/>
                </a:lnTo>
                <a:lnTo>
                  <a:pt x="8762" y="126801"/>
                </a:lnTo>
                <a:lnTo>
                  <a:pt x="8762" y="118541"/>
                </a:lnTo>
                <a:close/>
                <a:moveTo>
                  <a:pt x="25840" y="118541"/>
                </a:moveTo>
                <a:lnTo>
                  <a:pt x="25840" y="126801"/>
                </a:lnTo>
                <a:lnTo>
                  <a:pt x="17413" y="126801"/>
                </a:lnTo>
                <a:lnTo>
                  <a:pt x="17413" y="118541"/>
                </a:lnTo>
                <a:close/>
                <a:moveTo>
                  <a:pt x="34547" y="118541"/>
                </a:moveTo>
                <a:lnTo>
                  <a:pt x="34547" y="126801"/>
                </a:lnTo>
                <a:lnTo>
                  <a:pt x="26064" y="126801"/>
                </a:lnTo>
                <a:lnTo>
                  <a:pt x="26064" y="118541"/>
                </a:lnTo>
                <a:close/>
                <a:moveTo>
                  <a:pt x="43197" y="118541"/>
                </a:moveTo>
                <a:lnTo>
                  <a:pt x="43197" y="126801"/>
                </a:lnTo>
                <a:lnTo>
                  <a:pt x="34770" y="126801"/>
                </a:lnTo>
                <a:lnTo>
                  <a:pt x="34770" y="118541"/>
                </a:lnTo>
                <a:close/>
                <a:moveTo>
                  <a:pt x="51848" y="118541"/>
                </a:moveTo>
                <a:lnTo>
                  <a:pt x="51848" y="126801"/>
                </a:lnTo>
                <a:lnTo>
                  <a:pt x="43421" y="126801"/>
                </a:lnTo>
                <a:lnTo>
                  <a:pt x="43421" y="118541"/>
                </a:lnTo>
                <a:close/>
                <a:moveTo>
                  <a:pt x="60499" y="118541"/>
                </a:moveTo>
                <a:lnTo>
                  <a:pt x="60499" y="126801"/>
                </a:lnTo>
                <a:lnTo>
                  <a:pt x="52071" y="126801"/>
                </a:lnTo>
                <a:lnTo>
                  <a:pt x="52071" y="118541"/>
                </a:lnTo>
                <a:close/>
                <a:moveTo>
                  <a:pt x="69149" y="118541"/>
                </a:moveTo>
                <a:lnTo>
                  <a:pt x="69149" y="126801"/>
                </a:lnTo>
                <a:lnTo>
                  <a:pt x="60722" y="126801"/>
                </a:lnTo>
                <a:lnTo>
                  <a:pt x="60722" y="118541"/>
                </a:lnTo>
                <a:close/>
                <a:moveTo>
                  <a:pt x="77800" y="118541"/>
                </a:moveTo>
                <a:lnTo>
                  <a:pt x="77800" y="126801"/>
                </a:lnTo>
                <a:lnTo>
                  <a:pt x="69373" y="126801"/>
                </a:lnTo>
                <a:lnTo>
                  <a:pt x="69373" y="118541"/>
                </a:lnTo>
                <a:close/>
                <a:moveTo>
                  <a:pt x="86506" y="118541"/>
                </a:moveTo>
                <a:lnTo>
                  <a:pt x="86506" y="126801"/>
                </a:lnTo>
                <a:lnTo>
                  <a:pt x="78023" y="126801"/>
                </a:lnTo>
                <a:lnTo>
                  <a:pt x="78023" y="118541"/>
                </a:lnTo>
                <a:close/>
                <a:moveTo>
                  <a:pt x="95157" y="118541"/>
                </a:moveTo>
                <a:lnTo>
                  <a:pt x="95157" y="126801"/>
                </a:lnTo>
                <a:lnTo>
                  <a:pt x="86730" y="126801"/>
                </a:lnTo>
                <a:lnTo>
                  <a:pt x="86730" y="118541"/>
                </a:lnTo>
                <a:close/>
                <a:moveTo>
                  <a:pt x="103808" y="118541"/>
                </a:moveTo>
                <a:lnTo>
                  <a:pt x="103808" y="126801"/>
                </a:lnTo>
                <a:lnTo>
                  <a:pt x="95380" y="126801"/>
                </a:lnTo>
                <a:lnTo>
                  <a:pt x="95380" y="118541"/>
                </a:lnTo>
                <a:close/>
                <a:moveTo>
                  <a:pt x="112458" y="118541"/>
                </a:moveTo>
                <a:lnTo>
                  <a:pt x="112458" y="126801"/>
                </a:lnTo>
                <a:lnTo>
                  <a:pt x="104031" y="126801"/>
                </a:lnTo>
                <a:lnTo>
                  <a:pt x="104031" y="118541"/>
                </a:lnTo>
                <a:close/>
                <a:moveTo>
                  <a:pt x="121109" y="118541"/>
                </a:moveTo>
                <a:lnTo>
                  <a:pt x="121109" y="126801"/>
                </a:lnTo>
                <a:lnTo>
                  <a:pt x="112681" y="126801"/>
                </a:lnTo>
                <a:lnTo>
                  <a:pt x="112681" y="118541"/>
                </a:lnTo>
                <a:close/>
                <a:moveTo>
                  <a:pt x="129760" y="118541"/>
                </a:moveTo>
                <a:lnTo>
                  <a:pt x="129760" y="126801"/>
                </a:lnTo>
                <a:lnTo>
                  <a:pt x="121332" y="126801"/>
                </a:lnTo>
                <a:lnTo>
                  <a:pt x="121332" y="118541"/>
                </a:lnTo>
                <a:close/>
                <a:moveTo>
                  <a:pt x="138410" y="118541"/>
                </a:moveTo>
                <a:lnTo>
                  <a:pt x="138410" y="126801"/>
                </a:lnTo>
                <a:lnTo>
                  <a:pt x="129983" y="126801"/>
                </a:lnTo>
                <a:lnTo>
                  <a:pt x="129983" y="118541"/>
                </a:lnTo>
                <a:close/>
                <a:moveTo>
                  <a:pt x="147117" y="118541"/>
                </a:moveTo>
                <a:lnTo>
                  <a:pt x="147117" y="126801"/>
                </a:lnTo>
                <a:lnTo>
                  <a:pt x="138633" y="126801"/>
                </a:lnTo>
                <a:lnTo>
                  <a:pt x="138633" y="118541"/>
                </a:lnTo>
                <a:close/>
                <a:moveTo>
                  <a:pt x="155767" y="118541"/>
                </a:moveTo>
                <a:lnTo>
                  <a:pt x="155767" y="126801"/>
                </a:lnTo>
                <a:lnTo>
                  <a:pt x="147340" y="126801"/>
                </a:lnTo>
                <a:lnTo>
                  <a:pt x="147340" y="118541"/>
                </a:lnTo>
                <a:close/>
                <a:moveTo>
                  <a:pt x="164418" y="118541"/>
                </a:moveTo>
                <a:lnTo>
                  <a:pt x="164418" y="126801"/>
                </a:lnTo>
                <a:lnTo>
                  <a:pt x="155990" y="126801"/>
                </a:lnTo>
                <a:lnTo>
                  <a:pt x="155990" y="118541"/>
                </a:lnTo>
                <a:close/>
                <a:moveTo>
                  <a:pt x="173069" y="118541"/>
                </a:moveTo>
                <a:lnTo>
                  <a:pt x="173069" y="126801"/>
                </a:lnTo>
                <a:lnTo>
                  <a:pt x="164641" y="126801"/>
                </a:lnTo>
                <a:lnTo>
                  <a:pt x="164641" y="118541"/>
                </a:lnTo>
                <a:close/>
                <a:moveTo>
                  <a:pt x="181719" y="118541"/>
                </a:moveTo>
                <a:lnTo>
                  <a:pt x="181719" y="126801"/>
                </a:lnTo>
                <a:lnTo>
                  <a:pt x="173292" y="126801"/>
                </a:lnTo>
                <a:lnTo>
                  <a:pt x="173292" y="118541"/>
                </a:lnTo>
                <a:close/>
                <a:moveTo>
                  <a:pt x="190370" y="118541"/>
                </a:moveTo>
                <a:lnTo>
                  <a:pt x="190370" y="126801"/>
                </a:lnTo>
                <a:lnTo>
                  <a:pt x="181942" y="126801"/>
                </a:lnTo>
                <a:lnTo>
                  <a:pt x="181942" y="118541"/>
                </a:lnTo>
                <a:close/>
                <a:moveTo>
                  <a:pt x="199020" y="118541"/>
                </a:moveTo>
                <a:lnTo>
                  <a:pt x="199020" y="126801"/>
                </a:lnTo>
                <a:lnTo>
                  <a:pt x="190593" y="126801"/>
                </a:lnTo>
                <a:lnTo>
                  <a:pt x="190593" y="118541"/>
                </a:lnTo>
                <a:close/>
                <a:moveTo>
                  <a:pt x="207727" y="118541"/>
                </a:moveTo>
                <a:lnTo>
                  <a:pt x="207727" y="126801"/>
                </a:lnTo>
                <a:lnTo>
                  <a:pt x="199244" y="126801"/>
                </a:lnTo>
                <a:lnTo>
                  <a:pt x="199244" y="118541"/>
                </a:lnTo>
                <a:close/>
                <a:moveTo>
                  <a:pt x="216377" y="118541"/>
                </a:moveTo>
                <a:lnTo>
                  <a:pt x="216377" y="126801"/>
                </a:lnTo>
                <a:lnTo>
                  <a:pt x="207950" y="126801"/>
                </a:lnTo>
                <a:lnTo>
                  <a:pt x="207950" y="118541"/>
                </a:lnTo>
                <a:close/>
                <a:moveTo>
                  <a:pt x="225028" y="118541"/>
                </a:moveTo>
                <a:lnTo>
                  <a:pt x="225028" y="126801"/>
                </a:lnTo>
                <a:lnTo>
                  <a:pt x="216601" y="126801"/>
                </a:lnTo>
                <a:lnTo>
                  <a:pt x="216601" y="118541"/>
                </a:lnTo>
                <a:close/>
                <a:moveTo>
                  <a:pt x="233679" y="118541"/>
                </a:moveTo>
                <a:lnTo>
                  <a:pt x="233679" y="126801"/>
                </a:lnTo>
                <a:lnTo>
                  <a:pt x="225251" y="126801"/>
                </a:lnTo>
                <a:lnTo>
                  <a:pt x="225251" y="118541"/>
                </a:lnTo>
                <a:close/>
                <a:moveTo>
                  <a:pt x="242329" y="118541"/>
                </a:moveTo>
                <a:lnTo>
                  <a:pt x="242329" y="126801"/>
                </a:lnTo>
                <a:lnTo>
                  <a:pt x="233902" y="126801"/>
                </a:lnTo>
                <a:lnTo>
                  <a:pt x="233902" y="118541"/>
                </a:lnTo>
                <a:close/>
                <a:moveTo>
                  <a:pt x="250980" y="118541"/>
                </a:moveTo>
                <a:lnTo>
                  <a:pt x="250980" y="126801"/>
                </a:lnTo>
                <a:lnTo>
                  <a:pt x="242553" y="126801"/>
                </a:lnTo>
                <a:lnTo>
                  <a:pt x="242553" y="118541"/>
                </a:lnTo>
                <a:close/>
                <a:moveTo>
                  <a:pt x="259686" y="118541"/>
                </a:moveTo>
                <a:lnTo>
                  <a:pt x="259686" y="126801"/>
                </a:lnTo>
                <a:lnTo>
                  <a:pt x="251203" y="126801"/>
                </a:lnTo>
                <a:lnTo>
                  <a:pt x="251203" y="118541"/>
                </a:lnTo>
                <a:close/>
                <a:moveTo>
                  <a:pt x="268337" y="118541"/>
                </a:moveTo>
                <a:lnTo>
                  <a:pt x="268337" y="126801"/>
                </a:lnTo>
                <a:lnTo>
                  <a:pt x="259910" y="126801"/>
                </a:lnTo>
                <a:lnTo>
                  <a:pt x="259910" y="118541"/>
                </a:lnTo>
                <a:close/>
                <a:moveTo>
                  <a:pt x="276988" y="118541"/>
                </a:moveTo>
                <a:lnTo>
                  <a:pt x="276988" y="126801"/>
                </a:lnTo>
                <a:lnTo>
                  <a:pt x="268560" y="126801"/>
                </a:lnTo>
                <a:lnTo>
                  <a:pt x="268560" y="118541"/>
                </a:lnTo>
                <a:close/>
                <a:moveTo>
                  <a:pt x="17190" y="127025"/>
                </a:moveTo>
                <a:lnTo>
                  <a:pt x="17190" y="135229"/>
                </a:lnTo>
                <a:lnTo>
                  <a:pt x="8762" y="135229"/>
                </a:lnTo>
                <a:lnTo>
                  <a:pt x="8762" y="127025"/>
                </a:lnTo>
                <a:close/>
                <a:moveTo>
                  <a:pt x="25840" y="127025"/>
                </a:moveTo>
                <a:lnTo>
                  <a:pt x="25840" y="135229"/>
                </a:lnTo>
                <a:lnTo>
                  <a:pt x="17413" y="135229"/>
                </a:lnTo>
                <a:lnTo>
                  <a:pt x="17413" y="127025"/>
                </a:lnTo>
                <a:close/>
                <a:moveTo>
                  <a:pt x="34547" y="127025"/>
                </a:moveTo>
                <a:lnTo>
                  <a:pt x="34547" y="135229"/>
                </a:lnTo>
                <a:lnTo>
                  <a:pt x="26064" y="135229"/>
                </a:lnTo>
                <a:lnTo>
                  <a:pt x="26064" y="127025"/>
                </a:lnTo>
                <a:close/>
                <a:moveTo>
                  <a:pt x="43197" y="127025"/>
                </a:moveTo>
                <a:lnTo>
                  <a:pt x="43197" y="135229"/>
                </a:lnTo>
                <a:lnTo>
                  <a:pt x="34770" y="135229"/>
                </a:lnTo>
                <a:lnTo>
                  <a:pt x="34770" y="127025"/>
                </a:lnTo>
                <a:close/>
                <a:moveTo>
                  <a:pt x="51848" y="127025"/>
                </a:moveTo>
                <a:lnTo>
                  <a:pt x="51848" y="135229"/>
                </a:lnTo>
                <a:lnTo>
                  <a:pt x="43421" y="135229"/>
                </a:lnTo>
                <a:lnTo>
                  <a:pt x="43421" y="127025"/>
                </a:lnTo>
                <a:close/>
                <a:moveTo>
                  <a:pt x="60499" y="127025"/>
                </a:moveTo>
                <a:lnTo>
                  <a:pt x="60499" y="135229"/>
                </a:lnTo>
                <a:lnTo>
                  <a:pt x="52071" y="135229"/>
                </a:lnTo>
                <a:lnTo>
                  <a:pt x="52071" y="127025"/>
                </a:lnTo>
                <a:close/>
                <a:moveTo>
                  <a:pt x="69149" y="127025"/>
                </a:moveTo>
                <a:lnTo>
                  <a:pt x="69149" y="135229"/>
                </a:lnTo>
                <a:lnTo>
                  <a:pt x="60722" y="135229"/>
                </a:lnTo>
                <a:lnTo>
                  <a:pt x="60722" y="127025"/>
                </a:lnTo>
                <a:close/>
                <a:moveTo>
                  <a:pt x="77800" y="127025"/>
                </a:moveTo>
                <a:lnTo>
                  <a:pt x="77800" y="135229"/>
                </a:lnTo>
                <a:lnTo>
                  <a:pt x="69373" y="135229"/>
                </a:lnTo>
                <a:lnTo>
                  <a:pt x="69373" y="127025"/>
                </a:lnTo>
                <a:close/>
                <a:moveTo>
                  <a:pt x="86506" y="127025"/>
                </a:moveTo>
                <a:lnTo>
                  <a:pt x="86506" y="135229"/>
                </a:lnTo>
                <a:lnTo>
                  <a:pt x="78023" y="135229"/>
                </a:lnTo>
                <a:lnTo>
                  <a:pt x="78023" y="127025"/>
                </a:lnTo>
                <a:close/>
                <a:moveTo>
                  <a:pt x="95157" y="127025"/>
                </a:moveTo>
                <a:lnTo>
                  <a:pt x="95157" y="135229"/>
                </a:lnTo>
                <a:lnTo>
                  <a:pt x="86730" y="135229"/>
                </a:lnTo>
                <a:lnTo>
                  <a:pt x="86730" y="127025"/>
                </a:lnTo>
                <a:close/>
                <a:moveTo>
                  <a:pt x="103808" y="127025"/>
                </a:moveTo>
                <a:lnTo>
                  <a:pt x="103808" y="135229"/>
                </a:lnTo>
                <a:lnTo>
                  <a:pt x="95380" y="135229"/>
                </a:lnTo>
                <a:lnTo>
                  <a:pt x="95380" y="127025"/>
                </a:lnTo>
                <a:close/>
                <a:moveTo>
                  <a:pt x="112458" y="127025"/>
                </a:moveTo>
                <a:lnTo>
                  <a:pt x="112458" y="135229"/>
                </a:lnTo>
                <a:lnTo>
                  <a:pt x="104031" y="135229"/>
                </a:lnTo>
                <a:lnTo>
                  <a:pt x="104031" y="127025"/>
                </a:lnTo>
                <a:close/>
                <a:moveTo>
                  <a:pt x="121109" y="127025"/>
                </a:moveTo>
                <a:lnTo>
                  <a:pt x="121109" y="135229"/>
                </a:lnTo>
                <a:lnTo>
                  <a:pt x="112681" y="135229"/>
                </a:lnTo>
                <a:lnTo>
                  <a:pt x="112681" y="127025"/>
                </a:lnTo>
                <a:close/>
                <a:moveTo>
                  <a:pt x="129760" y="127025"/>
                </a:moveTo>
                <a:lnTo>
                  <a:pt x="129760" y="135229"/>
                </a:lnTo>
                <a:lnTo>
                  <a:pt x="121332" y="135229"/>
                </a:lnTo>
                <a:lnTo>
                  <a:pt x="121332" y="127025"/>
                </a:lnTo>
                <a:close/>
                <a:moveTo>
                  <a:pt x="138410" y="127025"/>
                </a:moveTo>
                <a:lnTo>
                  <a:pt x="138410" y="135229"/>
                </a:lnTo>
                <a:lnTo>
                  <a:pt x="129983" y="135229"/>
                </a:lnTo>
                <a:lnTo>
                  <a:pt x="129983" y="127025"/>
                </a:lnTo>
                <a:close/>
                <a:moveTo>
                  <a:pt x="147117" y="127025"/>
                </a:moveTo>
                <a:lnTo>
                  <a:pt x="147117" y="135229"/>
                </a:lnTo>
                <a:lnTo>
                  <a:pt x="138633" y="135229"/>
                </a:lnTo>
                <a:lnTo>
                  <a:pt x="138633" y="127025"/>
                </a:lnTo>
                <a:close/>
                <a:moveTo>
                  <a:pt x="155767" y="127025"/>
                </a:moveTo>
                <a:lnTo>
                  <a:pt x="155767" y="135229"/>
                </a:lnTo>
                <a:lnTo>
                  <a:pt x="147340" y="135229"/>
                </a:lnTo>
                <a:lnTo>
                  <a:pt x="147340" y="127025"/>
                </a:lnTo>
                <a:close/>
                <a:moveTo>
                  <a:pt x="164418" y="127025"/>
                </a:moveTo>
                <a:lnTo>
                  <a:pt x="164418" y="135229"/>
                </a:lnTo>
                <a:lnTo>
                  <a:pt x="155990" y="135229"/>
                </a:lnTo>
                <a:lnTo>
                  <a:pt x="155990" y="127025"/>
                </a:lnTo>
                <a:close/>
                <a:moveTo>
                  <a:pt x="173069" y="127025"/>
                </a:moveTo>
                <a:lnTo>
                  <a:pt x="173069" y="135229"/>
                </a:lnTo>
                <a:lnTo>
                  <a:pt x="164641" y="135229"/>
                </a:lnTo>
                <a:lnTo>
                  <a:pt x="164641" y="127025"/>
                </a:lnTo>
                <a:close/>
                <a:moveTo>
                  <a:pt x="181719" y="127025"/>
                </a:moveTo>
                <a:lnTo>
                  <a:pt x="181719" y="135229"/>
                </a:lnTo>
                <a:lnTo>
                  <a:pt x="173292" y="135229"/>
                </a:lnTo>
                <a:lnTo>
                  <a:pt x="173292" y="127025"/>
                </a:lnTo>
                <a:close/>
                <a:moveTo>
                  <a:pt x="190370" y="127025"/>
                </a:moveTo>
                <a:lnTo>
                  <a:pt x="190370" y="135229"/>
                </a:lnTo>
                <a:lnTo>
                  <a:pt x="181942" y="135229"/>
                </a:lnTo>
                <a:lnTo>
                  <a:pt x="181942" y="127025"/>
                </a:lnTo>
                <a:close/>
                <a:moveTo>
                  <a:pt x="199020" y="127025"/>
                </a:moveTo>
                <a:lnTo>
                  <a:pt x="199020" y="135229"/>
                </a:lnTo>
                <a:lnTo>
                  <a:pt x="190593" y="135229"/>
                </a:lnTo>
                <a:lnTo>
                  <a:pt x="190593" y="127025"/>
                </a:lnTo>
                <a:close/>
                <a:moveTo>
                  <a:pt x="207727" y="127025"/>
                </a:moveTo>
                <a:lnTo>
                  <a:pt x="207727" y="135229"/>
                </a:lnTo>
                <a:lnTo>
                  <a:pt x="199244" y="135229"/>
                </a:lnTo>
                <a:lnTo>
                  <a:pt x="199244" y="127025"/>
                </a:lnTo>
                <a:close/>
                <a:moveTo>
                  <a:pt x="216377" y="127025"/>
                </a:moveTo>
                <a:lnTo>
                  <a:pt x="216377" y="135229"/>
                </a:lnTo>
                <a:lnTo>
                  <a:pt x="207950" y="135229"/>
                </a:lnTo>
                <a:lnTo>
                  <a:pt x="207950" y="127025"/>
                </a:lnTo>
                <a:close/>
                <a:moveTo>
                  <a:pt x="225028" y="127025"/>
                </a:moveTo>
                <a:lnTo>
                  <a:pt x="225028" y="135229"/>
                </a:lnTo>
                <a:lnTo>
                  <a:pt x="216601" y="135229"/>
                </a:lnTo>
                <a:lnTo>
                  <a:pt x="216601" y="127025"/>
                </a:lnTo>
                <a:close/>
                <a:moveTo>
                  <a:pt x="233679" y="127025"/>
                </a:moveTo>
                <a:lnTo>
                  <a:pt x="233679" y="135229"/>
                </a:lnTo>
                <a:lnTo>
                  <a:pt x="225251" y="135229"/>
                </a:lnTo>
                <a:lnTo>
                  <a:pt x="225251" y="127025"/>
                </a:lnTo>
                <a:close/>
                <a:moveTo>
                  <a:pt x="242329" y="127025"/>
                </a:moveTo>
                <a:lnTo>
                  <a:pt x="242329" y="135229"/>
                </a:lnTo>
                <a:lnTo>
                  <a:pt x="233902" y="135229"/>
                </a:lnTo>
                <a:lnTo>
                  <a:pt x="233902" y="127025"/>
                </a:lnTo>
                <a:close/>
                <a:moveTo>
                  <a:pt x="250980" y="127025"/>
                </a:moveTo>
                <a:lnTo>
                  <a:pt x="250980" y="135229"/>
                </a:lnTo>
                <a:lnTo>
                  <a:pt x="242553" y="135229"/>
                </a:lnTo>
                <a:lnTo>
                  <a:pt x="242553" y="127025"/>
                </a:lnTo>
                <a:close/>
                <a:moveTo>
                  <a:pt x="259686" y="127025"/>
                </a:moveTo>
                <a:lnTo>
                  <a:pt x="259686" y="135229"/>
                </a:lnTo>
                <a:lnTo>
                  <a:pt x="251203" y="135229"/>
                </a:lnTo>
                <a:lnTo>
                  <a:pt x="251203" y="127025"/>
                </a:lnTo>
                <a:close/>
                <a:moveTo>
                  <a:pt x="268337" y="127025"/>
                </a:moveTo>
                <a:lnTo>
                  <a:pt x="268337" y="135229"/>
                </a:lnTo>
                <a:lnTo>
                  <a:pt x="259910" y="135229"/>
                </a:lnTo>
                <a:lnTo>
                  <a:pt x="259910" y="127025"/>
                </a:lnTo>
                <a:close/>
                <a:moveTo>
                  <a:pt x="276988" y="127025"/>
                </a:moveTo>
                <a:lnTo>
                  <a:pt x="276988" y="135229"/>
                </a:lnTo>
                <a:lnTo>
                  <a:pt x="268560" y="135229"/>
                </a:lnTo>
                <a:lnTo>
                  <a:pt x="268560" y="127025"/>
                </a:lnTo>
                <a:close/>
                <a:moveTo>
                  <a:pt x="17190" y="135452"/>
                </a:moveTo>
                <a:lnTo>
                  <a:pt x="17190" y="143712"/>
                </a:lnTo>
                <a:lnTo>
                  <a:pt x="8762" y="143712"/>
                </a:lnTo>
                <a:lnTo>
                  <a:pt x="8762" y="135452"/>
                </a:lnTo>
                <a:close/>
                <a:moveTo>
                  <a:pt x="25840" y="135452"/>
                </a:moveTo>
                <a:lnTo>
                  <a:pt x="25840" y="143712"/>
                </a:lnTo>
                <a:lnTo>
                  <a:pt x="17413" y="143712"/>
                </a:lnTo>
                <a:lnTo>
                  <a:pt x="17413" y="135452"/>
                </a:lnTo>
                <a:close/>
                <a:moveTo>
                  <a:pt x="34547" y="135452"/>
                </a:moveTo>
                <a:lnTo>
                  <a:pt x="34547" y="143712"/>
                </a:lnTo>
                <a:lnTo>
                  <a:pt x="26064" y="143712"/>
                </a:lnTo>
                <a:lnTo>
                  <a:pt x="26064" y="135452"/>
                </a:lnTo>
                <a:close/>
                <a:moveTo>
                  <a:pt x="43197" y="135452"/>
                </a:moveTo>
                <a:lnTo>
                  <a:pt x="43197" y="143712"/>
                </a:lnTo>
                <a:lnTo>
                  <a:pt x="34770" y="143712"/>
                </a:lnTo>
                <a:lnTo>
                  <a:pt x="34770" y="135452"/>
                </a:lnTo>
                <a:close/>
                <a:moveTo>
                  <a:pt x="51848" y="135452"/>
                </a:moveTo>
                <a:lnTo>
                  <a:pt x="51848" y="143712"/>
                </a:lnTo>
                <a:lnTo>
                  <a:pt x="43421" y="143712"/>
                </a:lnTo>
                <a:lnTo>
                  <a:pt x="43421" y="135452"/>
                </a:lnTo>
                <a:close/>
                <a:moveTo>
                  <a:pt x="60499" y="135452"/>
                </a:moveTo>
                <a:lnTo>
                  <a:pt x="60499" y="143712"/>
                </a:lnTo>
                <a:lnTo>
                  <a:pt x="52071" y="143712"/>
                </a:lnTo>
                <a:lnTo>
                  <a:pt x="52071" y="135452"/>
                </a:lnTo>
                <a:close/>
                <a:moveTo>
                  <a:pt x="69149" y="135452"/>
                </a:moveTo>
                <a:lnTo>
                  <a:pt x="69149" y="143712"/>
                </a:lnTo>
                <a:lnTo>
                  <a:pt x="60722" y="143712"/>
                </a:lnTo>
                <a:lnTo>
                  <a:pt x="60722" y="135452"/>
                </a:lnTo>
                <a:close/>
                <a:moveTo>
                  <a:pt x="77800" y="135452"/>
                </a:moveTo>
                <a:lnTo>
                  <a:pt x="77800" y="143712"/>
                </a:lnTo>
                <a:lnTo>
                  <a:pt x="69373" y="143712"/>
                </a:lnTo>
                <a:lnTo>
                  <a:pt x="69373" y="135452"/>
                </a:lnTo>
                <a:close/>
                <a:moveTo>
                  <a:pt x="86506" y="135452"/>
                </a:moveTo>
                <a:lnTo>
                  <a:pt x="86506" y="143712"/>
                </a:lnTo>
                <a:lnTo>
                  <a:pt x="78023" y="143712"/>
                </a:lnTo>
                <a:lnTo>
                  <a:pt x="78023" y="135452"/>
                </a:lnTo>
                <a:close/>
                <a:moveTo>
                  <a:pt x="95157" y="135452"/>
                </a:moveTo>
                <a:lnTo>
                  <a:pt x="95157" y="143712"/>
                </a:lnTo>
                <a:lnTo>
                  <a:pt x="86730" y="143712"/>
                </a:lnTo>
                <a:lnTo>
                  <a:pt x="86730" y="135452"/>
                </a:lnTo>
                <a:close/>
                <a:moveTo>
                  <a:pt x="103808" y="135452"/>
                </a:moveTo>
                <a:lnTo>
                  <a:pt x="103808" y="143712"/>
                </a:lnTo>
                <a:lnTo>
                  <a:pt x="95380" y="143712"/>
                </a:lnTo>
                <a:lnTo>
                  <a:pt x="95380" y="135452"/>
                </a:lnTo>
                <a:close/>
                <a:moveTo>
                  <a:pt x="112458" y="135452"/>
                </a:moveTo>
                <a:lnTo>
                  <a:pt x="112458" y="143712"/>
                </a:lnTo>
                <a:lnTo>
                  <a:pt x="104031" y="143712"/>
                </a:lnTo>
                <a:lnTo>
                  <a:pt x="104031" y="135452"/>
                </a:lnTo>
                <a:close/>
                <a:moveTo>
                  <a:pt x="121109" y="135452"/>
                </a:moveTo>
                <a:lnTo>
                  <a:pt x="121109" y="143712"/>
                </a:lnTo>
                <a:lnTo>
                  <a:pt x="112681" y="143712"/>
                </a:lnTo>
                <a:lnTo>
                  <a:pt x="112681" y="135452"/>
                </a:lnTo>
                <a:close/>
                <a:moveTo>
                  <a:pt x="129760" y="135452"/>
                </a:moveTo>
                <a:lnTo>
                  <a:pt x="129760" y="143712"/>
                </a:lnTo>
                <a:lnTo>
                  <a:pt x="121332" y="143712"/>
                </a:lnTo>
                <a:lnTo>
                  <a:pt x="121332" y="135452"/>
                </a:lnTo>
                <a:close/>
                <a:moveTo>
                  <a:pt x="138410" y="135452"/>
                </a:moveTo>
                <a:lnTo>
                  <a:pt x="138410" y="143712"/>
                </a:lnTo>
                <a:lnTo>
                  <a:pt x="129983" y="143712"/>
                </a:lnTo>
                <a:lnTo>
                  <a:pt x="129983" y="135452"/>
                </a:lnTo>
                <a:close/>
                <a:moveTo>
                  <a:pt x="147117" y="135452"/>
                </a:moveTo>
                <a:lnTo>
                  <a:pt x="147117" y="143712"/>
                </a:lnTo>
                <a:lnTo>
                  <a:pt x="138633" y="143712"/>
                </a:lnTo>
                <a:lnTo>
                  <a:pt x="138633" y="135452"/>
                </a:lnTo>
                <a:close/>
                <a:moveTo>
                  <a:pt x="155767" y="135452"/>
                </a:moveTo>
                <a:lnTo>
                  <a:pt x="155767" y="143712"/>
                </a:lnTo>
                <a:lnTo>
                  <a:pt x="147340" y="143712"/>
                </a:lnTo>
                <a:lnTo>
                  <a:pt x="147340" y="135452"/>
                </a:lnTo>
                <a:close/>
                <a:moveTo>
                  <a:pt x="164418" y="135452"/>
                </a:moveTo>
                <a:lnTo>
                  <a:pt x="164418" y="143712"/>
                </a:lnTo>
                <a:lnTo>
                  <a:pt x="155990" y="143712"/>
                </a:lnTo>
                <a:lnTo>
                  <a:pt x="155990" y="135452"/>
                </a:lnTo>
                <a:close/>
                <a:moveTo>
                  <a:pt x="173069" y="135452"/>
                </a:moveTo>
                <a:lnTo>
                  <a:pt x="173069" y="143712"/>
                </a:lnTo>
                <a:lnTo>
                  <a:pt x="164641" y="143712"/>
                </a:lnTo>
                <a:lnTo>
                  <a:pt x="164641" y="135452"/>
                </a:lnTo>
                <a:close/>
                <a:moveTo>
                  <a:pt x="181719" y="135452"/>
                </a:moveTo>
                <a:lnTo>
                  <a:pt x="181719" y="143712"/>
                </a:lnTo>
                <a:lnTo>
                  <a:pt x="173292" y="143712"/>
                </a:lnTo>
                <a:lnTo>
                  <a:pt x="173292" y="135452"/>
                </a:lnTo>
                <a:close/>
                <a:moveTo>
                  <a:pt x="190370" y="135452"/>
                </a:moveTo>
                <a:lnTo>
                  <a:pt x="190370" y="143712"/>
                </a:lnTo>
                <a:lnTo>
                  <a:pt x="181942" y="143712"/>
                </a:lnTo>
                <a:lnTo>
                  <a:pt x="181942" y="135452"/>
                </a:lnTo>
                <a:close/>
                <a:moveTo>
                  <a:pt x="199020" y="135452"/>
                </a:moveTo>
                <a:lnTo>
                  <a:pt x="199020" y="143712"/>
                </a:lnTo>
                <a:lnTo>
                  <a:pt x="190593" y="143712"/>
                </a:lnTo>
                <a:lnTo>
                  <a:pt x="190593" y="135452"/>
                </a:lnTo>
                <a:close/>
                <a:moveTo>
                  <a:pt x="207727" y="135452"/>
                </a:moveTo>
                <a:lnTo>
                  <a:pt x="207727" y="143712"/>
                </a:lnTo>
                <a:lnTo>
                  <a:pt x="199244" y="143712"/>
                </a:lnTo>
                <a:lnTo>
                  <a:pt x="199244" y="135452"/>
                </a:lnTo>
                <a:close/>
                <a:moveTo>
                  <a:pt x="216377" y="135452"/>
                </a:moveTo>
                <a:lnTo>
                  <a:pt x="216377" y="143712"/>
                </a:lnTo>
                <a:lnTo>
                  <a:pt x="207950" y="143712"/>
                </a:lnTo>
                <a:lnTo>
                  <a:pt x="207950" y="135452"/>
                </a:lnTo>
                <a:close/>
                <a:moveTo>
                  <a:pt x="225028" y="135452"/>
                </a:moveTo>
                <a:lnTo>
                  <a:pt x="225028" y="143712"/>
                </a:lnTo>
                <a:lnTo>
                  <a:pt x="216601" y="143712"/>
                </a:lnTo>
                <a:lnTo>
                  <a:pt x="216601" y="135452"/>
                </a:lnTo>
                <a:close/>
                <a:moveTo>
                  <a:pt x="233679" y="135452"/>
                </a:moveTo>
                <a:lnTo>
                  <a:pt x="233679" y="143712"/>
                </a:lnTo>
                <a:lnTo>
                  <a:pt x="225251" y="143712"/>
                </a:lnTo>
                <a:lnTo>
                  <a:pt x="225251" y="135452"/>
                </a:lnTo>
                <a:close/>
                <a:moveTo>
                  <a:pt x="242329" y="135452"/>
                </a:moveTo>
                <a:lnTo>
                  <a:pt x="242329" y="143712"/>
                </a:lnTo>
                <a:lnTo>
                  <a:pt x="233902" y="143712"/>
                </a:lnTo>
                <a:lnTo>
                  <a:pt x="233902" y="135452"/>
                </a:lnTo>
                <a:close/>
                <a:moveTo>
                  <a:pt x="250980" y="135452"/>
                </a:moveTo>
                <a:lnTo>
                  <a:pt x="250980" y="143712"/>
                </a:lnTo>
                <a:lnTo>
                  <a:pt x="242553" y="143712"/>
                </a:lnTo>
                <a:lnTo>
                  <a:pt x="242553" y="135452"/>
                </a:lnTo>
                <a:close/>
                <a:moveTo>
                  <a:pt x="259686" y="135452"/>
                </a:moveTo>
                <a:lnTo>
                  <a:pt x="259686" y="143712"/>
                </a:lnTo>
                <a:lnTo>
                  <a:pt x="251203" y="143712"/>
                </a:lnTo>
                <a:lnTo>
                  <a:pt x="251203" y="135452"/>
                </a:lnTo>
                <a:close/>
                <a:moveTo>
                  <a:pt x="268337" y="135452"/>
                </a:moveTo>
                <a:lnTo>
                  <a:pt x="268337" y="143712"/>
                </a:lnTo>
                <a:lnTo>
                  <a:pt x="259910" y="143712"/>
                </a:lnTo>
                <a:lnTo>
                  <a:pt x="259910" y="135452"/>
                </a:lnTo>
                <a:close/>
                <a:moveTo>
                  <a:pt x="276988" y="135452"/>
                </a:moveTo>
                <a:lnTo>
                  <a:pt x="276988" y="143712"/>
                </a:lnTo>
                <a:lnTo>
                  <a:pt x="268560" y="143712"/>
                </a:lnTo>
                <a:lnTo>
                  <a:pt x="268560" y="135452"/>
                </a:lnTo>
                <a:close/>
                <a:moveTo>
                  <a:pt x="17190" y="143935"/>
                </a:moveTo>
                <a:lnTo>
                  <a:pt x="17190" y="152139"/>
                </a:lnTo>
                <a:lnTo>
                  <a:pt x="8762" y="152139"/>
                </a:lnTo>
                <a:lnTo>
                  <a:pt x="8762" y="143935"/>
                </a:lnTo>
                <a:close/>
                <a:moveTo>
                  <a:pt x="25840" y="143935"/>
                </a:moveTo>
                <a:lnTo>
                  <a:pt x="25840" y="152139"/>
                </a:lnTo>
                <a:lnTo>
                  <a:pt x="17413" y="152139"/>
                </a:lnTo>
                <a:lnTo>
                  <a:pt x="17413" y="143935"/>
                </a:lnTo>
                <a:close/>
                <a:moveTo>
                  <a:pt x="34547" y="143935"/>
                </a:moveTo>
                <a:lnTo>
                  <a:pt x="34547" y="152139"/>
                </a:lnTo>
                <a:lnTo>
                  <a:pt x="26064" y="152139"/>
                </a:lnTo>
                <a:lnTo>
                  <a:pt x="26064" y="143935"/>
                </a:lnTo>
                <a:close/>
                <a:moveTo>
                  <a:pt x="43197" y="143935"/>
                </a:moveTo>
                <a:lnTo>
                  <a:pt x="43197" y="152139"/>
                </a:lnTo>
                <a:lnTo>
                  <a:pt x="34770" y="152139"/>
                </a:lnTo>
                <a:lnTo>
                  <a:pt x="34770" y="143935"/>
                </a:lnTo>
                <a:close/>
                <a:moveTo>
                  <a:pt x="51848" y="143935"/>
                </a:moveTo>
                <a:lnTo>
                  <a:pt x="51848" y="152139"/>
                </a:lnTo>
                <a:lnTo>
                  <a:pt x="43421" y="152139"/>
                </a:lnTo>
                <a:lnTo>
                  <a:pt x="43421" y="143935"/>
                </a:lnTo>
                <a:close/>
                <a:moveTo>
                  <a:pt x="60499" y="143935"/>
                </a:moveTo>
                <a:lnTo>
                  <a:pt x="60499" y="152139"/>
                </a:lnTo>
                <a:lnTo>
                  <a:pt x="52071" y="152139"/>
                </a:lnTo>
                <a:lnTo>
                  <a:pt x="52071" y="143935"/>
                </a:lnTo>
                <a:close/>
                <a:moveTo>
                  <a:pt x="69149" y="143935"/>
                </a:moveTo>
                <a:lnTo>
                  <a:pt x="69149" y="152139"/>
                </a:lnTo>
                <a:lnTo>
                  <a:pt x="60722" y="152139"/>
                </a:lnTo>
                <a:lnTo>
                  <a:pt x="60722" y="143935"/>
                </a:lnTo>
                <a:close/>
                <a:moveTo>
                  <a:pt x="77800" y="143935"/>
                </a:moveTo>
                <a:lnTo>
                  <a:pt x="77800" y="152139"/>
                </a:lnTo>
                <a:lnTo>
                  <a:pt x="69373" y="152139"/>
                </a:lnTo>
                <a:lnTo>
                  <a:pt x="69373" y="143935"/>
                </a:lnTo>
                <a:close/>
                <a:moveTo>
                  <a:pt x="86506" y="143935"/>
                </a:moveTo>
                <a:lnTo>
                  <a:pt x="86506" y="152139"/>
                </a:lnTo>
                <a:lnTo>
                  <a:pt x="78023" y="152139"/>
                </a:lnTo>
                <a:lnTo>
                  <a:pt x="78023" y="143935"/>
                </a:lnTo>
                <a:close/>
                <a:moveTo>
                  <a:pt x="95157" y="143935"/>
                </a:moveTo>
                <a:lnTo>
                  <a:pt x="95157" y="152139"/>
                </a:lnTo>
                <a:lnTo>
                  <a:pt x="86730" y="152139"/>
                </a:lnTo>
                <a:lnTo>
                  <a:pt x="86730" y="143935"/>
                </a:lnTo>
                <a:close/>
                <a:moveTo>
                  <a:pt x="103808" y="143935"/>
                </a:moveTo>
                <a:lnTo>
                  <a:pt x="103808" y="152139"/>
                </a:lnTo>
                <a:lnTo>
                  <a:pt x="95380" y="152139"/>
                </a:lnTo>
                <a:lnTo>
                  <a:pt x="95380" y="143935"/>
                </a:lnTo>
                <a:close/>
                <a:moveTo>
                  <a:pt x="112458" y="143935"/>
                </a:moveTo>
                <a:lnTo>
                  <a:pt x="112458" y="152139"/>
                </a:lnTo>
                <a:lnTo>
                  <a:pt x="104031" y="152139"/>
                </a:lnTo>
                <a:lnTo>
                  <a:pt x="104031" y="143935"/>
                </a:lnTo>
                <a:close/>
                <a:moveTo>
                  <a:pt x="121109" y="143935"/>
                </a:moveTo>
                <a:lnTo>
                  <a:pt x="121109" y="152139"/>
                </a:lnTo>
                <a:lnTo>
                  <a:pt x="112681" y="152139"/>
                </a:lnTo>
                <a:lnTo>
                  <a:pt x="112681" y="143935"/>
                </a:lnTo>
                <a:close/>
                <a:moveTo>
                  <a:pt x="129760" y="143935"/>
                </a:moveTo>
                <a:lnTo>
                  <a:pt x="129760" y="152139"/>
                </a:lnTo>
                <a:lnTo>
                  <a:pt x="121332" y="152139"/>
                </a:lnTo>
                <a:lnTo>
                  <a:pt x="121332" y="143935"/>
                </a:lnTo>
                <a:close/>
                <a:moveTo>
                  <a:pt x="138410" y="143935"/>
                </a:moveTo>
                <a:lnTo>
                  <a:pt x="138410" y="152139"/>
                </a:lnTo>
                <a:lnTo>
                  <a:pt x="129983" y="152139"/>
                </a:lnTo>
                <a:lnTo>
                  <a:pt x="129983" y="143935"/>
                </a:lnTo>
                <a:close/>
                <a:moveTo>
                  <a:pt x="147117" y="143935"/>
                </a:moveTo>
                <a:lnTo>
                  <a:pt x="147117" y="152139"/>
                </a:lnTo>
                <a:lnTo>
                  <a:pt x="138633" y="152139"/>
                </a:lnTo>
                <a:lnTo>
                  <a:pt x="138633" y="143935"/>
                </a:lnTo>
                <a:close/>
                <a:moveTo>
                  <a:pt x="155767" y="143935"/>
                </a:moveTo>
                <a:lnTo>
                  <a:pt x="155767" y="152139"/>
                </a:lnTo>
                <a:lnTo>
                  <a:pt x="147340" y="152139"/>
                </a:lnTo>
                <a:lnTo>
                  <a:pt x="147340" y="143935"/>
                </a:lnTo>
                <a:close/>
                <a:moveTo>
                  <a:pt x="164418" y="143935"/>
                </a:moveTo>
                <a:lnTo>
                  <a:pt x="164418" y="152139"/>
                </a:lnTo>
                <a:lnTo>
                  <a:pt x="155990" y="152139"/>
                </a:lnTo>
                <a:lnTo>
                  <a:pt x="155990" y="143935"/>
                </a:lnTo>
                <a:close/>
                <a:moveTo>
                  <a:pt x="173069" y="143935"/>
                </a:moveTo>
                <a:lnTo>
                  <a:pt x="173069" y="152139"/>
                </a:lnTo>
                <a:lnTo>
                  <a:pt x="164641" y="152139"/>
                </a:lnTo>
                <a:lnTo>
                  <a:pt x="164641" y="143935"/>
                </a:lnTo>
                <a:close/>
                <a:moveTo>
                  <a:pt x="181719" y="143935"/>
                </a:moveTo>
                <a:lnTo>
                  <a:pt x="181719" y="152139"/>
                </a:lnTo>
                <a:lnTo>
                  <a:pt x="173292" y="152139"/>
                </a:lnTo>
                <a:lnTo>
                  <a:pt x="173292" y="143935"/>
                </a:lnTo>
                <a:close/>
                <a:moveTo>
                  <a:pt x="190370" y="143935"/>
                </a:moveTo>
                <a:lnTo>
                  <a:pt x="190370" y="152139"/>
                </a:lnTo>
                <a:lnTo>
                  <a:pt x="181942" y="152139"/>
                </a:lnTo>
                <a:lnTo>
                  <a:pt x="181942" y="143935"/>
                </a:lnTo>
                <a:close/>
                <a:moveTo>
                  <a:pt x="199020" y="143935"/>
                </a:moveTo>
                <a:lnTo>
                  <a:pt x="199020" y="152139"/>
                </a:lnTo>
                <a:lnTo>
                  <a:pt x="190593" y="152139"/>
                </a:lnTo>
                <a:lnTo>
                  <a:pt x="190593" y="143935"/>
                </a:lnTo>
                <a:close/>
                <a:moveTo>
                  <a:pt x="207727" y="143935"/>
                </a:moveTo>
                <a:lnTo>
                  <a:pt x="207727" y="152139"/>
                </a:lnTo>
                <a:lnTo>
                  <a:pt x="199244" y="152139"/>
                </a:lnTo>
                <a:lnTo>
                  <a:pt x="199244" y="143935"/>
                </a:lnTo>
                <a:close/>
                <a:moveTo>
                  <a:pt x="216377" y="143935"/>
                </a:moveTo>
                <a:lnTo>
                  <a:pt x="216377" y="152139"/>
                </a:lnTo>
                <a:lnTo>
                  <a:pt x="207950" y="152139"/>
                </a:lnTo>
                <a:lnTo>
                  <a:pt x="207950" y="143935"/>
                </a:lnTo>
                <a:close/>
                <a:moveTo>
                  <a:pt x="225028" y="143935"/>
                </a:moveTo>
                <a:lnTo>
                  <a:pt x="225028" y="152139"/>
                </a:lnTo>
                <a:lnTo>
                  <a:pt x="216601" y="152139"/>
                </a:lnTo>
                <a:lnTo>
                  <a:pt x="216601" y="143935"/>
                </a:lnTo>
                <a:close/>
                <a:moveTo>
                  <a:pt x="233679" y="143935"/>
                </a:moveTo>
                <a:lnTo>
                  <a:pt x="233679" y="152139"/>
                </a:lnTo>
                <a:lnTo>
                  <a:pt x="225251" y="152139"/>
                </a:lnTo>
                <a:lnTo>
                  <a:pt x="225251" y="143935"/>
                </a:lnTo>
                <a:close/>
                <a:moveTo>
                  <a:pt x="242329" y="143935"/>
                </a:moveTo>
                <a:lnTo>
                  <a:pt x="242329" y="152139"/>
                </a:lnTo>
                <a:lnTo>
                  <a:pt x="233902" y="152139"/>
                </a:lnTo>
                <a:lnTo>
                  <a:pt x="233902" y="143935"/>
                </a:lnTo>
                <a:close/>
                <a:moveTo>
                  <a:pt x="250980" y="143935"/>
                </a:moveTo>
                <a:lnTo>
                  <a:pt x="250980" y="152139"/>
                </a:lnTo>
                <a:lnTo>
                  <a:pt x="242553" y="152139"/>
                </a:lnTo>
                <a:lnTo>
                  <a:pt x="242553" y="143935"/>
                </a:lnTo>
                <a:close/>
                <a:moveTo>
                  <a:pt x="259686" y="143935"/>
                </a:moveTo>
                <a:lnTo>
                  <a:pt x="259686" y="152139"/>
                </a:lnTo>
                <a:lnTo>
                  <a:pt x="251203" y="152139"/>
                </a:lnTo>
                <a:lnTo>
                  <a:pt x="251203" y="143935"/>
                </a:lnTo>
                <a:close/>
                <a:moveTo>
                  <a:pt x="268337" y="143935"/>
                </a:moveTo>
                <a:lnTo>
                  <a:pt x="268337" y="152139"/>
                </a:lnTo>
                <a:lnTo>
                  <a:pt x="259910" y="152139"/>
                </a:lnTo>
                <a:lnTo>
                  <a:pt x="259910" y="143935"/>
                </a:lnTo>
                <a:close/>
                <a:moveTo>
                  <a:pt x="276988" y="143935"/>
                </a:moveTo>
                <a:lnTo>
                  <a:pt x="276988" y="152139"/>
                </a:lnTo>
                <a:lnTo>
                  <a:pt x="268560" y="152139"/>
                </a:lnTo>
                <a:lnTo>
                  <a:pt x="268560" y="143935"/>
                </a:lnTo>
                <a:close/>
                <a:moveTo>
                  <a:pt x="8539" y="0"/>
                </a:moveTo>
                <a:lnTo>
                  <a:pt x="8539" y="8372"/>
                </a:lnTo>
                <a:lnTo>
                  <a:pt x="0" y="8372"/>
                </a:lnTo>
                <a:lnTo>
                  <a:pt x="0" y="8595"/>
                </a:lnTo>
                <a:lnTo>
                  <a:pt x="8539" y="8595"/>
                </a:lnTo>
                <a:lnTo>
                  <a:pt x="8539" y="16799"/>
                </a:lnTo>
                <a:lnTo>
                  <a:pt x="0" y="16799"/>
                </a:lnTo>
                <a:lnTo>
                  <a:pt x="0" y="17022"/>
                </a:lnTo>
                <a:lnTo>
                  <a:pt x="8539" y="17022"/>
                </a:lnTo>
                <a:lnTo>
                  <a:pt x="8539" y="25282"/>
                </a:lnTo>
                <a:lnTo>
                  <a:pt x="0" y="25282"/>
                </a:lnTo>
                <a:lnTo>
                  <a:pt x="0" y="25505"/>
                </a:lnTo>
                <a:lnTo>
                  <a:pt x="8539" y="25505"/>
                </a:lnTo>
                <a:lnTo>
                  <a:pt x="8539" y="33709"/>
                </a:lnTo>
                <a:lnTo>
                  <a:pt x="0" y="33709"/>
                </a:lnTo>
                <a:lnTo>
                  <a:pt x="0" y="33933"/>
                </a:lnTo>
                <a:lnTo>
                  <a:pt x="8539" y="33933"/>
                </a:lnTo>
                <a:lnTo>
                  <a:pt x="8539" y="42193"/>
                </a:lnTo>
                <a:lnTo>
                  <a:pt x="0" y="42193"/>
                </a:lnTo>
                <a:lnTo>
                  <a:pt x="0" y="42416"/>
                </a:lnTo>
                <a:lnTo>
                  <a:pt x="8539" y="42416"/>
                </a:lnTo>
                <a:lnTo>
                  <a:pt x="8539" y="50620"/>
                </a:lnTo>
                <a:lnTo>
                  <a:pt x="0" y="50620"/>
                </a:lnTo>
                <a:lnTo>
                  <a:pt x="0" y="50843"/>
                </a:lnTo>
                <a:lnTo>
                  <a:pt x="8539" y="50843"/>
                </a:lnTo>
                <a:lnTo>
                  <a:pt x="8539" y="59103"/>
                </a:lnTo>
                <a:lnTo>
                  <a:pt x="0" y="59103"/>
                </a:lnTo>
                <a:lnTo>
                  <a:pt x="0" y="59326"/>
                </a:lnTo>
                <a:lnTo>
                  <a:pt x="8539" y="59326"/>
                </a:lnTo>
                <a:lnTo>
                  <a:pt x="8539" y="67586"/>
                </a:lnTo>
                <a:lnTo>
                  <a:pt x="0" y="67586"/>
                </a:lnTo>
                <a:lnTo>
                  <a:pt x="0" y="67810"/>
                </a:lnTo>
                <a:lnTo>
                  <a:pt x="8539" y="67810"/>
                </a:lnTo>
                <a:lnTo>
                  <a:pt x="8539" y="76014"/>
                </a:lnTo>
                <a:lnTo>
                  <a:pt x="0" y="76014"/>
                </a:lnTo>
                <a:lnTo>
                  <a:pt x="0" y="76237"/>
                </a:lnTo>
                <a:lnTo>
                  <a:pt x="8539" y="76237"/>
                </a:lnTo>
                <a:lnTo>
                  <a:pt x="8539" y="84497"/>
                </a:lnTo>
                <a:lnTo>
                  <a:pt x="0" y="84497"/>
                </a:lnTo>
                <a:lnTo>
                  <a:pt x="0" y="84720"/>
                </a:lnTo>
                <a:lnTo>
                  <a:pt x="8539" y="84720"/>
                </a:lnTo>
                <a:lnTo>
                  <a:pt x="8539" y="92924"/>
                </a:lnTo>
                <a:lnTo>
                  <a:pt x="0" y="92924"/>
                </a:lnTo>
                <a:lnTo>
                  <a:pt x="0" y="93148"/>
                </a:lnTo>
                <a:lnTo>
                  <a:pt x="8539" y="93148"/>
                </a:lnTo>
                <a:lnTo>
                  <a:pt x="8539" y="101408"/>
                </a:lnTo>
                <a:lnTo>
                  <a:pt x="0" y="101408"/>
                </a:lnTo>
                <a:lnTo>
                  <a:pt x="0" y="101631"/>
                </a:lnTo>
                <a:lnTo>
                  <a:pt x="8539" y="101631"/>
                </a:lnTo>
                <a:lnTo>
                  <a:pt x="8539" y="109891"/>
                </a:lnTo>
                <a:lnTo>
                  <a:pt x="0" y="109891"/>
                </a:lnTo>
                <a:lnTo>
                  <a:pt x="0" y="110114"/>
                </a:lnTo>
                <a:lnTo>
                  <a:pt x="8539" y="110114"/>
                </a:lnTo>
                <a:lnTo>
                  <a:pt x="8539" y="118318"/>
                </a:lnTo>
                <a:lnTo>
                  <a:pt x="0" y="118318"/>
                </a:lnTo>
                <a:lnTo>
                  <a:pt x="0" y="118541"/>
                </a:lnTo>
                <a:lnTo>
                  <a:pt x="8539" y="118541"/>
                </a:lnTo>
                <a:lnTo>
                  <a:pt x="8539" y="126801"/>
                </a:lnTo>
                <a:lnTo>
                  <a:pt x="0" y="126801"/>
                </a:lnTo>
                <a:lnTo>
                  <a:pt x="0" y="127025"/>
                </a:lnTo>
                <a:lnTo>
                  <a:pt x="8539" y="127025"/>
                </a:lnTo>
                <a:lnTo>
                  <a:pt x="8539" y="135229"/>
                </a:lnTo>
                <a:lnTo>
                  <a:pt x="0" y="135229"/>
                </a:lnTo>
                <a:lnTo>
                  <a:pt x="0" y="135452"/>
                </a:lnTo>
                <a:lnTo>
                  <a:pt x="8539" y="135452"/>
                </a:lnTo>
                <a:lnTo>
                  <a:pt x="8539" y="143712"/>
                </a:lnTo>
                <a:lnTo>
                  <a:pt x="0" y="143712"/>
                </a:lnTo>
                <a:lnTo>
                  <a:pt x="0" y="143935"/>
                </a:lnTo>
                <a:lnTo>
                  <a:pt x="8539" y="143935"/>
                </a:lnTo>
                <a:lnTo>
                  <a:pt x="8539" y="152139"/>
                </a:lnTo>
                <a:lnTo>
                  <a:pt x="0" y="152139"/>
                </a:lnTo>
                <a:lnTo>
                  <a:pt x="0" y="152362"/>
                </a:lnTo>
                <a:lnTo>
                  <a:pt x="8539" y="152362"/>
                </a:lnTo>
                <a:lnTo>
                  <a:pt x="8539" y="160734"/>
                </a:lnTo>
                <a:lnTo>
                  <a:pt x="8762" y="160734"/>
                </a:lnTo>
                <a:lnTo>
                  <a:pt x="8762" y="152362"/>
                </a:lnTo>
                <a:lnTo>
                  <a:pt x="17190" y="152362"/>
                </a:lnTo>
                <a:lnTo>
                  <a:pt x="17190" y="160734"/>
                </a:lnTo>
                <a:lnTo>
                  <a:pt x="17413" y="160734"/>
                </a:lnTo>
                <a:lnTo>
                  <a:pt x="17413" y="152362"/>
                </a:lnTo>
                <a:lnTo>
                  <a:pt x="25840" y="152362"/>
                </a:lnTo>
                <a:lnTo>
                  <a:pt x="25840" y="160734"/>
                </a:lnTo>
                <a:lnTo>
                  <a:pt x="26064" y="160734"/>
                </a:lnTo>
                <a:lnTo>
                  <a:pt x="26064" y="152362"/>
                </a:lnTo>
                <a:lnTo>
                  <a:pt x="34547" y="152362"/>
                </a:lnTo>
                <a:lnTo>
                  <a:pt x="34547" y="160734"/>
                </a:lnTo>
                <a:lnTo>
                  <a:pt x="34770" y="160734"/>
                </a:lnTo>
                <a:lnTo>
                  <a:pt x="34770" y="152362"/>
                </a:lnTo>
                <a:lnTo>
                  <a:pt x="43197" y="152362"/>
                </a:lnTo>
                <a:lnTo>
                  <a:pt x="43197" y="160734"/>
                </a:lnTo>
                <a:lnTo>
                  <a:pt x="43421" y="160734"/>
                </a:lnTo>
                <a:lnTo>
                  <a:pt x="43421" y="152362"/>
                </a:lnTo>
                <a:lnTo>
                  <a:pt x="51848" y="152362"/>
                </a:lnTo>
                <a:lnTo>
                  <a:pt x="51848" y="160734"/>
                </a:lnTo>
                <a:lnTo>
                  <a:pt x="52071" y="160734"/>
                </a:lnTo>
                <a:lnTo>
                  <a:pt x="52071" y="152362"/>
                </a:lnTo>
                <a:lnTo>
                  <a:pt x="60499" y="152362"/>
                </a:lnTo>
                <a:lnTo>
                  <a:pt x="60499" y="160734"/>
                </a:lnTo>
                <a:lnTo>
                  <a:pt x="60722" y="160734"/>
                </a:lnTo>
                <a:lnTo>
                  <a:pt x="60722" y="152362"/>
                </a:lnTo>
                <a:lnTo>
                  <a:pt x="69149" y="152362"/>
                </a:lnTo>
                <a:lnTo>
                  <a:pt x="69149" y="160734"/>
                </a:lnTo>
                <a:lnTo>
                  <a:pt x="69373" y="160734"/>
                </a:lnTo>
                <a:lnTo>
                  <a:pt x="69373" y="152362"/>
                </a:lnTo>
                <a:lnTo>
                  <a:pt x="77800" y="152362"/>
                </a:lnTo>
                <a:lnTo>
                  <a:pt x="77800" y="160734"/>
                </a:lnTo>
                <a:lnTo>
                  <a:pt x="78023" y="160734"/>
                </a:lnTo>
                <a:lnTo>
                  <a:pt x="78023" y="152362"/>
                </a:lnTo>
                <a:lnTo>
                  <a:pt x="86506" y="152362"/>
                </a:lnTo>
                <a:lnTo>
                  <a:pt x="86506" y="160734"/>
                </a:lnTo>
                <a:lnTo>
                  <a:pt x="86730" y="160734"/>
                </a:lnTo>
                <a:lnTo>
                  <a:pt x="86730" y="152362"/>
                </a:lnTo>
                <a:lnTo>
                  <a:pt x="95157" y="152362"/>
                </a:lnTo>
                <a:lnTo>
                  <a:pt x="95157" y="160734"/>
                </a:lnTo>
                <a:lnTo>
                  <a:pt x="95380" y="160734"/>
                </a:lnTo>
                <a:lnTo>
                  <a:pt x="95380" y="152362"/>
                </a:lnTo>
                <a:lnTo>
                  <a:pt x="103808" y="152362"/>
                </a:lnTo>
                <a:lnTo>
                  <a:pt x="103808" y="160734"/>
                </a:lnTo>
                <a:lnTo>
                  <a:pt x="104031" y="160734"/>
                </a:lnTo>
                <a:lnTo>
                  <a:pt x="104031" y="152362"/>
                </a:lnTo>
                <a:lnTo>
                  <a:pt x="112458" y="152362"/>
                </a:lnTo>
                <a:lnTo>
                  <a:pt x="112458" y="160734"/>
                </a:lnTo>
                <a:lnTo>
                  <a:pt x="112681" y="160734"/>
                </a:lnTo>
                <a:lnTo>
                  <a:pt x="112681" y="152362"/>
                </a:lnTo>
                <a:lnTo>
                  <a:pt x="121109" y="152362"/>
                </a:lnTo>
                <a:lnTo>
                  <a:pt x="121109" y="160734"/>
                </a:lnTo>
                <a:lnTo>
                  <a:pt x="121332" y="160734"/>
                </a:lnTo>
                <a:lnTo>
                  <a:pt x="121332" y="152362"/>
                </a:lnTo>
                <a:lnTo>
                  <a:pt x="129760" y="152362"/>
                </a:lnTo>
                <a:lnTo>
                  <a:pt x="129760" y="160734"/>
                </a:lnTo>
                <a:lnTo>
                  <a:pt x="129983" y="160734"/>
                </a:lnTo>
                <a:lnTo>
                  <a:pt x="129983" y="152362"/>
                </a:lnTo>
                <a:lnTo>
                  <a:pt x="138410" y="152362"/>
                </a:lnTo>
                <a:lnTo>
                  <a:pt x="138410" y="160734"/>
                </a:lnTo>
                <a:lnTo>
                  <a:pt x="138633" y="160734"/>
                </a:lnTo>
                <a:lnTo>
                  <a:pt x="138633" y="152362"/>
                </a:lnTo>
                <a:lnTo>
                  <a:pt x="147117" y="152362"/>
                </a:lnTo>
                <a:lnTo>
                  <a:pt x="147117" y="160734"/>
                </a:lnTo>
                <a:lnTo>
                  <a:pt x="147340" y="160734"/>
                </a:lnTo>
                <a:lnTo>
                  <a:pt x="147340" y="152362"/>
                </a:lnTo>
                <a:lnTo>
                  <a:pt x="155767" y="152362"/>
                </a:lnTo>
                <a:lnTo>
                  <a:pt x="155767" y="160734"/>
                </a:lnTo>
                <a:lnTo>
                  <a:pt x="155990" y="160734"/>
                </a:lnTo>
                <a:lnTo>
                  <a:pt x="155990" y="152362"/>
                </a:lnTo>
                <a:lnTo>
                  <a:pt x="164418" y="152362"/>
                </a:lnTo>
                <a:lnTo>
                  <a:pt x="164418" y="160734"/>
                </a:lnTo>
                <a:lnTo>
                  <a:pt x="164641" y="160734"/>
                </a:lnTo>
                <a:lnTo>
                  <a:pt x="164641" y="152362"/>
                </a:lnTo>
                <a:lnTo>
                  <a:pt x="173069" y="152362"/>
                </a:lnTo>
                <a:lnTo>
                  <a:pt x="173069" y="160734"/>
                </a:lnTo>
                <a:lnTo>
                  <a:pt x="173292" y="160734"/>
                </a:lnTo>
                <a:lnTo>
                  <a:pt x="173292" y="152362"/>
                </a:lnTo>
                <a:lnTo>
                  <a:pt x="181719" y="152362"/>
                </a:lnTo>
                <a:lnTo>
                  <a:pt x="181719" y="160734"/>
                </a:lnTo>
                <a:lnTo>
                  <a:pt x="181942" y="160734"/>
                </a:lnTo>
                <a:lnTo>
                  <a:pt x="181942" y="152362"/>
                </a:lnTo>
                <a:lnTo>
                  <a:pt x="190370" y="152362"/>
                </a:lnTo>
                <a:lnTo>
                  <a:pt x="190370" y="160734"/>
                </a:lnTo>
                <a:lnTo>
                  <a:pt x="190593" y="160734"/>
                </a:lnTo>
                <a:lnTo>
                  <a:pt x="190593" y="152362"/>
                </a:lnTo>
                <a:lnTo>
                  <a:pt x="199020" y="152362"/>
                </a:lnTo>
                <a:lnTo>
                  <a:pt x="199020" y="160734"/>
                </a:lnTo>
                <a:lnTo>
                  <a:pt x="199244" y="160734"/>
                </a:lnTo>
                <a:lnTo>
                  <a:pt x="199244" y="152362"/>
                </a:lnTo>
                <a:lnTo>
                  <a:pt x="207727" y="152362"/>
                </a:lnTo>
                <a:lnTo>
                  <a:pt x="207727" y="160734"/>
                </a:lnTo>
                <a:lnTo>
                  <a:pt x="207950" y="160734"/>
                </a:lnTo>
                <a:lnTo>
                  <a:pt x="207950" y="152362"/>
                </a:lnTo>
                <a:lnTo>
                  <a:pt x="216377" y="152362"/>
                </a:lnTo>
                <a:lnTo>
                  <a:pt x="216377" y="160734"/>
                </a:lnTo>
                <a:lnTo>
                  <a:pt x="216601" y="160734"/>
                </a:lnTo>
                <a:lnTo>
                  <a:pt x="216601" y="152362"/>
                </a:lnTo>
                <a:lnTo>
                  <a:pt x="225028" y="152362"/>
                </a:lnTo>
                <a:lnTo>
                  <a:pt x="225028" y="160734"/>
                </a:lnTo>
                <a:lnTo>
                  <a:pt x="225251" y="160734"/>
                </a:lnTo>
                <a:lnTo>
                  <a:pt x="225251" y="152362"/>
                </a:lnTo>
                <a:lnTo>
                  <a:pt x="233679" y="152362"/>
                </a:lnTo>
                <a:lnTo>
                  <a:pt x="233679" y="160734"/>
                </a:lnTo>
                <a:lnTo>
                  <a:pt x="233902" y="160734"/>
                </a:lnTo>
                <a:lnTo>
                  <a:pt x="233902" y="152362"/>
                </a:lnTo>
                <a:lnTo>
                  <a:pt x="242329" y="152362"/>
                </a:lnTo>
                <a:lnTo>
                  <a:pt x="242329" y="160734"/>
                </a:lnTo>
                <a:lnTo>
                  <a:pt x="242553" y="160734"/>
                </a:lnTo>
                <a:lnTo>
                  <a:pt x="242553" y="152362"/>
                </a:lnTo>
                <a:lnTo>
                  <a:pt x="250980" y="152362"/>
                </a:lnTo>
                <a:lnTo>
                  <a:pt x="250980" y="160734"/>
                </a:lnTo>
                <a:lnTo>
                  <a:pt x="251203" y="160734"/>
                </a:lnTo>
                <a:lnTo>
                  <a:pt x="251203" y="152362"/>
                </a:lnTo>
                <a:lnTo>
                  <a:pt x="259686" y="152362"/>
                </a:lnTo>
                <a:lnTo>
                  <a:pt x="259686" y="160734"/>
                </a:lnTo>
                <a:lnTo>
                  <a:pt x="259910" y="160734"/>
                </a:lnTo>
                <a:lnTo>
                  <a:pt x="259910" y="152362"/>
                </a:lnTo>
                <a:lnTo>
                  <a:pt x="268337" y="152362"/>
                </a:lnTo>
                <a:lnTo>
                  <a:pt x="268337" y="160734"/>
                </a:lnTo>
                <a:lnTo>
                  <a:pt x="268560" y="160734"/>
                </a:lnTo>
                <a:lnTo>
                  <a:pt x="268560" y="152362"/>
                </a:lnTo>
                <a:lnTo>
                  <a:pt x="276988" y="152362"/>
                </a:lnTo>
                <a:lnTo>
                  <a:pt x="276988" y="160734"/>
                </a:lnTo>
                <a:lnTo>
                  <a:pt x="277211" y="160734"/>
                </a:lnTo>
                <a:lnTo>
                  <a:pt x="277211" y="152362"/>
                </a:lnTo>
                <a:lnTo>
                  <a:pt x="285750" y="152362"/>
                </a:lnTo>
                <a:lnTo>
                  <a:pt x="285750" y="152139"/>
                </a:lnTo>
                <a:lnTo>
                  <a:pt x="277211" y="152139"/>
                </a:lnTo>
                <a:lnTo>
                  <a:pt x="277211" y="143935"/>
                </a:lnTo>
                <a:lnTo>
                  <a:pt x="285750" y="143935"/>
                </a:lnTo>
                <a:lnTo>
                  <a:pt x="285750" y="143712"/>
                </a:lnTo>
                <a:lnTo>
                  <a:pt x="277211" y="143712"/>
                </a:lnTo>
                <a:lnTo>
                  <a:pt x="277211" y="135452"/>
                </a:lnTo>
                <a:lnTo>
                  <a:pt x="285750" y="135452"/>
                </a:lnTo>
                <a:lnTo>
                  <a:pt x="285750" y="135229"/>
                </a:lnTo>
                <a:lnTo>
                  <a:pt x="277211" y="135229"/>
                </a:lnTo>
                <a:lnTo>
                  <a:pt x="277211" y="127025"/>
                </a:lnTo>
                <a:lnTo>
                  <a:pt x="285750" y="127025"/>
                </a:lnTo>
                <a:lnTo>
                  <a:pt x="285750" y="126801"/>
                </a:lnTo>
                <a:lnTo>
                  <a:pt x="277211" y="126801"/>
                </a:lnTo>
                <a:lnTo>
                  <a:pt x="277211" y="118541"/>
                </a:lnTo>
                <a:lnTo>
                  <a:pt x="285750" y="118541"/>
                </a:lnTo>
                <a:lnTo>
                  <a:pt x="285750" y="118318"/>
                </a:lnTo>
                <a:lnTo>
                  <a:pt x="277211" y="118318"/>
                </a:lnTo>
                <a:lnTo>
                  <a:pt x="277211" y="110114"/>
                </a:lnTo>
                <a:lnTo>
                  <a:pt x="285750" y="110114"/>
                </a:lnTo>
                <a:lnTo>
                  <a:pt x="285750" y="109891"/>
                </a:lnTo>
                <a:lnTo>
                  <a:pt x="277211" y="109891"/>
                </a:lnTo>
                <a:lnTo>
                  <a:pt x="277211" y="101631"/>
                </a:lnTo>
                <a:lnTo>
                  <a:pt x="285750" y="101631"/>
                </a:lnTo>
                <a:lnTo>
                  <a:pt x="285750" y="101408"/>
                </a:lnTo>
                <a:lnTo>
                  <a:pt x="277211" y="101408"/>
                </a:lnTo>
                <a:lnTo>
                  <a:pt x="277211" y="93148"/>
                </a:lnTo>
                <a:lnTo>
                  <a:pt x="285750" y="93148"/>
                </a:lnTo>
                <a:lnTo>
                  <a:pt x="285750" y="92924"/>
                </a:lnTo>
                <a:lnTo>
                  <a:pt x="277211" y="92924"/>
                </a:lnTo>
                <a:lnTo>
                  <a:pt x="277211" y="84720"/>
                </a:lnTo>
                <a:lnTo>
                  <a:pt x="285750" y="84720"/>
                </a:lnTo>
                <a:lnTo>
                  <a:pt x="285750" y="84497"/>
                </a:lnTo>
                <a:lnTo>
                  <a:pt x="277211" y="84497"/>
                </a:lnTo>
                <a:lnTo>
                  <a:pt x="277211" y="76237"/>
                </a:lnTo>
                <a:lnTo>
                  <a:pt x="285750" y="76237"/>
                </a:lnTo>
                <a:lnTo>
                  <a:pt x="285750" y="76014"/>
                </a:lnTo>
                <a:lnTo>
                  <a:pt x="277211" y="76014"/>
                </a:lnTo>
                <a:lnTo>
                  <a:pt x="277211" y="67810"/>
                </a:lnTo>
                <a:lnTo>
                  <a:pt x="285750" y="67810"/>
                </a:lnTo>
                <a:lnTo>
                  <a:pt x="285750" y="67586"/>
                </a:lnTo>
                <a:lnTo>
                  <a:pt x="277211" y="67586"/>
                </a:lnTo>
                <a:lnTo>
                  <a:pt x="277211" y="59326"/>
                </a:lnTo>
                <a:lnTo>
                  <a:pt x="285750" y="59326"/>
                </a:lnTo>
                <a:lnTo>
                  <a:pt x="285750" y="59103"/>
                </a:lnTo>
                <a:lnTo>
                  <a:pt x="277211" y="59103"/>
                </a:lnTo>
                <a:lnTo>
                  <a:pt x="277211" y="50843"/>
                </a:lnTo>
                <a:lnTo>
                  <a:pt x="285750" y="50843"/>
                </a:lnTo>
                <a:lnTo>
                  <a:pt x="285750" y="50620"/>
                </a:lnTo>
                <a:lnTo>
                  <a:pt x="277211" y="50620"/>
                </a:lnTo>
                <a:lnTo>
                  <a:pt x="277211" y="42416"/>
                </a:lnTo>
                <a:lnTo>
                  <a:pt x="285750" y="42416"/>
                </a:lnTo>
                <a:lnTo>
                  <a:pt x="285750" y="42193"/>
                </a:lnTo>
                <a:lnTo>
                  <a:pt x="277211" y="42193"/>
                </a:lnTo>
                <a:lnTo>
                  <a:pt x="277211" y="33933"/>
                </a:lnTo>
                <a:lnTo>
                  <a:pt x="285750" y="33933"/>
                </a:lnTo>
                <a:lnTo>
                  <a:pt x="285750" y="33709"/>
                </a:lnTo>
                <a:lnTo>
                  <a:pt x="277211" y="33709"/>
                </a:lnTo>
                <a:lnTo>
                  <a:pt x="277211" y="25505"/>
                </a:lnTo>
                <a:lnTo>
                  <a:pt x="285750" y="25505"/>
                </a:lnTo>
                <a:lnTo>
                  <a:pt x="285750" y="25282"/>
                </a:lnTo>
                <a:lnTo>
                  <a:pt x="277211" y="25282"/>
                </a:lnTo>
                <a:lnTo>
                  <a:pt x="277211" y="17022"/>
                </a:lnTo>
                <a:lnTo>
                  <a:pt x="285750" y="17022"/>
                </a:lnTo>
                <a:lnTo>
                  <a:pt x="285750" y="16799"/>
                </a:lnTo>
                <a:lnTo>
                  <a:pt x="277211" y="16799"/>
                </a:lnTo>
                <a:lnTo>
                  <a:pt x="277211" y="8595"/>
                </a:lnTo>
                <a:lnTo>
                  <a:pt x="285750" y="8595"/>
                </a:lnTo>
                <a:lnTo>
                  <a:pt x="285750" y="8372"/>
                </a:lnTo>
                <a:lnTo>
                  <a:pt x="277211" y="8372"/>
                </a:lnTo>
                <a:lnTo>
                  <a:pt x="277211" y="0"/>
                </a:lnTo>
                <a:lnTo>
                  <a:pt x="276988" y="0"/>
                </a:lnTo>
                <a:lnTo>
                  <a:pt x="276988" y="8372"/>
                </a:lnTo>
                <a:lnTo>
                  <a:pt x="268560" y="8372"/>
                </a:lnTo>
                <a:lnTo>
                  <a:pt x="268560" y="0"/>
                </a:lnTo>
                <a:lnTo>
                  <a:pt x="268337" y="0"/>
                </a:lnTo>
                <a:lnTo>
                  <a:pt x="268337" y="8372"/>
                </a:lnTo>
                <a:lnTo>
                  <a:pt x="259910" y="8372"/>
                </a:lnTo>
                <a:lnTo>
                  <a:pt x="259910" y="0"/>
                </a:lnTo>
                <a:lnTo>
                  <a:pt x="259686" y="0"/>
                </a:lnTo>
                <a:lnTo>
                  <a:pt x="259686" y="8372"/>
                </a:lnTo>
                <a:lnTo>
                  <a:pt x="251203" y="8372"/>
                </a:lnTo>
                <a:lnTo>
                  <a:pt x="251203" y="0"/>
                </a:lnTo>
                <a:lnTo>
                  <a:pt x="250980" y="0"/>
                </a:lnTo>
                <a:lnTo>
                  <a:pt x="250980" y="8372"/>
                </a:lnTo>
                <a:lnTo>
                  <a:pt x="242553" y="8372"/>
                </a:lnTo>
                <a:lnTo>
                  <a:pt x="242553" y="0"/>
                </a:lnTo>
                <a:lnTo>
                  <a:pt x="242329" y="0"/>
                </a:lnTo>
                <a:lnTo>
                  <a:pt x="242329" y="8372"/>
                </a:lnTo>
                <a:lnTo>
                  <a:pt x="233902" y="8372"/>
                </a:lnTo>
                <a:lnTo>
                  <a:pt x="233902" y="0"/>
                </a:lnTo>
                <a:lnTo>
                  <a:pt x="233679" y="0"/>
                </a:lnTo>
                <a:lnTo>
                  <a:pt x="233679" y="8372"/>
                </a:lnTo>
                <a:lnTo>
                  <a:pt x="225251" y="8372"/>
                </a:lnTo>
                <a:lnTo>
                  <a:pt x="225251" y="0"/>
                </a:lnTo>
                <a:lnTo>
                  <a:pt x="225028" y="0"/>
                </a:lnTo>
                <a:lnTo>
                  <a:pt x="225028" y="8372"/>
                </a:lnTo>
                <a:lnTo>
                  <a:pt x="216601" y="8372"/>
                </a:lnTo>
                <a:lnTo>
                  <a:pt x="216601" y="0"/>
                </a:lnTo>
                <a:lnTo>
                  <a:pt x="216377" y="0"/>
                </a:lnTo>
                <a:lnTo>
                  <a:pt x="216377" y="8372"/>
                </a:lnTo>
                <a:lnTo>
                  <a:pt x="207950" y="8372"/>
                </a:lnTo>
                <a:lnTo>
                  <a:pt x="207950" y="0"/>
                </a:lnTo>
                <a:lnTo>
                  <a:pt x="207727" y="0"/>
                </a:lnTo>
                <a:lnTo>
                  <a:pt x="207727" y="8372"/>
                </a:lnTo>
                <a:lnTo>
                  <a:pt x="199244" y="8372"/>
                </a:lnTo>
                <a:lnTo>
                  <a:pt x="199244" y="0"/>
                </a:lnTo>
                <a:lnTo>
                  <a:pt x="199020" y="0"/>
                </a:lnTo>
                <a:lnTo>
                  <a:pt x="199020" y="8372"/>
                </a:lnTo>
                <a:lnTo>
                  <a:pt x="190593" y="8372"/>
                </a:lnTo>
                <a:lnTo>
                  <a:pt x="190593" y="0"/>
                </a:lnTo>
                <a:lnTo>
                  <a:pt x="190370" y="0"/>
                </a:lnTo>
                <a:lnTo>
                  <a:pt x="190370" y="8372"/>
                </a:lnTo>
                <a:lnTo>
                  <a:pt x="181942" y="8372"/>
                </a:lnTo>
                <a:lnTo>
                  <a:pt x="181942" y="0"/>
                </a:lnTo>
                <a:lnTo>
                  <a:pt x="181719" y="0"/>
                </a:lnTo>
                <a:lnTo>
                  <a:pt x="181719" y="8372"/>
                </a:lnTo>
                <a:lnTo>
                  <a:pt x="173292" y="8372"/>
                </a:lnTo>
                <a:lnTo>
                  <a:pt x="173292" y="0"/>
                </a:lnTo>
                <a:lnTo>
                  <a:pt x="173069" y="0"/>
                </a:lnTo>
                <a:lnTo>
                  <a:pt x="173069" y="8372"/>
                </a:lnTo>
                <a:lnTo>
                  <a:pt x="164641" y="8372"/>
                </a:lnTo>
                <a:lnTo>
                  <a:pt x="164641" y="0"/>
                </a:lnTo>
                <a:lnTo>
                  <a:pt x="164418" y="0"/>
                </a:lnTo>
                <a:lnTo>
                  <a:pt x="164418" y="8372"/>
                </a:lnTo>
                <a:lnTo>
                  <a:pt x="155990" y="8372"/>
                </a:lnTo>
                <a:lnTo>
                  <a:pt x="155990" y="0"/>
                </a:lnTo>
                <a:lnTo>
                  <a:pt x="155767" y="0"/>
                </a:lnTo>
                <a:lnTo>
                  <a:pt x="155767" y="8372"/>
                </a:lnTo>
                <a:lnTo>
                  <a:pt x="147340" y="8372"/>
                </a:lnTo>
                <a:lnTo>
                  <a:pt x="147340" y="0"/>
                </a:lnTo>
                <a:lnTo>
                  <a:pt x="147117" y="0"/>
                </a:lnTo>
                <a:lnTo>
                  <a:pt x="147117" y="8372"/>
                </a:lnTo>
                <a:lnTo>
                  <a:pt x="138633" y="8372"/>
                </a:lnTo>
                <a:lnTo>
                  <a:pt x="138633" y="0"/>
                </a:lnTo>
                <a:lnTo>
                  <a:pt x="138410" y="0"/>
                </a:lnTo>
                <a:lnTo>
                  <a:pt x="138410" y="8372"/>
                </a:lnTo>
                <a:lnTo>
                  <a:pt x="129983" y="8372"/>
                </a:lnTo>
                <a:lnTo>
                  <a:pt x="129983" y="0"/>
                </a:lnTo>
                <a:lnTo>
                  <a:pt x="129760" y="0"/>
                </a:lnTo>
                <a:lnTo>
                  <a:pt x="129760" y="8372"/>
                </a:lnTo>
                <a:lnTo>
                  <a:pt x="121332" y="8372"/>
                </a:lnTo>
                <a:lnTo>
                  <a:pt x="121332" y="0"/>
                </a:lnTo>
                <a:lnTo>
                  <a:pt x="121109" y="0"/>
                </a:lnTo>
                <a:lnTo>
                  <a:pt x="121109" y="8372"/>
                </a:lnTo>
                <a:lnTo>
                  <a:pt x="112681" y="8372"/>
                </a:lnTo>
                <a:lnTo>
                  <a:pt x="112681" y="0"/>
                </a:lnTo>
                <a:lnTo>
                  <a:pt x="112458" y="0"/>
                </a:lnTo>
                <a:lnTo>
                  <a:pt x="112458" y="8372"/>
                </a:lnTo>
                <a:lnTo>
                  <a:pt x="104031" y="8372"/>
                </a:lnTo>
                <a:lnTo>
                  <a:pt x="104031" y="0"/>
                </a:lnTo>
                <a:lnTo>
                  <a:pt x="103808" y="0"/>
                </a:lnTo>
                <a:lnTo>
                  <a:pt x="103808" y="8372"/>
                </a:lnTo>
                <a:lnTo>
                  <a:pt x="95380" y="8372"/>
                </a:lnTo>
                <a:lnTo>
                  <a:pt x="95380" y="0"/>
                </a:lnTo>
                <a:lnTo>
                  <a:pt x="95157" y="0"/>
                </a:lnTo>
                <a:lnTo>
                  <a:pt x="95157" y="8372"/>
                </a:lnTo>
                <a:lnTo>
                  <a:pt x="86730" y="8372"/>
                </a:lnTo>
                <a:lnTo>
                  <a:pt x="86730" y="0"/>
                </a:lnTo>
                <a:lnTo>
                  <a:pt x="86506" y="0"/>
                </a:lnTo>
                <a:lnTo>
                  <a:pt x="86506" y="8372"/>
                </a:lnTo>
                <a:lnTo>
                  <a:pt x="78023" y="8372"/>
                </a:lnTo>
                <a:lnTo>
                  <a:pt x="78023" y="0"/>
                </a:lnTo>
                <a:lnTo>
                  <a:pt x="77800" y="0"/>
                </a:lnTo>
                <a:lnTo>
                  <a:pt x="77800" y="8372"/>
                </a:lnTo>
                <a:lnTo>
                  <a:pt x="69373" y="8372"/>
                </a:lnTo>
                <a:lnTo>
                  <a:pt x="69373" y="0"/>
                </a:lnTo>
                <a:lnTo>
                  <a:pt x="69149" y="0"/>
                </a:lnTo>
                <a:lnTo>
                  <a:pt x="69149" y="8372"/>
                </a:lnTo>
                <a:lnTo>
                  <a:pt x="60722" y="8372"/>
                </a:lnTo>
                <a:lnTo>
                  <a:pt x="60722" y="0"/>
                </a:lnTo>
                <a:lnTo>
                  <a:pt x="60499" y="0"/>
                </a:lnTo>
                <a:lnTo>
                  <a:pt x="60499" y="8372"/>
                </a:lnTo>
                <a:lnTo>
                  <a:pt x="52071" y="8372"/>
                </a:lnTo>
                <a:lnTo>
                  <a:pt x="52071" y="0"/>
                </a:lnTo>
                <a:lnTo>
                  <a:pt x="51848" y="0"/>
                </a:lnTo>
                <a:lnTo>
                  <a:pt x="51848" y="8372"/>
                </a:lnTo>
                <a:lnTo>
                  <a:pt x="43421" y="8372"/>
                </a:lnTo>
                <a:lnTo>
                  <a:pt x="43421" y="0"/>
                </a:lnTo>
                <a:lnTo>
                  <a:pt x="43197" y="0"/>
                </a:lnTo>
                <a:lnTo>
                  <a:pt x="43197" y="8372"/>
                </a:lnTo>
                <a:lnTo>
                  <a:pt x="34770" y="8372"/>
                </a:lnTo>
                <a:lnTo>
                  <a:pt x="34770" y="0"/>
                </a:lnTo>
                <a:lnTo>
                  <a:pt x="34547" y="0"/>
                </a:lnTo>
                <a:lnTo>
                  <a:pt x="34547" y="8372"/>
                </a:lnTo>
                <a:lnTo>
                  <a:pt x="26064" y="8372"/>
                </a:lnTo>
                <a:lnTo>
                  <a:pt x="26064" y="0"/>
                </a:lnTo>
                <a:lnTo>
                  <a:pt x="25840" y="0"/>
                </a:lnTo>
                <a:lnTo>
                  <a:pt x="25840" y="8372"/>
                </a:lnTo>
                <a:lnTo>
                  <a:pt x="17413" y="8372"/>
                </a:lnTo>
                <a:lnTo>
                  <a:pt x="17413" y="0"/>
                </a:lnTo>
                <a:lnTo>
                  <a:pt x="17190" y="0"/>
                </a:lnTo>
                <a:lnTo>
                  <a:pt x="17190" y="8372"/>
                </a:lnTo>
                <a:lnTo>
                  <a:pt x="8762" y="8372"/>
                </a:lnTo>
                <a:lnTo>
                  <a:pt x="8762" y="0"/>
                </a:lnTo>
                <a:close/>
              </a:path>
            </a:pathLst>
          </a:custGeom>
          <a:solidFill>
            <a:srgbClr val="00041C">
              <a:alpha val="18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7;p1"/>
          <p:cNvSpPr txBox="1">
            <a:spLocks noGrp="1"/>
          </p:cNvSpPr>
          <p:nvPr>
            <p:ph type="title"/>
          </p:nvPr>
        </p:nvSpPr>
        <p:spPr>
          <a:xfrm>
            <a:off x="739675" y="401250"/>
            <a:ext cx="7686000" cy="8574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Clr>
                <a:srgbClr val="FFFFFF"/>
              </a:buClr>
              <a:buSzPts val="3000"/>
              <a:buFont typeface="Titillium Web ExtraLight"/>
              <a:buNone/>
              <a:defRPr sz="3000">
                <a:solidFill>
                  <a:srgbClr val="FFFFFF"/>
                </a:solidFill>
                <a:latin typeface="Titillium Web ExtraLight"/>
                <a:ea typeface="Titillium Web ExtraLight"/>
                <a:cs typeface="Titillium Web ExtraLight"/>
                <a:sym typeface="Titillium Web ExtraLight"/>
              </a:defRPr>
            </a:lvl1pPr>
            <a:lvl2pPr lvl="1">
              <a:spcBef>
                <a:spcPts val="0"/>
              </a:spcBef>
              <a:spcAft>
                <a:spcPts val="0"/>
              </a:spcAft>
              <a:buClr>
                <a:srgbClr val="FFFFFF"/>
              </a:buClr>
              <a:buSzPts val="3000"/>
              <a:buFont typeface="Titillium Web ExtraLight"/>
              <a:buNone/>
              <a:defRPr sz="3000">
                <a:solidFill>
                  <a:srgbClr val="FFFFFF"/>
                </a:solidFill>
                <a:latin typeface="Titillium Web ExtraLight"/>
                <a:ea typeface="Titillium Web ExtraLight"/>
                <a:cs typeface="Titillium Web ExtraLight"/>
                <a:sym typeface="Titillium Web ExtraLight"/>
              </a:defRPr>
            </a:lvl2pPr>
            <a:lvl3pPr lvl="2">
              <a:spcBef>
                <a:spcPts val="0"/>
              </a:spcBef>
              <a:spcAft>
                <a:spcPts val="0"/>
              </a:spcAft>
              <a:buClr>
                <a:srgbClr val="FFFFFF"/>
              </a:buClr>
              <a:buSzPts val="3000"/>
              <a:buFont typeface="Titillium Web ExtraLight"/>
              <a:buNone/>
              <a:defRPr sz="3000">
                <a:solidFill>
                  <a:srgbClr val="FFFFFF"/>
                </a:solidFill>
                <a:latin typeface="Titillium Web ExtraLight"/>
                <a:ea typeface="Titillium Web ExtraLight"/>
                <a:cs typeface="Titillium Web ExtraLight"/>
                <a:sym typeface="Titillium Web ExtraLight"/>
              </a:defRPr>
            </a:lvl3pPr>
            <a:lvl4pPr lvl="3">
              <a:spcBef>
                <a:spcPts val="0"/>
              </a:spcBef>
              <a:spcAft>
                <a:spcPts val="0"/>
              </a:spcAft>
              <a:buClr>
                <a:srgbClr val="FFFFFF"/>
              </a:buClr>
              <a:buSzPts val="3000"/>
              <a:buFont typeface="Titillium Web ExtraLight"/>
              <a:buNone/>
              <a:defRPr sz="3000">
                <a:solidFill>
                  <a:srgbClr val="FFFFFF"/>
                </a:solidFill>
                <a:latin typeface="Titillium Web ExtraLight"/>
                <a:ea typeface="Titillium Web ExtraLight"/>
                <a:cs typeface="Titillium Web ExtraLight"/>
                <a:sym typeface="Titillium Web ExtraLight"/>
              </a:defRPr>
            </a:lvl4pPr>
            <a:lvl5pPr lvl="4">
              <a:spcBef>
                <a:spcPts val="0"/>
              </a:spcBef>
              <a:spcAft>
                <a:spcPts val="0"/>
              </a:spcAft>
              <a:buClr>
                <a:srgbClr val="FFFFFF"/>
              </a:buClr>
              <a:buSzPts val="3000"/>
              <a:buFont typeface="Titillium Web ExtraLight"/>
              <a:buNone/>
              <a:defRPr sz="3000">
                <a:solidFill>
                  <a:srgbClr val="FFFFFF"/>
                </a:solidFill>
                <a:latin typeface="Titillium Web ExtraLight"/>
                <a:ea typeface="Titillium Web ExtraLight"/>
                <a:cs typeface="Titillium Web ExtraLight"/>
                <a:sym typeface="Titillium Web ExtraLight"/>
              </a:defRPr>
            </a:lvl5pPr>
            <a:lvl6pPr lvl="5">
              <a:spcBef>
                <a:spcPts val="0"/>
              </a:spcBef>
              <a:spcAft>
                <a:spcPts val="0"/>
              </a:spcAft>
              <a:buClr>
                <a:srgbClr val="FFFFFF"/>
              </a:buClr>
              <a:buSzPts val="3000"/>
              <a:buFont typeface="Titillium Web ExtraLight"/>
              <a:buNone/>
              <a:defRPr sz="3000">
                <a:solidFill>
                  <a:srgbClr val="FFFFFF"/>
                </a:solidFill>
                <a:latin typeface="Titillium Web ExtraLight"/>
                <a:ea typeface="Titillium Web ExtraLight"/>
                <a:cs typeface="Titillium Web ExtraLight"/>
                <a:sym typeface="Titillium Web ExtraLight"/>
              </a:defRPr>
            </a:lvl6pPr>
            <a:lvl7pPr lvl="6">
              <a:spcBef>
                <a:spcPts val="0"/>
              </a:spcBef>
              <a:spcAft>
                <a:spcPts val="0"/>
              </a:spcAft>
              <a:buClr>
                <a:srgbClr val="FFFFFF"/>
              </a:buClr>
              <a:buSzPts val="3000"/>
              <a:buFont typeface="Titillium Web ExtraLight"/>
              <a:buNone/>
              <a:defRPr sz="3000">
                <a:solidFill>
                  <a:srgbClr val="FFFFFF"/>
                </a:solidFill>
                <a:latin typeface="Titillium Web ExtraLight"/>
                <a:ea typeface="Titillium Web ExtraLight"/>
                <a:cs typeface="Titillium Web ExtraLight"/>
                <a:sym typeface="Titillium Web ExtraLight"/>
              </a:defRPr>
            </a:lvl7pPr>
            <a:lvl8pPr lvl="7">
              <a:spcBef>
                <a:spcPts val="0"/>
              </a:spcBef>
              <a:spcAft>
                <a:spcPts val="0"/>
              </a:spcAft>
              <a:buClr>
                <a:srgbClr val="FFFFFF"/>
              </a:buClr>
              <a:buSzPts val="3000"/>
              <a:buFont typeface="Titillium Web ExtraLight"/>
              <a:buNone/>
              <a:defRPr sz="3000">
                <a:solidFill>
                  <a:srgbClr val="FFFFFF"/>
                </a:solidFill>
                <a:latin typeface="Titillium Web ExtraLight"/>
                <a:ea typeface="Titillium Web ExtraLight"/>
                <a:cs typeface="Titillium Web ExtraLight"/>
                <a:sym typeface="Titillium Web ExtraLight"/>
              </a:defRPr>
            </a:lvl8pPr>
            <a:lvl9pPr lvl="8">
              <a:spcBef>
                <a:spcPts val="0"/>
              </a:spcBef>
              <a:spcAft>
                <a:spcPts val="0"/>
              </a:spcAft>
              <a:buClr>
                <a:srgbClr val="FFFFFF"/>
              </a:buClr>
              <a:buSzPts val="3000"/>
              <a:buFont typeface="Titillium Web ExtraLight"/>
              <a:buNone/>
              <a:defRPr sz="3000">
                <a:solidFill>
                  <a:srgbClr val="FFFFFF"/>
                </a:solidFill>
                <a:latin typeface="Titillium Web ExtraLight"/>
                <a:ea typeface="Titillium Web ExtraLight"/>
                <a:cs typeface="Titillium Web ExtraLight"/>
                <a:sym typeface="Titillium Web ExtraLight"/>
              </a:defRPr>
            </a:lvl9pPr>
          </a:lstStyle>
          <a:p>
            <a:endParaRPr/>
          </a:p>
        </p:txBody>
      </p:sp>
      <p:sp>
        <p:nvSpPr>
          <p:cNvPr id="8" name="Google Shape;8;p1"/>
          <p:cNvSpPr txBox="1">
            <a:spLocks noGrp="1"/>
          </p:cNvSpPr>
          <p:nvPr>
            <p:ph type="body" idx="1"/>
          </p:nvPr>
        </p:nvSpPr>
        <p:spPr>
          <a:xfrm>
            <a:off x="739680" y="1152528"/>
            <a:ext cx="7686000" cy="3098400"/>
          </a:xfrm>
          <a:prstGeom prst="rect">
            <a:avLst/>
          </a:prstGeom>
          <a:noFill/>
          <a:ln>
            <a:noFill/>
          </a:ln>
        </p:spPr>
        <p:txBody>
          <a:bodyPr spcFirstLastPara="1" wrap="square" lIns="91425" tIns="91425" rIns="91425" bIns="91425" anchor="t" anchorCtr="0">
            <a:noAutofit/>
          </a:bodyPr>
          <a:lstStyle>
            <a:lvl1pPr marL="457200" lvl="0" indent="-381000">
              <a:spcBef>
                <a:spcPts val="600"/>
              </a:spcBef>
              <a:spcAft>
                <a:spcPts val="0"/>
              </a:spcAft>
              <a:buClr>
                <a:srgbClr val="6E86B6"/>
              </a:buClr>
              <a:buSzPts val="2400"/>
              <a:buFont typeface="Titillium Web"/>
              <a:buChar char="▫"/>
              <a:defRPr sz="2400">
                <a:solidFill>
                  <a:srgbClr val="FFFFFF"/>
                </a:solidFill>
                <a:latin typeface="Titillium Web"/>
                <a:ea typeface="Titillium Web"/>
                <a:cs typeface="Titillium Web"/>
                <a:sym typeface="Titillium Web"/>
              </a:defRPr>
            </a:lvl1pPr>
            <a:lvl2pPr marL="914400" lvl="1" indent="-381000">
              <a:spcBef>
                <a:spcPts val="0"/>
              </a:spcBef>
              <a:spcAft>
                <a:spcPts val="0"/>
              </a:spcAft>
              <a:buClr>
                <a:srgbClr val="6E86B6"/>
              </a:buClr>
              <a:buSzPts val="2400"/>
              <a:buFont typeface="Titillium Web"/>
              <a:buChar char="-"/>
              <a:defRPr sz="2400">
                <a:solidFill>
                  <a:srgbClr val="FFFFFF"/>
                </a:solidFill>
                <a:latin typeface="Titillium Web"/>
                <a:ea typeface="Titillium Web"/>
                <a:cs typeface="Titillium Web"/>
                <a:sym typeface="Titillium Web"/>
              </a:defRPr>
            </a:lvl2pPr>
            <a:lvl3pPr marL="1371600" lvl="2" indent="-381000">
              <a:spcBef>
                <a:spcPts val="0"/>
              </a:spcBef>
              <a:spcAft>
                <a:spcPts val="0"/>
              </a:spcAft>
              <a:buClr>
                <a:srgbClr val="6E86B6"/>
              </a:buClr>
              <a:buSzPts val="2400"/>
              <a:buFont typeface="Titillium Web"/>
              <a:buChar char="-"/>
              <a:defRPr sz="2400">
                <a:solidFill>
                  <a:srgbClr val="FFFFFF"/>
                </a:solidFill>
                <a:latin typeface="Titillium Web"/>
                <a:ea typeface="Titillium Web"/>
                <a:cs typeface="Titillium Web"/>
                <a:sym typeface="Titillium Web"/>
              </a:defRPr>
            </a:lvl3pPr>
            <a:lvl4pPr marL="1828800" lvl="3" indent="-381000">
              <a:spcBef>
                <a:spcPts val="0"/>
              </a:spcBef>
              <a:spcAft>
                <a:spcPts val="0"/>
              </a:spcAft>
              <a:buClr>
                <a:srgbClr val="6E86B6"/>
              </a:buClr>
              <a:buSzPts val="2400"/>
              <a:buFont typeface="Titillium Web"/>
              <a:buChar char="-"/>
              <a:defRPr sz="2400">
                <a:solidFill>
                  <a:srgbClr val="FFFFFF"/>
                </a:solidFill>
                <a:latin typeface="Titillium Web"/>
                <a:ea typeface="Titillium Web"/>
                <a:cs typeface="Titillium Web"/>
                <a:sym typeface="Titillium Web"/>
              </a:defRPr>
            </a:lvl4pPr>
            <a:lvl5pPr marL="2286000" lvl="4" indent="-381000">
              <a:spcBef>
                <a:spcPts val="0"/>
              </a:spcBef>
              <a:spcAft>
                <a:spcPts val="0"/>
              </a:spcAft>
              <a:buClr>
                <a:srgbClr val="6E86B6"/>
              </a:buClr>
              <a:buSzPts val="2400"/>
              <a:buFont typeface="Titillium Web"/>
              <a:buChar char="-"/>
              <a:defRPr sz="2400">
                <a:solidFill>
                  <a:srgbClr val="FFFFFF"/>
                </a:solidFill>
                <a:latin typeface="Titillium Web"/>
                <a:ea typeface="Titillium Web"/>
                <a:cs typeface="Titillium Web"/>
                <a:sym typeface="Titillium Web"/>
              </a:defRPr>
            </a:lvl5pPr>
            <a:lvl6pPr marL="2743200" lvl="5" indent="-381000">
              <a:spcBef>
                <a:spcPts val="0"/>
              </a:spcBef>
              <a:spcAft>
                <a:spcPts val="0"/>
              </a:spcAft>
              <a:buClr>
                <a:srgbClr val="6E86B6"/>
              </a:buClr>
              <a:buSzPts val="2400"/>
              <a:buFont typeface="Titillium Web"/>
              <a:buChar char="-"/>
              <a:defRPr sz="2400">
                <a:solidFill>
                  <a:srgbClr val="FFFFFF"/>
                </a:solidFill>
                <a:latin typeface="Titillium Web"/>
                <a:ea typeface="Titillium Web"/>
                <a:cs typeface="Titillium Web"/>
                <a:sym typeface="Titillium Web"/>
              </a:defRPr>
            </a:lvl6pPr>
            <a:lvl7pPr marL="3200400" lvl="6" indent="-381000">
              <a:spcBef>
                <a:spcPts val="0"/>
              </a:spcBef>
              <a:spcAft>
                <a:spcPts val="0"/>
              </a:spcAft>
              <a:buClr>
                <a:srgbClr val="6E86B6"/>
              </a:buClr>
              <a:buSzPts val="2400"/>
              <a:buFont typeface="Titillium Web"/>
              <a:buChar char="●"/>
              <a:defRPr sz="2400">
                <a:solidFill>
                  <a:srgbClr val="FFFFFF"/>
                </a:solidFill>
                <a:latin typeface="Titillium Web"/>
                <a:ea typeface="Titillium Web"/>
                <a:cs typeface="Titillium Web"/>
                <a:sym typeface="Titillium Web"/>
              </a:defRPr>
            </a:lvl7pPr>
            <a:lvl8pPr marL="3657600" lvl="7" indent="-381000">
              <a:spcBef>
                <a:spcPts val="0"/>
              </a:spcBef>
              <a:spcAft>
                <a:spcPts val="0"/>
              </a:spcAft>
              <a:buClr>
                <a:srgbClr val="6E86B6"/>
              </a:buClr>
              <a:buSzPts val="2400"/>
              <a:buFont typeface="Titillium Web"/>
              <a:buChar char="○"/>
              <a:defRPr sz="2400">
                <a:solidFill>
                  <a:srgbClr val="FFFFFF"/>
                </a:solidFill>
                <a:latin typeface="Titillium Web"/>
                <a:ea typeface="Titillium Web"/>
                <a:cs typeface="Titillium Web"/>
                <a:sym typeface="Titillium Web"/>
              </a:defRPr>
            </a:lvl8pPr>
            <a:lvl9pPr marL="4114800" lvl="8" indent="-381000">
              <a:spcBef>
                <a:spcPts val="0"/>
              </a:spcBef>
              <a:spcAft>
                <a:spcPts val="0"/>
              </a:spcAft>
              <a:buClr>
                <a:srgbClr val="6E86B6"/>
              </a:buClr>
              <a:buSzPts val="2400"/>
              <a:buFont typeface="Titillium Web"/>
              <a:buChar char="■"/>
              <a:defRPr sz="2400">
                <a:solidFill>
                  <a:srgbClr val="FFFFFF"/>
                </a:solidFill>
                <a:latin typeface="Titillium Web"/>
                <a:ea typeface="Titillium Web"/>
                <a:cs typeface="Titillium Web"/>
                <a:sym typeface="Titillium Web"/>
              </a:defRPr>
            </a:lvl9pPr>
          </a:lstStyle>
          <a:p>
            <a:endParaRPr/>
          </a:p>
        </p:txBody>
      </p:sp>
      <p:sp>
        <p:nvSpPr>
          <p:cNvPr id="9" name="Google Shape;9;p1"/>
          <p:cNvSpPr txBox="1">
            <a:spLocks noGrp="1"/>
          </p:cNvSpPr>
          <p:nvPr>
            <p:ph type="sldNum" idx="12"/>
          </p:nvPr>
        </p:nvSpPr>
        <p:spPr>
          <a:xfrm>
            <a:off x="8586575" y="-11875"/>
            <a:ext cx="557400" cy="547800"/>
          </a:xfrm>
          <a:prstGeom prst="rect">
            <a:avLst/>
          </a:prstGeom>
          <a:noFill/>
          <a:ln>
            <a:noFill/>
          </a:ln>
        </p:spPr>
        <p:txBody>
          <a:bodyPr spcFirstLastPara="1" wrap="square" lIns="91425" tIns="91425" rIns="91425" bIns="91425" anchor="ctr" anchorCtr="0">
            <a:noAutofit/>
          </a:bodyPr>
          <a:lstStyle>
            <a:lvl1pPr lvl="0" algn="ctr">
              <a:buNone/>
              <a:defRPr>
                <a:solidFill>
                  <a:srgbClr val="FFFFFF"/>
                </a:solidFill>
                <a:latin typeface="Titillium Web"/>
                <a:ea typeface="Titillium Web"/>
                <a:cs typeface="Titillium Web"/>
                <a:sym typeface="Titillium Web"/>
              </a:defRPr>
            </a:lvl1pPr>
            <a:lvl2pPr lvl="1" algn="ctr">
              <a:buNone/>
              <a:defRPr>
                <a:solidFill>
                  <a:srgbClr val="FFFFFF"/>
                </a:solidFill>
                <a:latin typeface="Titillium Web"/>
                <a:ea typeface="Titillium Web"/>
                <a:cs typeface="Titillium Web"/>
                <a:sym typeface="Titillium Web"/>
              </a:defRPr>
            </a:lvl2pPr>
            <a:lvl3pPr lvl="2" algn="ctr">
              <a:buNone/>
              <a:defRPr>
                <a:solidFill>
                  <a:srgbClr val="FFFFFF"/>
                </a:solidFill>
                <a:latin typeface="Titillium Web"/>
                <a:ea typeface="Titillium Web"/>
                <a:cs typeface="Titillium Web"/>
                <a:sym typeface="Titillium Web"/>
              </a:defRPr>
            </a:lvl3pPr>
            <a:lvl4pPr lvl="3" algn="ctr">
              <a:buNone/>
              <a:defRPr>
                <a:solidFill>
                  <a:srgbClr val="FFFFFF"/>
                </a:solidFill>
                <a:latin typeface="Titillium Web"/>
                <a:ea typeface="Titillium Web"/>
                <a:cs typeface="Titillium Web"/>
                <a:sym typeface="Titillium Web"/>
              </a:defRPr>
            </a:lvl4pPr>
            <a:lvl5pPr lvl="4" algn="ctr">
              <a:buNone/>
              <a:defRPr>
                <a:solidFill>
                  <a:srgbClr val="FFFFFF"/>
                </a:solidFill>
                <a:latin typeface="Titillium Web"/>
                <a:ea typeface="Titillium Web"/>
                <a:cs typeface="Titillium Web"/>
                <a:sym typeface="Titillium Web"/>
              </a:defRPr>
            </a:lvl5pPr>
            <a:lvl6pPr lvl="5" algn="ctr">
              <a:buNone/>
              <a:defRPr>
                <a:solidFill>
                  <a:srgbClr val="FFFFFF"/>
                </a:solidFill>
                <a:latin typeface="Titillium Web"/>
                <a:ea typeface="Titillium Web"/>
                <a:cs typeface="Titillium Web"/>
                <a:sym typeface="Titillium Web"/>
              </a:defRPr>
            </a:lvl6pPr>
            <a:lvl7pPr lvl="6" algn="ctr">
              <a:buNone/>
              <a:defRPr>
                <a:solidFill>
                  <a:srgbClr val="FFFFFF"/>
                </a:solidFill>
                <a:latin typeface="Titillium Web"/>
                <a:ea typeface="Titillium Web"/>
                <a:cs typeface="Titillium Web"/>
                <a:sym typeface="Titillium Web"/>
              </a:defRPr>
            </a:lvl7pPr>
            <a:lvl8pPr lvl="7" algn="ctr">
              <a:buNone/>
              <a:defRPr>
                <a:solidFill>
                  <a:srgbClr val="FFFFFF"/>
                </a:solidFill>
                <a:latin typeface="Titillium Web"/>
                <a:ea typeface="Titillium Web"/>
                <a:cs typeface="Titillium Web"/>
                <a:sym typeface="Titillium Web"/>
              </a:defRPr>
            </a:lvl8pPr>
            <a:lvl9pPr lvl="8" algn="ctr">
              <a:buNone/>
              <a:defRPr>
                <a:solidFill>
                  <a:srgbClr val="FFFFFF"/>
                </a:solidFill>
                <a:latin typeface="Titillium Web"/>
                <a:ea typeface="Titillium Web"/>
                <a:cs typeface="Titillium Web"/>
                <a:sym typeface="Titillium Web"/>
              </a:defRPr>
            </a:lvl9pPr>
          </a:lstStyle>
          <a:p>
            <a:pPr marL="0" lvl="0" indent="0" algn="ct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62" r:id="rId6"/>
    <p:sldLayoutId id="2147483663" r:id="rId7"/>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4.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4.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79.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10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80.xml"/><Relationship Id="rId1" Type="http://schemas.openxmlformats.org/officeDocument/2006/relationships/slideLayout" Target="../slideLayouts/slideLayout4.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4.xml"/></Relationships>
</file>

<file path=ppt/slides/_rels/slide10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4.xml"/></Relationships>
</file>

<file path=ppt/slides/_rels/slide11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4.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4.xml"/></Relationships>
</file>

<file path=ppt/slides/_rels/slide11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4.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7.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4.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4.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2.xml.rels><?xml version="1.0" encoding="UTF-8" standalone="yes"?>
<Relationships xmlns="http://schemas.openxmlformats.org/package/2006/relationships"><Relationship Id="rId3" Type="http://schemas.openxmlformats.org/officeDocument/2006/relationships/image" Target="../media/image64.jpg"/><Relationship Id="rId2" Type="http://schemas.openxmlformats.org/officeDocument/2006/relationships/notesSlide" Target="../notesSlides/notesSlide8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image" Target="../media/image13.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3.JPG"/><Relationship Id="rId1" Type="http://schemas.openxmlformats.org/officeDocument/2006/relationships/slideLayout" Target="../slideLayouts/slideLayout4.xml"/><Relationship Id="rId5" Type="http://schemas.openxmlformats.org/officeDocument/2006/relationships/image" Target="../media/image26.JPG"/><Relationship Id="rId4" Type="http://schemas.openxmlformats.org/officeDocument/2006/relationships/image" Target="../media/image25.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34.xml"/><Relationship Id="rId1" Type="http://schemas.openxmlformats.org/officeDocument/2006/relationships/slideLayout" Target="../slideLayouts/slideLayout4.xml"/><Relationship Id="rId4" Type="http://schemas.openxmlformats.org/officeDocument/2006/relationships/image" Target="../media/image28.JPG"/></Relationships>
</file>

<file path=ppt/slides/_rels/slide48.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4.xml"/><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6.PNG"/></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0.xml"/><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2.xml"/><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68.xml"/><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4.xml"/></Relationships>
</file>

<file path=ppt/slides/_rels/slide9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4.xml"/></Relationships>
</file>

<file path=ppt/slides/_rels/slide9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78"/>
        <p:cNvGrpSpPr/>
        <p:nvPr/>
      </p:nvGrpSpPr>
      <p:grpSpPr>
        <a:xfrm>
          <a:off x="0" y="0"/>
          <a:ext cx="0" cy="0"/>
          <a:chOff x="0" y="0"/>
          <a:chExt cx="0" cy="0"/>
        </a:xfrm>
      </p:grpSpPr>
      <p:sp>
        <p:nvSpPr>
          <p:cNvPr id="779" name="Google Shape;779;p15"/>
          <p:cNvSpPr txBox="1">
            <a:spLocks noGrp="1"/>
          </p:cNvSpPr>
          <p:nvPr>
            <p:ph type="ctrTitle"/>
          </p:nvPr>
        </p:nvSpPr>
        <p:spPr>
          <a:xfrm>
            <a:off x="696525" y="817291"/>
            <a:ext cx="7729200" cy="2081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Survey Results </a:t>
            </a:r>
            <a:endParaRPr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06"/>
        <p:cNvGrpSpPr/>
        <p:nvPr/>
      </p:nvGrpSpPr>
      <p:grpSpPr>
        <a:xfrm>
          <a:off x="0" y="0"/>
          <a:ext cx="0" cy="0"/>
          <a:chOff x="0" y="0"/>
          <a:chExt cx="0" cy="0"/>
        </a:xfrm>
      </p:grpSpPr>
      <p:sp>
        <p:nvSpPr>
          <p:cNvPr id="809" name="Google Shape;809;p19"/>
          <p:cNvSpPr/>
          <p:nvPr/>
        </p:nvSpPr>
        <p:spPr>
          <a:xfrm>
            <a:off x="6898679" y="1890725"/>
            <a:ext cx="1408000" cy="2701375"/>
          </a:xfrm>
          <a:prstGeom prst="rect">
            <a:avLst/>
          </a:prstGeom>
        </p:spPr>
        <p:txBody>
          <a:bodyPr>
            <a:prstTxWarp prst="textPlain">
              <a:avLst/>
            </a:prstTxWarp>
          </a:bodyPr>
          <a:lstStyle/>
          <a:p>
            <a:pPr lvl="0" algn="ctr"/>
            <a:r>
              <a:rPr lang="en-US" b="1" i="0" dirty="0">
                <a:ln>
                  <a:noFill/>
                </a:ln>
                <a:solidFill>
                  <a:srgbClr val="6E86B6"/>
                </a:solidFill>
                <a:latin typeface="Titillium Web"/>
              </a:rPr>
              <a:t>3</a:t>
            </a:r>
            <a:endParaRPr b="1" i="0" dirty="0">
              <a:ln>
                <a:noFill/>
              </a:ln>
              <a:solidFill>
                <a:srgbClr val="6E86B6"/>
              </a:solidFill>
              <a:latin typeface="Titillium Web"/>
            </a:endParaRPr>
          </a:p>
        </p:txBody>
      </p:sp>
      <p:sp>
        <p:nvSpPr>
          <p:cNvPr id="2" name="Title 1"/>
          <p:cNvSpPr>
            <a:spLocks noGrp="1"/>
          </p:cNvSpPr>
          <p:nvPr>
            <p:ph type="ctrTitle"/>
          </p:nvPr>
        </p:nvSpPr>
        <p:spPr>
          <a:xfrm>
            <a:off x="170867" y="1172376"/>
            <a:ext cx="7772400" cy="1159800"/>
          </a:xfrm>
        </p:spPr>
        <p:txBody>
          <a:bodyPr/>
          <a:lstStyle/>
          <a:p>
            <a:r>
              <a:rPr lang="en-US" sz="2400" dirty="0"/>
              <a:t>“Differential Privacy-enabled Federated Learning for Sensitive Health Data”</a:t>
            </a:r>
          </a:p>
        </p:txBody>
      </p:sp>
      <p:sp>
        <p:nvSpPr>
          <p:cNvPr id="4" name="Title 1">
            <a:extLst>
              <a:ext uri="{FF2B5EF4-FFF2-40B4-BE49-F238E27FC236}">
                <a16:creationId xmlns:a16="http://schemas.microsoft.com/office/drawing/2014/main" xmlns="" id="{5C0F541A-ED10-46DF-AEBC-BE1C29A5D15F}"/>
              </a:ext>
            </a:extLst>
          </p:cNvPr>
          <p:cNvSpPr txBox="1">
            <a:spLocks/>
          </p:cNvSpPr>
          <p:nvPr/>
        </p:nvSpPr>
        <p:spPr>
          <a:xfrm>
            <a:off x="170867" y="2202900"/>
            <a:ext cx="1700463" cy="60842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4800"/>
              <a:buFont typeface="Titillium Web ExtraLight"/>
              <a:buNone/>
              <a:defRPr sz="4800" b="0" i="0" u="none" strike="noStrike" cap="none">
                <a:solidFill>
                  <a:schemeClr val="lt1"/>
                </a:solidFill>
                <a:latin typeface="Titillium Web ExtraLight"/>
                <a:ea typeface="Titillium Web ExtraLight"/>
                <a:cs typeface="Titillium Web ExtraLight"/>
                <a:sym typeface="Titillium Web ExtraLight"/>
              </a:defRPr>
            </a:lvl1pPr>
            <a:lvl2pPr marR="0" lvl="1" algn="l" rtl="0">
              <a:lnSpc>
                <a:spcPct val="100000"/>
              </a:lnSpc>
              <a:spcBef>
                <a:spcPts val="0"/>
              </a:spcBef>
              <a:spcAft>
                <a:spcPts val="0"/>
              </a:spcAft>
              <a:buClr>
                <a:schemeClr val="lt1"/>
              </a:buClr>
              <a:buSzPts val="4800"/>
              <a:buFont typeface="Titillium Web ExtraLight"/>
              <a:buNone/>
              <a:defRPr sz="4800" b="0" i="0" u="none" strike="noStrike" cap="none">
                <a:solidFill>
                  <a:schemeClr val="lt1"/>
                </a:solidFill>
                <a:latin typeface="Titillium Web ExtraLight"/>
                <a:ea typeface="Titillium Web ExtraLight"/>
                <a:cs typeface="Titillium Web ExtraLight"/>
                <a:sym typeface="Titillium Web ExtraLight"/>
              </a:defRPr>
            </a:lvl2pPr>
            <a:lvl3pPr marR="0" lvl="2" algn="l" rtl="0">
              <a:lnSpc>
                <a:spcPct val="100000"/>
              </a:lnSpc>
              <a:spcBef>
                <a:spcPts val="0"/>
              </a:spcBef>
              <a:spcAft>
                <a:spcPts val="0"/>
              </a:spcAft>
              <a:buClr>
                <a:schemeClr val="lt1"/>
              </a:buClr>
              <a:buSzPts val="4800"/>
              <a:buFont typeface="Titillium Web ExtraLight"/>
              <a:buNone/>
              <a:defRPr sz="4800" b="0" i="0" u="none" strike="noStrike" cap="none">
                <a:solidFill>
                  <a:schemeClr val="lt1"/>
                </a:solidFill>
                <a:latin typeface="Titillium Web ExtraLight"/>
                <a:ea typeface="Titillium Web ExtraLight"/>
                <a:cs typeface="Titillium Web ExtraLight"/>
                <a:sym typeface="Titillium Web ExtraLight"/>
              </a:defRPr>
            </a:lvl3pPr>
            <a:lvl4pPr marR="0" lvl="3" algn="l" rtl="0">
              <a:lnSpc>
                <a:spcPct val="100000"/>
              </a:lnSpc>
              <a:spcBef>
                <a:spcPts val="0"/>
              </a:spcBef>
              <a:spcAft>
                <a:spcPts val="0"/>
              </a:spcAft>
              <a:buClr>
                <a:schemeClr val="lt1"/>
              </a:buClr>
              <a:buSzPts val="4800"/>
              <a:buFont typeface="Titillium Web ExtraLight"/>
              <a:buNone/>
              <a:defRPr sz="4800" b="0" i="0" u="none" strike="noStrike" cap="none">
                <a:solidFill>
                  <a:schemeClr val="lt1"/>
                </a:solidFill>
                <a:latin typeface="Titillium Web ExtraLight"/>
                <a:ea typeface="Titillium Web ExtraLight"/>
                <a:cs typeface="Titillium Web ExtraLight"/>
                <a:sym typeface="Titillium Web ExtraLight"/>
              </a:defRPr>
            </a:lvl4pPr>
            <a:lvl5pPr marR="0" lvl="4" algn="l" rtl="0">
              <a:lnSpc>
                <a:spcPct val="100000"/>
              </a:lnSpc>
              <a:spcBef>
                <a:spcPts val="0"/>
              </a:spcBef>
              <a:spcAft>
                <a:spcPts val="0"/>
              </a:spcAft>
              <a:buClr>
                <a:schemeClr val="lt1"/>
              </a:buClr>
              <a:buSzPts val="4800"/>
              <a:buFont typeface="Titillium Web ExtraLight"/>
              <a:buNone/>
              <a:defRPr sz="4800" b="0" i="0" u="none" strike="noStrike" cap="none">
                <a:solidFill>
                  <a:schemeClr val="lt1"/>
                </a:solidFill>
                <a:latin typeface="Titillium Web ExtraLight"/>
                <a:ea typeface="Titillium Web ExtraLight"/>
                <a:cs typeface="Titillium Web ExtraLight"/>
                <a:sym typeface="Titillium Web ExtraLight"/>
              </a:defRPr>
            </a:lvl5pPr>
            <a:lvl6pPr marR="0" lvl="5" algn="l" rtl="0">
              <a:lnSpc>
                <a:spcPct val="100000"/>
              </a:lnSpc>
              <a:spcBef>
                <a:spcPts val="0"/>
              </a:spcBef>
              <a:spcAft>
                <a:spcPts val="0"/>
              </a:spcAft>
              <a:buClr>
                <a:schemeClr val="lt1"/>
              </a:buClr>
              <a:buSzPts val="4800"/>
              <a:buFont typeface="Titillium Web ExtraLight"/>
              <a:buNone/>
              <a:defRPr sz="4800" b="0" i="0" u="none" strike="noStrike" cap="none">
                <a:solidFill>
                  <a:schemeClr val="lt1"/>
                </a:solidFill>
                <a:latin typeface="Titillium Web ExtraLight"/>
                <a:ea typeface="Titillium Web ExtraLight"/>
                <a:cs typeface="Titillium Web ExtraLight"/>
                <a:sym typeface="Titillium Web ExtraLight"/>
              </a:defRPr>
            </a:lvl6pPr>
            <a:lvl7pPr marR="0" lvl="6" algn="l" rtl="0">
              <a:lnSpc>
                <a:spcPct val="100000"/>
              </a:lnSpc>
              <a:spcBef>
                <a:spcPts val="0"/>
              </a:spcBef>
              <a:spcAft>
                <a:spcPts val="0"/>
              </a:spcAft>
              <a:buClr>
                <a:schemeClr val="lt1"/>
              </a:buClr>
              <a:buSzPts val="4800"/>
              <a:buFont typeface="Titillium Web ExtraLight"/>
              <a:buNone/>
              <a:defRPr sz="4800" b="0" i="0" u="none" strike="noStrike" cap="none">
                <a:solidFill>
                  <a:schemeClr val="lt1"/>
                </a:solidFill>
                <a:latin typeface="Titillium Web ExtraLight"/>
                <a:ea typeface="Titillium Web ExtraLight"/>
                <a:cs typeface="Titillium Web ExtraLight"/>
                <a:sym typeface="Titillium Web ExtraLight"/>
              </a:defRPr>
            </a:lvl7pPr>
            <a:lvl8pPr marR="0" lvl="7" algn="l" rtl="0">
              <a:lnSpc>
                <a:spcPct val="100000"/>
              </a:lnSpc>
              <a:spcBef>
                <a:spcPts val="0"/>
              </a:spcBef>
              <a:spcAft>
                <a:spcPts val="0"/>
              </a:spcAft>
              <a:buClr>
                <a:schemeClr val="lt1"/>
              </a:buClr>
              <a:buSzPts val="4800"/>
              <a:buFont typeface="Titillium Web ExtraLight"/>
              <a:buNone/>
              <a:defRPr sz="4800" b="0" i="0" u="none" strike="noStrike" cap="none">
                <a:solidFill>
                  <a:schemeClr val="lt1"/>
                </a:solidFill>
                <a:latin typeface="Titillium Web ExtraLight"/>
                <a:ea typeface="Titillium Web ExtraLight"/>
                <a:cs typeface="Titillium Web ExtraLight"/>
                <a:sym typeface="Titillium Web ExtraLight"/>
              </a:defRPr>
            </a:lvl8pPr>
            <a:lvl9pPr marR="0" lvl="8" algn="l" rtl="0">
              <a:lnSpc>
                <a:spcPct val="100000"/>
              </a:lnSpc>
              <a:spcBef>
                <a:spcPts val="0"/>
              </a:spcBef>
              <a:spcAft>
                <a:spcPts val="0"/>
              </a:spcAft>
              <a:buClr>
                <a:schemeClr val="lt1"/>
              </a:buClr>
              <a:buSzPts val="4800"/>
              <a:buFont typeface="Titillium Web ExtraLight"/>
              <a:buNone/>
              <a:defRPr sz="4800" b="0" i="0" u="none" strike="noStrike" cap="none">
                <a:solidFill>
                  <a:schemeClr val="lt1"/>
                </a:solidFill>
                <a:latin typeface="Titillium Web ExtraLight"/>
                <a:ea typeface="Titillium Web ExtraLight"/>
                <a:cs typeface="Titillium Web ExtraLight"/>
                <a:sym typeface="Titillium Web ExtraLight"/>
              </a:defRPr>
            </a:lvl9pPr>
          </a:lstStyle>
          <a:p>
            <a:r>
              <a:rPr lang="en-US" sz="2400" dirty="0"/>
              <a:t>Year: 2019</a:t>
            </a:r>
          </a:p>
        </p:txBody>
      </p:sp>
    </p:spTree>
    <p:extLst>
      <p:ext uri="{BB962C8B-B14F-4D97-AF65-F5344CB8AC3E}">
        <p14:creationId xmlns:p14="http://schemas.microsoft.com/office/powerpoint/2010/main" val="1371198018"/>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806"/>
        <p:cNvGrpSpPr/>
        <p:nvPr/>
      </p:nvGrpSpPr>
      <p:grpSpPr>
        <a:xfrm>
          <a:off x="0" y="0"/>
          <a:ext cx="0" cy="0"/>
          <a:chOff x="0" y="0"/>
          <a:chExt cx="0" cy="0"/>
        </a:xfrm>
      </p:grpSpPr>
      <p:sp>
        <p:nvSpPr>
          <p:cNvPr id="809" name="Google Shape;809;p19"/>
          <p:cNvSpPr/>
          <p:nvPr/>
        </p:nvSpPr>
        <p:spPr>
          <a:xfrm>
            <a:off x="6898679" y="1890725"/>
            <a:ext cx="1408000" cy="2701375"/>
          </a:xfrm>
          <a:prstGeom prst="rect">
            <a:avLst/>
          </a:prstGeom>
        </p:spPr>
        <p:txBody>
          <a:bodyPr>
            <a:prstTxWarp prst="textPlain">
              <a:avLst/>
            </a:prstTxWarp>
          </a:bodyPr>
          <a:lstStyle/>
          <a:p>
            <a:pPr lvl="0" algn="ctr"/>
            <a:r>
              <a:rPr lang="en-US" b="1" dirty="0">
                <a:solidFill>
                  <a:srgbClr val="6E86B6"/>
                </a:solidFill>
                <a:latin typeface="Titillium Web"/>
              </a:rPr>
              <a:t>1</a:t>
            </a:r>
            <a:endParaRPr b="1" i="0" dirty="0">
              <a:ln>
                <a:noFill/>
              </a:ln>
              <a:solidFill>
                <a:srgbClr val="6E86B6"/>
              </a:solidFill>
              <a:latin typeface="Titillium Web"/>
            </a:endParaRPr>
          </a:p>
        </p:txBody>
      </p:sp>
      <p:sp>
        <p:nvSpPr>
          <p:cNvPr id="2" name="Title 1"/>
          <p:cNvSpPr>
            <a:spLocks noGrp="1"/>
          </p:cNvSpPr>
          <p:nvPr>
            <p:ph type="ctrTitle"/>
          </p:nvPr>
        </p:nvSpPr>
        <p:spPr>
          <a:xfrm>
            <a:off x="170867" y="1172375"/>
            <a:ext cx="7772400" cy="2180425"/>
          </a:xfrm>
        </p:spPr>
        <p:txBody>
          <a:bodyPr/>
          <a:lstStyle/>
          <a:p>
            <a:r>
              <a:rPr lang="en-US" sz="2400" dirty="0"/>
              <a:t>“Optimized-YOLO: Algorithm for CPU to Detect Road Traffic Accident and Alert System </a:t>
            </a:r>
            <a:r>
              <a:rPr lang="en-US" sz="2400" dirty="0" smtClean="0"/>
              <a:t>”</a:t>
            </a:r>
            <a:br>
              <a:rPr lang="en-US" sz="2400" dirty="0" smtClean="0"/>
            </a:br>
            <a:r>
              <a:rPr lang="en-US" sz="2400" dirty="0" smtClean="0"/>
              <a:t/>
            </a:r>
            <a:br>
              <a:rPr lang="en-US" sz="2400" dirty="0" smtClean="0"/>
            </a:br>
            <a:r>
              <a:rPr lang="en-US" sz="2400" dirty="0"/>
              <a:t/>
            </a:r>
            <a:br>
              <a:rPr lang="en-US" sz="2400" dirty="0"/>
            </a:br>
            <a:r>
              <a:rPr lang="en-US" sz="2400" dirty="0" smtClean="0"/>
              <a:t>  </a:t>
            </a:r>
            <a:r>
              <a:rPr lang="en-US" sz="2400" dirty="0"/>
              <a:t>year: </a:t>
            </a:r>
            <a:r>
              <a:rPr lang="en-US" sz="2400" dirty="0" smtClean="0"/>
              <a:t>2019</a:t>
            </a:r>
            <a:endParaRPr lang="en-US" sz="2400" dirty="0"/>
          </a:p>
        </p:txBody>
      </p:sp>
    </p:spTree>
    <p:extLst>
      <p:ext uri="{BB962C8B-B14F-4D97-AF65-F5344CB8AC3E}">
        <p14:creationId xmlns:p14="http://schemas.microsoft.com/office/powerpoint/2010/main" val="1633327323"/>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813"/>
        <p:cNvGrpSpPr/>
        <p:nvPr/>
      </p:nvGrpSpPr>
      <p:grpSpPr>
        <a:xfrm>
          <a:off x="0" y="0"/>
          <a:ext cx="0" cy="0"/>
          <a:chOff x="0" y="0"/>
          <a:chExt cx="0" cy="0"/>
        </a:xfrm>
      </p:grpSpPr>
      <p:sp>
        <p:nvSpPr>
          <p:cNvPr id="815" name="Google Shape;815;p20"/>
          <p:cNvSpPr txBox="1">
            <a:spLocks noGrp="1"/>
          </p:cNvSpPr>
          <p:nvPr>
            <p:ph type="body" idx="1"/>
          </p:nvPr>
        </p:nvSpPr>
        <p:spPr>
          <a:xfrm>
            <a:off x="9525" y="1"/>
            <a:ext cx="9144000" cy="5143500"/>
          </a:xfrm>
          <a:prstGeom prst="rect">
            <a:avLst/>
          </a:prstGeom>
        </p:spPr>
        <p:txBody>
          <a:bodyPr spcFirstLastPara="1" wrap="square" lIns="91425" tIns="91425" rIns="91425" bIns="91425" anchor="t" anchorCtr="0">
            <a:noAutofit/>
          </a:bodyPr>
          <a:lstStyle/>
          <a:p>
            <a:pPr lvl="0"/>
            <a:r>
              <a:rPr lang="en-US" sz="2000" dirty="0"/>
              <a:t>Algorithms:</a:t>
            </a:r>
          </a:p>
          <a:p>
            <a:pPr lvl="1"/>
            <a:r>
              <a:rPr lang="en-US" sz="1600" dirty="0" smtClean="0"/>
              <a:t>Use Yolo </a:t>
            </a:r>
            <a:r>
              <a:rPr lang="en-US" sz="1600" dirty="0"/>
              <a:t>algorithm achieves its result by applying a neural network on an image.</a:t>
            </a:r>
          </a:p>
          <a:p>
            <a:pPr lvl="0"/>
            <a:r>
              <a:rPr lang="en-US" sz="2000" dirty="0"/>
              <a:t>Data set :</a:t>
            </a:r>
          </a:p>
          <a:p>
            <a:pPr lvl="1"/>
            <a:r>
              <a:rPr lang="en-US" sz="1400" dirty="0"/>
              <a:t>The image is divided in SxS grid and comes up with bounding box[21].This algorithm has 24 convolutional layers which in turn has two  fully connected layers. The reduction in feature space is done by  Alternating 1x1 convolutional layers from preceding layers</a:t>
            </a:r>
            <a:r>
              <a:rPr lang="en-US" sz="1400" dirty="0" smtClean="0"/>
              <a:t>.. </a:t>
            </a:r>
            <a:r>
              <a:rPr lang="en-US" sz="1400" dirty="0"/>
              <a:t>A single neural network can predict the bounded boxes and class probabilities directly from the input images in just one evaluation which can be optimized end-</a:t>
            </a:r>
            <a:r>
              <a:rPr lang="en-US" sz="1400" dirty="0" err="1"/>
              <a:t>toend</a:t>
            </a:r>
            <a:r>
              <a:rPr lang="en-US" sz="1400" dirty="0"/>
              <a:t>. </a:t>
            </a:r>
            <a:endParaRPr lang="en-US" sz="2000" dirty="0"/>
          </a:p>
          <a:p>
            <a:r>
              <a:rPr lang="en-US" sz="2000" dirty="0"/>
              <a:t>Result :</a:t>
            </a:r>
            <a:endParaRPr lang="en-US" sz="1600" dirty="0"/>
          </a:p>
          <a:p>
            <a:pPr lvl="1"/>
            <a:r>
              <a:rPr lang="en-US" sz="1400" b="1" dirty="0"/>
              <a:t>optimised-yolo algorithm is trained on custom datasets of car accident images with the </a:t>
            </a:r>
            <a:r>
              <a:rPr lang="en-US" sz="1400" b="1" dirty="0" smtClean="0"/>
              <a:t>map </a:t>
            </a:r>
            <a:r>
              <a:rPr lang="en-US" sz="1400" b="1" dirty="0"/>
              <a:t>of 33.31% and the vehicle detection process has been successfully performed by the trained model vehicle detector being tested on the test data set with the live video feed from the webcam. The proposed system is faster than other object detection methods and predicts the object better other object detection algorithm such as Faster-CNN or Fast CNN. </a:t>
            </a:r>
            <a:endParaRPr lang="en-US" sz="1400" dirty="0" smtClean="0"/>
          </a:p>
          <a:p>
            <a:r>
              <a:rPr lang="en-US" sz="2000" dirty="0" smtClean="0"/>
              <a:t>Conclusion:</a:t>
            </a:r>
            <a:endParaRPr lang="en-US" sz="1600" dirty="0"/>
          </a:p>
          <a:p>
            <a:pPr lvl="1"/>
            <a:r>
              <a:rPr lang="en-US" sz="1400" b="1" dirty="0"/>
              <a:t>The Confidence/Model scores generated by applying a real time feed to check for accident detection by means of pb models and </a:t>
            </a:r>
            <a:r>
              <a:rPr lang="en-US" sz="1400" b="1" dirty="0" smtClean="0"/>
              <a:t>tensor flow, </a:t>
            </a:r>
            <a:r>
              <a:rPr lang="en-US" sz="1400" b="1" dirty="0"/>
              <a:t>if the score reaches a threshold of 0.7 or greater then accident is detected and sms is sent. Another key indicator is the </a:t>
            </a:r>
            <a:r>
              <a:rPr lang="en-US" sz="1400" b="1" dirty="0" smtClean="0"/>
              <a:t>map </a:t>
            </a:r>
            <a:r>
              <a:rPr lang="en-US" sz="1400" b="1" dirty="0"/>
              <a:t>value of the optimized </a:t>
            </a:r>
            <a:r>
              <a:rPr lang="en-US" sz="1400" b="1" dirty="0" smtClean="0"/>
              <a:t>Yolo. </a:t>
            </a:r>
            <a:endParaRPr lang="en-US" sz="1400" dirty="0"/>
          </a:p>
        </p:txBody>
      </p:sp>
      <p:sp>
        <p:nvSpPr>
          <p:cNvPr id="816" name="Google Shape;816;p20"/>
          <p:cNvSpPr txBox="1">
            <a:spLocks noGrp="1"/>
          </p:cNvSpPr>
          <p:nvPr>
            <p:ph type="sldNum" idx="12"/>
          </p:nvPr>
        </p:nvSpPr>
        <p:spPr>
          <a:xfrm>
            <a:off x="8586575" y="-11875"/>
            <a:ext cx="557400" cy="54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101</a:t>
            </a:fld>
            <a:endParaRPr/>
          </a:p>
        </p:txBody>
      </p:sp>
    </p:spTree>
    <p:extLst>
      <p:ext uri="{BB962C8B-B14F-4D97-AF65-F5344CB8AC3E}">
        <p14:creationId xmlns:p14="http://schemas.microsoft.com/office/powerpoint/2010/main" val="2313603650"/>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806"/>
        <p:cNvGrpSpPr/>
        <p:nvPr/>
      </p:nvGrpSpPr>
      <p:grpSpPr>
        <a:xfrm>
          <a:off x="0" y="0"/>
          <a:ext cx="0" cy="0"/>
          <a:chOff x="0" y="0"/>
          <a:chExt cx="0" cy="0"/>
        </a:xfrm>
      </p:grpSpPr>
      <p:sp>
        <p:nvSpPr>
          <p:cNvPr id="809" name="Google Shape;809;p19"/>
          <p:cNvSpPr/>
          <p:nvPr/>
        </p:nvSpPr>
        <p:spPr>
          <a:xfrm>
            <a:off x="6898679" y="1890725"/>
            <a:ext cx="1408000" cy="2701375"/>
          </a:xfrm>
          <a:prstGeom prst="rect">
            <a:avLst/>
          </a:prstGeom>
        </p:spPr>
        <p:txBody>
          <a:bodyPr>
            <a:prstTxWarp prst="textPlain">
              <a:avLst/>
            </a:prstTxWarp>
          </a:bodyPr>
          <a:lstStyle/>
          <a:p>
            <a:pPr lvl="0" algn="ctr"/>
            <a:r>
              <a:rPr lang="en-US" b="1" dirty="0">
                <a:solidFill>
                  <a:srgbClr val="6E86B6"/>
                </a:solidFill>
                <a:latin typeface="Titillium Web"/>
              </a:rPr>
              <a:t>2</a:t>
            </a:r>
            <a:endParaRPr b="1" i="0" dirty="0">
              <a:ln>
                <a:noFill/>
              </a:ln>
              <a:solidFill>
                <a:srgbClr val="6E86B6"/>
              </a:solidFill>
              <a:latin typeface="Titillium Web"/>
            </a:endParaRPr>
          </a:p>
        </p:txBody>
      </p:sp>
      <p:sp>
        <p:nvSpPr>
          <p:cNvPr id="2" name="Title 1"/>
          <p:cNvSpPr>
            <a:spLocks noGrp="1"/>
          </p:cNvSpPr>
          <p:nvPr>
            <p:ph type="ctrTitle"/>
          </p:nvPr>
        </p:nvSpPr>
        <p:spPr>
          <a:xfrm>
            <a:off x="170867" y="1172375"/>
            <a:ext cx="7772400" cy="2180425"/>
          </a:xfrm>
        </p:spPr>
        <p:txBody>
          <a:bodyPr/>
          <a:lstStyle/>
          <a:p>
            <a:r>
              <a:rPr lang="en-US" sz="2400" dirty="0"/>
              <a:t>“Object Recognition in Aerial Images Using Convolutional Neural </a:t>
            </a:r>
            <a:r>
              <a:rPr lang="en-US" sz="2400" dirty="0" smtClean="0"/>
              <a:t>Networks”</a:t>
            </a:r>
            <a:br>
              <a:rPr lang="en-US" sz="2400" dirty="0" smtClean="0"/>
            </a:br>
            <a:r>
              <a:rPr lang="en-US" sz="2400" dirty="0" smtClean="0"/>
              <a:t/>
            </a:r>
            <a:br>
              <a:rPr lang="en-US" sz="2400" dirty="0" smtClean="0"/>
            </a:br>
            <a:r>
              <a:rPr lang="en-US" sz="2400" dirty="0"/>
              <a:t/>
            </a:r>
            <a:br>
              <a:rPr lang="en-US" sz="2400" dirty="0"/>
            </a:br>
            <a:r>
              <a:rPr lang="en-US" sz="2400" dirty="0" smtClean="0"/>
              <a:t>  </a:t>
            </a:r>
            <a:r>
              <a:rPr lang="en-US" sz="2400" dirty="0"/>
              <a:t>year: </a:t>
            </a:r>
            <a:r>
              <a:rPr lang="en-US" sz="2400" dirty="0" smtClean="0"/>
              <a:t>2017</a:t>
            </a:r>
            <a:endParaRPr lang="en-US" sz="2400" dirty="0"/>
          </a:p>
        </p:txBody>
      </p:sp>
    </p:spTree>
    <p:extLst>
      <p:ext uri="{BB962C8B-B14F-4D97-AF65-F5344CB8AC3E}">
        <p14:creationId xmlns:p14="http://schemas.microsoft.com/office/powerpoint/2010/main" val="1672188181"/>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813"/>
        <p:cNvGrpSpPr/>
        <p:nvPr/>
      </p:nvGrpSpPr>
      <p:grpSpPr>
        <a:xfrm>
          <a:off x="0" y="0"/>
          <a:ext cx="0" cy="0"/>
          <a:chOff x="0" y="0"/>
          <a:chExt cx="0" cy="0"/>
        </a:xfrm>
      </p:grpSpPr>
      <p:sp>
        <p:nvSpPr>
          <p:cNvPr id="815" name="Google Shape;815;p20"/>
          <p:cNvSpPr txBox="1">
            <a:spLocks noGrp="1"/>
          </p:cNvSpPr>
          <p:nvPr>
            <p:ph type="body" idx="1"/>
          </p:nvPr>
        </p:nvSpPr>
        <p:spPr>
          <a:xfrm>
            <a:off x="0" y="0"/>
            <a:ext cx="9144000" cy="5143500"/>
          </a:xfrm>
          <a:prstGeom prst="rect">
            <a:avLst/>
          </a:prstGeom>
        </p:spPr>
        <p:txBody>
          <a:bodyPr spcFirstLastPara="1" wrap="square" lIns="91425" tIns="91425" rIns="91425" bIns="91425" anchor="t" anchorCtr="0">
            <a:noAutofit/>
          </a:bodyPr>
          <a:lstStyle/>
          <a:p>
            <a:pPr lvl="0"/>
            <a:r>
              <a:rPr lang="en-US" sz="2000" dirty="0"/>
              <a:t>Algorithms:</a:t>
            </a:r>
          </a:p>
          <a:p>
            <a:pPr lvl="1"/>
            <a:r>
              <a:rPr lang="en-US" sz="1400" dirty="0"/>
              <a:t>The CNN algorithm .</a:t>
            </a:r>
            <a:endParaRPr lang="en-US" sz="2000" dirty="0"/>
          </a:p>
          <a:p>
            <a:r>
              <a:rPr lang="en-US" sz="2000" dirty="0"/>
              <a:t>Result :</a:t>
            </a:r>
            <a:endParaRPr lang="en-US" sz="1600" dirty="0"/>
          </a:p>
          <a:p>
            <a:pPr marL="533400" lvl="1" indent="0">
              <a:buNone/>
            </a:pPr>
            <a:r>
              <a:rPr lang="en-US" sz="1600" dirty="0"/>
              <a:t>In Neural Network Validation: </a:t>
            </a:r>
          </a:p>
          <a:p>
            <a:pPr lvl="1"/>
            <a:r>
              <a:rPr lang="en-US" sz="1600" dirty="0" smtClean="0"/>
              <a:t>Validation </a:t>
            </a:r>
            <a:r>
              <a:rPr lang="en-US" sz="1600" dirty="0"/>
              <a:t>of the CNN was carried out by testing the classification accuracy on a class of objects labeled “airplanes”. The class of object “airplanes” was created by downloading satellite images of airplanes.</a:t>
            </a:r>
          </a:p>
          <a:p>
            <a:pPr marL="533400" lvl="1" indent="0">
              <a:buNone/>
            </a:pPr>
            <a:r>
              <a:rPr lang="en-US" sz="1600" dirty="0"/>
              <a:t>In Real-Time Object Recognition from UAV Video Feed:</a:t>
            </a:r>
          </a:p>
          <a:p>
            <a:pPr lvl="1"/>
            <a:r>
              <a:rPr lang="en-US" sz="1600" dirty="0"/>
              <a:t>After validation and training, network accuracy was tested in real-time video feed from the UAV flight. Additionally, detection and recognition of multi-object scenarios were also evaluated. </a:t>
            </a:r>
            <a:endParaRPr lang="en-US" sz="1600" dirty="0" smtClean="0"/>
          </a:p>
          <a:p>
            <a:r>
              <a:rPr lang="en-US" sz="2000" dirty="0" smtClean="0"/>
              <a:t>Conclusion:</a:t>
            </a:r>
            <a:endParaRPr lang="en-US" sz="1600" dirty="0"/>
          </a:p>
          <a:p>
            <a:pPr lvl="1"/>
            <a:r>
              <a:rPr lang="en-US" sz="1400" dirty="0"/>
              <a:t>The CNN approach for object detection and classiﬁcation in aerial images presented in this paper proved to be a highly accurate (97.8%) and efﬁcient method, This means that it can process video feeds from a UAV image acquisition system with less than 25 milliseconds of latency. </a:t>
            </a:r>
            <a:endParaRPr lang="en-US" sz="1400" dirty="0" smtClean="0"/>
          </a:p>
          <a:p>
            <a:pPr lvl="1"/>
            <a:r>
              <a:rPr lang="en-US" sz="1400" dirty="0" smtClean="0"/>
              <a:t>instantaneous </a:t>
            </a:r>
            <a:r>
              <a:rPr lang="en-US" sz="1400" dirty="0"/>
              <a:t>response time allows UAVs to perform time-sensitive and complex tasks in an efﬁcient and accurate manner.</a:t>
            </a:r>
          </a:p>
          <a:p>
            <a:pPr lvl="1"/>
            <a:r>
              <a:rPr lang="en-US" sz="1400" dirty="0"/>
              <a:t>the ability for the CNN to recognize 3D image reconstructed objects must be assessed</a:t>
            </a:r>
            <a:r>
              <a:rPr lang="en-US" sz="1600" dirty="0"/>
              <a:t>. </a:t>
            </a:r>
          </a:p>
        </p:txBody>
      </p:sp>
      <p:sp>
        <p:nvSpPr>
          <p:cNvPr id="816" name="Google Shape;816;p20"/>
          <p:cNvSpPr txBox="1">
            <a:spLocks noGrp="1"/>
          </p:cNvSpPr>
          <p:nvPr>
            <p:ph type="sldNum" idx="12"/>
          </p:nvPr>
        </p:nvSpPr>
        <p:spPr>
          <a:xfrm>
            <a:off x="8586575" y="-11875"/>
            <a:ext cx="557400" cy="54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103</a:t>
            </a:fld>
            <a:endParaRPr/>
          </a:p>
        </p:txBody>
      </p:sp>
    </p:spTree>
    <p:extLst>
      <p:ext uri="{BB962C8B-B14F-4D97-AF65-F5344CB8AC3E}">
        <p14:creationId xmlns:p14="http://schemas.microsoft.com/office/powerpoint/2010/main" val="937270734"/>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800"/>
        <p:cNvGrpSpPr/>
        <p:nvPr/>
      </p:nvGrpSpPr>
      <p:grpSpPr>
        <a:xfrm>
          <a:off x="0" y="0"/>
          <a:ext cx="0" cy="0"/>
          <a:chOff x="0" y="0"/>
          <a:chExt cx="0" cy="0"/>
        </a:xfrm>
      </p:grpSpPr>
      <p:sp>
        <p:nvSpPr>
          <p:cNvPr id="801" name="Google Shape;801;p18"/>
          <p:cNvSpPr txBox="1">
            <a:spLocks noGrp="1"/>
          </p:cNvSpPr>
          <p:nvPr>
            <p:ph type="body" idx="1"/>
          </p:nvPr>
        </p:nvSpPr>
        <p:spPr>
          <a:xfrm>
            <a:off x="1166415" y="1980290"/>
            <a:ext cx="7176199" cy="2471967"/>
          </a:xfrm>
          <a:prstGeom prst="rect">
            <a:avLst/>
          </a:prstGeom>
        </p:spPr>
        <p:txBody>
          <a:bodyPr spcFirstLastPara="1" wrap="square" lIns="91425" tIns="91425" rIns="91425" bIns="91425" anchor="t" anchorCtr="0">
            <a:noAutofit/>
          </a:bodyPr>
          <a:lstStyle/>
          <a:p>
            <a:pPr marL="0" indent="0">
              <a:buNone/>
            </a:pPr>
            <a:r>
              <a:rPr lang="en" sz="4000" dirty="0" smtClean="0">
                <a:solidFill>
                  <a:schemeClr val="lt1"/>
                </a:solidFill>
              </a:rPr>
              <a:t>“</a:t>
            </a:r>
            <a:r>
              <a:rPr lang="en-US" sz="4000" dirty="0"/>
              <a:t>May Esmail </a:t>
            </a:r>
            <a:r>
              <a:rPr lang="en-US" sz="4000" dirty="0" smtClean="0"/>
              <a:t>Mohamed</a:t>
            </a:r>
            <a:r>
              <a:rPr lang="en" sz="4000" dirty="0" smtClean="0">
                <a:solidFill>
                  <a:schemeClr val="lt1"/>
                </a:solidFill>
              </a:rPr>
              <a:t>”</a:t>
            </a:r>
            <a:r>
              <a:rPr lang="ar-EG" dirty="0" smtClean="0">
                <a:solidFill>
                  <a:schemeClr val="lt1"/>
                </a:solidFill>
              </a:rPr>
              <a:t/>
            </a:r>
            <a:br>
              <a:rPr lang="ar-EG" dirty="0" smtClean="0">
                <a:solidFill>
                  <a:schemeClr val="lt1"/>
                </a:solidFill>
              </a:rPr>
            </a:br>
            <a:endParaRPr dirty="0"/>
          </a:p>
        </p:txBody>
      </p:sp>
      <p:sp>
        <p:nvSpPr>
          <p:cNvPr id="802" name="Google Shape;802;p18"/>
          <p:cNvSpPr txBox="1">
            <a:spLocks noGrp="1"/>
          </p:cNvSpPr>
          <p:nvPr>
            <p:ph type="sldNum" idx="12"/>
          </p:nvPr>
        </p:nvSpPr>
        <p:spPr>
          <a:xfrm>
            <a:off x="8586575" y="-11875"/>
            <a:ext cx="557400" cy="54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104</a:t>
            </a:fld>
            <a:endParaRPr/>
          </a:p>
        </p:txBody>
      </p:sp>
    </p:spTree>
    <p:extLst>
      <p:ext uri="{BB962C8B-B14F-4D97-AF65-F5344CB8AC3E}">
        <p14:creationId xmlns:p14="http://schemas.microsoft.com/office/powerpoint/2010/main" val="1765467947"/>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806"/>
        <p:cNvGrpSpPr/>
        <p:nvPr/>
      </p:nvGrpSpPr>
      <p:grpSpPr>
        <a:xfrm>
          <a:off x="0" y="0"/>
          <a:ext cx="0" cy="0"/>
          <a:chOff x="0" y="0"/>
          <a:chExt cx="0" cy="0"/>
        </a:xfrm>
      </p:grpSpPr>
      <p:sp>
        <p:nvSpPr>
          <p:cNvPr id="807" name="Google Shape;807;p19"/>
          <p:cNvSpPr txBox="1">
            <a:spLocks noGrp="1"/>
          </p:cNvSpPr>
          <p:nvPr>
            <p:ph type="ctrTitle"/>
          </p:nvPr>
        </p:nvSpPr>
        <p:spPr>
          <a:xfrm>
            <a:off x="531752" y="166186"/>
            <a:ext cx="7772400" cy="95887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latin typeface="Blackadder ITC" panose="04020505051007020D02" pitchFamily="82" charset="0"/>
              </a:rPr>
              <a:t>Papers summary </a:t>
            </a:r>
            <a:endParaRPr dirty="0">
              <a:latin typeface="Blackadder ITC" panose="04020505051007020D02" pitchFamily="82" charset="0"/>
            </a:endParaRPr>
          </a:p>
        </p:txBody>
      </p:sp>
      <p:sp>
        <p:nvSpPr>
          <p:cNvPr id="808" name="Google Shape;808;p19"/>
          <p:cNvSpPr txBox="1">
            <a:spLocks noGrp="1"/>
          </p:cNvSpPr>
          <p:nvPr>
            <p:ph type="subTitle" idx="1"/>
          </p:nvPr>
        </p:nvSpPr>
        <p:spPr>
          <a:xfrm>
            <a:off x="531752" y="1001949"/>
            <a:ext cx="7772400" cy="96627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solidFill>
                  <a:schemeClr val="bg1"/>
                </a:solidFill>
              </a:rPr>
              <a:t>The papers cover 4 important cases:</a:t>
            </a:r>
          </a:p>
          <a:p>
            <a:pPr marL="0" lvl="0" indent="0" algn="l" rtl="0">
              <a:spcBef>
                <a:spcPts val="0"/>
              </a:spcBef>
              <a:spcAft>
                <a:spcPts val="0"/>
              </a:spcAft>
              <a:buNone/>
            </a:pPr>
            <a:r>
              <a:rPr lang="en-US" dirty="0" smtClean="0">
                <a:solidFill>
                  <a:schemeClr val="bg1"/>
                </a:solidFill>
              </a:rPr>
              <a:t>1)Toxic and flammable gas detection in different ways each with it’s accuracy, advantages and disadvantages moreover all ways can be combined to produce more reliable &amp; effective product.</a:t>
            </a:r>
          </a:p>
          <a:p>
            <a:pPr marL="0" lvl="0" indent="0" algn="l" rtl="0">
              <a:spcBef>
                <a:spcPts val="0"/>
              </a:spcBef>
              <a:spcAft>
                <a:spcPts val="0"/>
              </a:spcAft>
              <a:buNone/>
            </a:pPr>
            <a:endParaRPr lang="en-US" dirty="0" smtClean="0">
              <a:solidFill>
                <a:schemeClr val="bg1"/>
              </a:solidFill>
            </a:endParaRPr>
          </a:p>
          <a:p>
            <a:pPr marL="0" lvl="0" indent="0" algn="l" rtl="0">
              <a:spcBef>
                <a:spcPts val="0"/>
              </a:spcBef>
              <a:spcAft>
                <a:spcPts val="0"/>
              </a:spcAft>
              <a:buNone/>
            </a:pPr>
            <a:r>
              <a:rPr lang="en-US" dirty="0" smtClean="0">
                <a:solidFill>
                  <a:schemeClr val="bg1"/>
                </a:solidFill>
              </a:rPr>
              <a:t>2) How can we use IOT technology for protection of damages caused by power faults like short circuit.</a:t>
            </a:r>
          </a:p>
          <a:p>
            <a:pPr marL="0" lvl="0" indent="0" algn="l" rtl="0">
              <a:spcBef>
                <a:spcPts val="0"/>
              </a:spcBef>
              <a:spcAft>
                <a:spcPts val="0"/>
              </a:spcAft>
              <a:buNone/>
            </a:pPr>
            <a:endParaRPr lang="en-US" dirty="0">
              <a:solidFill>
                <a:schemeClr val="bg1"/>
              </a:solidFill>
            </a:endParaRPr>
          </a:p>
          <a:p>
            <a:pPr marL="0" lvl="0" indent="0"/>
            <a:r>
              <a:rPr lang="en-US" dirty="0" smtClean="0">
                <a:solidFill>
                  <a:schemeClr val="bg1"/>
                </a:solidFill>
              </a:rPr>
              <a:t>3)Pipelines fault detection methods (for gas and liquid pipelines) that fault can be blocking or leakage. </a:t>
            </a:r>
            <a:r>
              <a:rPr lang="en-US" dirty="0" err="1">
                <a:solidFill>
                  <a:schemeClr val="bg1"/>
                </a:solidFill>
              </a:rPr>
              <a:t>t</a:t>
            </a:r>
            <a:r>
              <a:rPr lang="en-US" dirty="0" err="1" smtClean="0">
                <a:solidFill>
                  <a:schemeClr val="bg1"/>
                </a:solidFill>
              </a:rPr>
              <a:t>heir’s</a:t>
            </a:r>
            <a:r>
              <a:rPr lang="en-US" dirty="0" smtClean="0">
                <a:solidFill>
                  <a:schemeClr val="bg1"/>
                </a:solidFill>
              </a:rPr>
              <a:t>  more than 15 ways to detect these faults each with it’s limitation, accuracy</a:t>
            </a:r>
            <a:r>
              <a:rPr lang="en-US" dirty="0">
                <a:solidFill>
                  <a:schemeClr val="bg1"/>
                </a:solidFill>
              </a:rPr>
              <a:t>, advantages and </a:t>
            </a:r>
            <a:r>
              <a:rPr lang="en-US" dirty="0" smtClean="0">
                <a:solidFill>
                  <a:schemeClr val="bg1"/>
                </a:solidFill>
              </a:rPr>
              <a:t>disadvantages.</a:t>
            </a:r>
          </a:p>
          <a:p>
            <a:pPr marL="0" lvl="0" indent="0"/>
            <a:endParaRPr lang="en-US" dirty="0">
              <a:solidFill>
                <a:schemeClr val="bg1"/>
              </a:solidFill>
            </a:endParaRPr>
          </a:p>
          <a:p>
            <a:pPr marL="0" lvl="0" indent="0"/>
            <a:r>
              <a:rPr lang="en-US" dirty="0" smtClean="0">
                <a:solidFill>
                  <a:schemeClr val="bg1"/>
                </a:solidFill>
              </a:rPr>
              <a:t>4) Real time classification of fire by a system uses image processing and robotics and many techniques for fire protection in accurate way.</a:t>
            </a:r>
            <a:endParaRPr dirty="0">
              <a:solidFill>
                <a:schemeClr val="bg1"/>
              </a:solidFill>
            </a:endParaRPr>
          </a:p>
        </p:txBody>
      </p:sp>
    </p:spTree>
    <p:extLst>
      <p:ext uri="{BB962C8B-B14F-4D97-AF65-F5344CB8AC3E}">
        <p14:creationId xmlns:p14="http://schemas.microsoft.com/office/powerpoint/2010/main" val="2663707324"/>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806"/>
        <p:cNvGrpSpPr/>
        <p:nvPr/>
      </p:nvGrpSpPr>
      <p:grpSpPr>
        <a:xfrm>
          <a:off x="0" y="0"/>
          <a:ext cx="0" cy="0"/>
          <a:chOff x="0" y="0"/>
          <a:chExt cx="0" cy="0"/>
        </a:xfrm>
      </p:grpSpPr>
      <p:sp>
        <p:nvSpPr>
          <p:cNvPr id="2" name="Title 1"/>
          <p:cNvSpPr>
            <a:spLocks noGrp="1"/>
          </p:cNvSpPr>
          <p:nvPr>
            <p:ph type="ctrTitle"/>
          </p:nvPr>
        </p:nvSpPr>
        <p:spPr>
          <a:xfrm>
            <a:off x="-1" y="145915"/>
            <a:ext cx="8550613" cy="1159800"/>
          </a:xfrm>
        </p:spPr>
        <p:txBody>
          <a:bodyPr/>
          <a:lstStyle/>
          <a:p>
            <a:r>
              <a:rPr lang="en-US" sz="1400" b="1" dirty="0" smtClean="0">
                <a:latin typeface="Castellar" panose="020A0402060406010301" pitchFamily="18" charset="0"/>
              </a:rPr>
              <a:t>1 ) TOXIC </a:t>
            </a:r>
            <a:r>
              <a:rPr lang="en-US" sz="1400" b="1" dirty="0">
                <a:latin typeface="Castellar" panose="020A0402060406010301" pitchFamily="18" charset="0"/>
              </a:rPr>
              <a:t>GAS DETECTION AND MONITORING UTILIZING INTERNET OF THINGS</a:t>
            </a:r>
            <a:endParaRPr lang="en-US" sz="1400" dirty="0">
              <a:latin typeface="Castellar" panose="020A0402060406010301" pitchFamily="18" charset="0"/>
            </a:endParaRPr>
          </a:p>
        </p:txBody>
      </p:sp>
      <p:sp>
        <p:nvSpPr>
          <p:cNvPr id="5" name="Rectangle 4"/>
          <p:cNvSpPr/>
          <p:nvPr/>
        </p:nvSpPr>
        <p:spPr>
          <a:xfrm>
            <a:off x="158486" y="557503"/>
            <a:ext cx="8304577" cy="523220"/>
          </a:xfrm>
          <a:prstGeom prst="rect">
            <a:avLst/>
          </a:prstGeom>
        </p:spPr>
        <p:txBody>
          <a:bodyPr wrap="square">
            <a:spAutoFit/>
          </a:bodyPr>
          <a:lstStyle/>
          <a:p>
            <a:pPr lvl="0"/>
            <a:r>
              <a:rPr lang="en-US" dirty="0">
                <a:solidFill>
                  <a:schemeClr val="bg1"/>
                </a:solidFill>
              </a:rPr>
              <a:t/>
            </a:r>
            <a:br>
              <a:rPr lang="en-US" dirty="0">
                <a:solidFill>
                  <a:schemeClr val="bg1"/>
                </a:solidFill>
              </a:rPr>
            </a:br>
            <a:endParaRPr lang="en-US" dirty="0">
              <a:solidFill>
                <a:schemeClr val="bg1"/>
              </a:solidFill>
            </a:endParaRPr>
          </a:p>
        </p:txBody>
      </p:sp>
      <p:sp>
        <p:nvSpPr>
          <p:cNvPr id="6" name="AutoShape 2" descr="data:image/png;base64,iVBORw0KGgoAAAANSUhEUgAAAbMAAACnCAYAAACb3bK+AAAgAElEQVR4Xu2dB3xUVfqwn+klvSckhNAh9BqB0FSKdMHGoq6I7reuZV3X9dO1oKurq6IiWFkVFOsfBFZBBKVJr6EEQiABQg0hvUymz/e7o/jX/XYVJpNkMnnv/rJIuOec9zzvmTw59557rsrj8XiQQwj8BwJut5uysjKysrLYvXs3x48fx+l0YjQaMZvNREdHExcXR0REBGFhYT/7CgkJQavVotFoUKlU3tqV+lwuFzabjerqaqqqqn78qqyspLS0lKKiIu/3amtrvefFx8fTqVMn+vbtS9u2bb3tyiEEhIAQ+HcCKpGZDIqLBBSJrFy50vtVUVHhlUfPnj1JT08nKSmJqKgo9Hr9j3Kqb3LK71lKTBcuXKCgoIDs7Gz27t3r/XvXrl255ZZb6Nixo1eYcggBIdC8CYjMmnH+lZnPkSNH+Pvf/86JEye8chg5ciQpKSkYDAbUanVA0lFmd8pM7tixY7z++uvk5OQwdepUJk+e7I1dDiEgBJofAZFZM8u5cqlPEdfHH3/M6tWrmTlzJldddVWTp6Bcopw1axa5ublMmTKF66+/Hp1O1+T7JR0QAkLg0giIzC6NU1CctW/fPhYsWIByP+v3v/99UM5iHA4HGzZsYNGiRbRr1457773Xe49PDiEgBIKbgMgsuPPr7Z3VauXFF1/0/jlx4kT69+8f9L0uLy/3Su2tt97i2Wef9d73Uy6dyiEEhEBwEhCZBWdef9arRx991DsLGzNmDK1atfJLjz32KsrLKqlxGQiLiSJM46C6rByL64fqPW483lWMajQ6A0ZzKGEmLSpl8ayjmgq7gRCTDi02aqprqKl14FaKqrXoTOHEhOnrHKey8vLkyZPee4Fvv/22d1WkssJSDiEgBIKPgMgs+HL6Y4+US27KknrlB/lDDz1E586d/dJb9+l/8f7yUpyhreiR7KC0uAJnz6voZT9G4bqXeaPqFsakHCD7RAhRLTuT2bGco3mn2Ft6BY9MT2bLs0+y+EIkmXffzcgOUWjLzpP19Vqyj53BfP2tjEhKpl1SqF9iVRh88cUX7Ny5k+nTp3tXP8ohBIRA8BEQmQVfTn/skXJZUflBfuDAAWbMmEFaWpp/euuxU118jlNHD7J3+06OlhhIvvHP3N7Jge3rv/Bk+QNMS9vAt+vPUFhehUbjwRKWwS239CJh76tMe9tNRqtj7HNP4A93jGd0/wROf7uK3TnHCZ1xD2P8+CiZsvJRWdL/2muvcc8999CjRw//MJBahIAQCCgCIrOASod/g1FWLhYXF3Pdddfxyiuv0KdPH/80YDnAF299wKqdJyjSxJDYsjvj7v89I6OtP5HZd2w5Ekl8+ysY37ucPetXMuftE0QmteaOufeRrofznzzOIteVdB0wkLYn1tWLzBShP/fcc95n5JRVji1btvQPA6lFCAiBgCIgMguodNRPMEuXLmXr1q3eH+b9+vUL2OfH/N17ZZeR9evX89577zFnzpygXL3pb2ZSnxBoqgREZk01c5cZ93fffcdnn31Gr169vFJTZirBeiiXFpUHqT/44APv9lnPPPMMJpMpWLsr/RICQgCUxWWyN2NzGQnKTGXJkiVs27aNbt26MWHCBJKTk4Om+8qOJsqCl6+++oqamhrvKsbevXsHTf+kI0JACPx3AiKzZjg6LBaLd1GIsjhEWbquSE3Zxio8PLzB9l30J3ZlgceyZcs4deqUV16jR4/22yMI/oxT6hICQqD+CIjM6o9twNesTMoVsSl7HK5du5Z169aRmprK+PHjvQ9WK7vhB9qhPDt27tw572bIyi4fymbIyvNzyobICQkJ8mB0oCVM4hECDURAZNZAoJtCM4rclFevKCsgd+3axZdffsmePXu8KwCVFZFDhgzx/ndD7XmoXCpUdslXLhsqolV2xx8xYgSjRo3yPi8WGhoqD0E3hYElMQqBBiAgMmsAyMHShDKLU+5Jbdmyhc2bN3Pw4EHvO8cSExO9996UrxYtWnhXDSrvIVMWXSjiUySkiFKZVdntdu9rXc6cOcPZs2c5ffq090/l78pO+DExMQwcOJBBgwZ5v5S6lNfOyCEEhIAQ+CUCIjMZH/VKQHnWbeHChd5HA5R9EuUQAkKgYQkoL7xVLsl/++23vPPOO95fGIPxEJkFY1YDoE+KxC4ulP3www9FZgGQEwmheRFQPoPK2+Hff/99nn76aW/nlUVSwfrOP7/KTAGn3G9RXjEir91oXh+cf++tcilSeVBZOSIjI733t5TnvWRcNO9xIb1vOAKrVq1i9uzZ3p/JyjZuyqX/N954g+jo6IYLogFb8ovMlAdTFWB9+/b13v948MEHGTp0qNycb8BEBlpTytJ/5fKicolDEZmy6vC+++7z3j+TQwgIgfonoKxQVi4rKpttKz+blV8q582bJ5cZfwm9cvNeeRHixQdUlansI488wl133VX/GZMWApKAshJR+VJmYhe305J7ZgGZKgkqSAkoC62Uz6Ay2VC2dVNWBj/22GMB+ciNP1Lgl5nZxUCUzWzNZrN36bTfdmj3Ry+ljkYjIAtAGg29NCwEvARKSkr4+uuvRWaXMx5EZpdDq3mcKzJrHnmWXgYuAZGZD7kJBJkpzzIp0+mHH37Yu5uFHI1LQFnRmJ+f7713pjw/JkfjErhw4QKDBw9m8uTJ3lsDcgQ/AZGZDzkOBJkpD/Zu376duXPnejfVlaPxCGRlZXkfsF6zZo13YdC1117LpEmT6NChQ5PcA7LxSPqv5RUrVpCbm+vdriwzM9N/FUtNAUtAZOZDakRmPkAL4iLKLFl5xuXFF1/07gE5ffp0nnrqqSDuceB3TWQW+Dnyd4QiMx+Iisx8gBbkRZSVVMqsTPlAKZd9g/UZl6aSRpFZU8mU/+IUmfnAUmTmAzQpIgQakIDIrAFhB0hTIjMfEiEy8wGar0U8blwuNx6lvEqNRq0Cjxu32/P997zf16DVqACP9/sqler7e1Xe89y4lROVsho1yln/e3hwu1y4lDJq7fd1/LQ9pZhKjVJIpfxPrfy/B4/Lg0qjBo8Lp9ONR6Xx1q2EpsTgcSvf96DSar+P1+36MV6lPpX64rnK6S5cHjVqb91K826lVbyVeZS6vm/r4r95fuib9+/Kv3uU2L//d7fLjUr1PYOLbLxt/cDM5XDhVmvRaf+dg6/JCdxyIrPAzU19RSYy84GsyMwHaD4U8ViLqMx6ndtfcZLRPx5txUGOGzqgOl9BpLscXZd04owRRLQdxI1DUnEemcfTf9uJ66pbuXbCAFrlLefblSv4Rt2FHsZSco/qGf3IHxmWGk6Etow9iz5hU+45qiKiCbdasaZP5p4Wn3HnLDtde8YTEW4mvmMyJds3c+SYg1a//SM3plWy+rk3ueGhDJ5/OZewNjHYi6sJ65JBv77xuPetYdHGClK7JmHN3kH1gHsZWPAuGyrCcYXFEll+FouuBV1vu5cbUy04Tn3G/307kt/edRWdEwpZ/T+7qTS1IvPKGMrWfcrLCyro+cIL/J+OKo689iQ7u91IRu/udA8vZM/67WzdVcWwB6bS3nqWj/70D9ITz/EZvQiJjKVFeCypXdqRaCph/ydLyGuXQevTWynocj8zrm5LWkzw7tIvMvPhA9fEi4jMfEigyMwHaD4UuSizO1/TMaiXm/OnitF16oH+QhHOkiKM3bqSGBJNUvehjGhfyDv3zaG8TwL52QZ6Zg4jI6mSczlHKRz2B6a3rMK6YSZ/yf89f7quLW3iNZTlfMfmLTvYc9KOMT6V1j36M968iN+94qFn73giIuJo3SOWC0fOUZx9iLA2JvZXdqXjsfVMf+4P7Fj6JVsLqrCoo2jbpz/RNReoKMgn/Hd/ZEyIA5zZzP7LKsJ0+8gO7YxRpUJfVQvJ/Rh78yT6x6jwuO0UfPgES2On0u7kBqpbdCW5T1dij6zjq0XfUDugA4eWurnn7bvQfPQ8B7pflNl59qzfxrZdVQz1yuwMC+9/ga6JhSzW9SUsOo6UuJa07ZJOl3grBZuW82VWBWqzmcS+k5iYkUZChMjMh2EpRQKUgMjMh8SIzHyA5kMRRWZV+//JA6uuYuZdXTHkf8Ynm0o4kn2O8FA34d26EWcIwRjZin4n3+WjpPuZ0jeJxKJ/sWyfjoqzFSS6D7DB0Jv+kTaKCqx0u+MuhqeFEaE+xZalq9hztBxVXChaRy2F7m48NGArv3vJSY8+iUSEG4hMjaf0eCVGQwyDxrSmdOV8/vbPCj5+tSdvLK/BnBiNueoUtXE9ade+BXFF21h+wEXLtDAcpw5R0noq/U4t5ninsXTrm05S/jd8t/MkNRnT+f2gGNTKBUHXcRY/9zTfOa7imkkj6evewfa9eeS1uYFbOtVSvedtnt4/hjFVC9hiaEdYdBLt27QjylVGxYH1bFe3oo32HFlFPbk1ZCVfejoTHh1Hcmg4CW2TiDBWcWj5ViytO5LkzmV35VD+cFMGbZLDfchK0ygiM7OmkSd/Riky84GmyMwHaAFaxONy4HR58Kh16LU/v6P26yG7cNiceJT7bVrNz+6ZOewuVAYDSpWXW+uvt/uTu37KPUGnHQc6DHrNf23Lo9wLdNhxqvQYlHtm9RnU5XSgns4VmdUT2ACuVmTmQ3JEZj5AkyJCoAEJiMwaEHaANCUy8yERIjMfoEkRIdCABERmDQg7QJoSmfmQCJGZD9CkiBBoQAIiswaEHSBNicx8SESgyGzbtm3eN6wuWrTIh15IESEQvAQUmR07dowrrrhC9mYM3jT/rGciMx8SHQgyU7ZPOnHiBPPnz/c+GCxH4xNQ3jqtvMB19OjRjR+MRODdZHjAgAEkJCQIjWZAQGTmQ5IDQWY+hC1F6pGAvM+sHuFK1ULgEgiIzC4B0r+fIjLzAVqQFxGZBXmCpXsBT0Bk5kOKRGY+QAvyIiKzIE+wdC/gCYjMfEiRyMwHaEFeRGQW5AmW7gU8AZGZDykSmfkALciLiMyCPMHSvYAnIDLzIUUiMx+gBXkRkVmQJ1i6F/AERGY+pEhk5gO0IC8iMgvyBPuxe59//jlLly4lNDS02T42oDzG0q5dO1544QW/kRWZ+YBSZOYDtCAvIjIL8gT7sXuffPIJR48e5ZZbbqF169Z+rLnpVDV37lwKCgqYNWuW34IWmfmAUmTmA7QgLyIyC/IE+7F7IjMQmfk+oFQe5f3yfjpEZn4CGSTVKFsnvfHGG+zatcu7G0tUVBTz5s1j6NChqIL9XStBksOG7IbITGRWl/EWdDJT3FxRUcH+/ftxOp11YSNl/UBAEZryQ0o5xo0bx0033eSHWqWKuhBo2bIlycnJmM3mX67GbaGyvIYam5bohDC0tnJOFnqI1FdS7tSiUqnRavQYQ0Mw6VxYS0uoxIjeXoMrMpXECD16zaW/IE5kJjKry7gOOplZLBa2bt2KMkuUjYbrMjT8V/b48ePevRnT09OJjo72X8VS02UTUH65UPKh7M2YmZn5K+XdVB3dxNaN61h+KomO9nNE/vZBOi7/v3wVPYru7VJpExNOdKyO6hP7+e7LHagGDqdnrIML1vYM7JlEZKj+kmMUmYnMLnmw/IcTg1Jm27dv9157XrJkSV3YSFkhEHQELv8VMG5KD21nx/Jl7B3xDA/1VHHktQf5Imky/dPb0D7aRIjZRlVpCfn5Hrp00XL2wBLmfNWOR+8fRZtWUZfMUGQmMrvkwSIyqwsqKSsEmj6By5eZB0dVGWWF5yiPT6d9BFTn7SC7yIHDrUKrNhGemEhshBrryVyOnK/FrTER374XnVqEYtarLxmayExkdsmDRWRWF1QNVNZlwX5+PXNeXIstIYKKQhdthvUmzKXG5DbSe/JQooqOs2buQsb+Jp4n3z6DKtSIOdREfHom3VJ0OA+vYvFeNymxNeRaBnPfyOOsPTWAoX2j8RxcR9Z5I4kjrmNsWwPO6hKOzn+Il0+lEh+ixWxsSfceKirtYbhU3fnNuBZYLhzhs1fW0PU6HUsWnkVn1GMOMxPXeQDtwx3U7F7M5yVJtDHXcuaYmz4ZLo4bxjFuSC+6Obay6eBJDliT6VC8md25Oex19aB3u3i0VS76TRlFv54plG7awoUje0gZkMJbH5QRc3Q92r+8ztSeJvI/X0ZCm1QM2go2rNtMVm04sapyCkIm8vjdGSSYdHiOf86bHxXgaTOQKdcmUHPkACs3hPO7a63MfW45lpQkbEUVJAyezLDOdop2bmTZlioSEtRYy4rxDL+BqMVzqbnmca4b2YsOJcv5n29yyDcP5anb2lF8ZAVP3r+XjDeeYmzrCKK1DTQe/NzM5cvMzwH8QnX+kZmbwu++IKtUDX3GMsJYwKn17/Nu+ERilr5FcWw8amc5lqgMuoRaMFceYE15JIkaK+fdfbnnr5PpGFrF1jefYZPzCnpfNZYhUSfI3rKCL3cd4+Bh6NG3PfHuI2RbYgk1mIk0J9C2T38yr+xBiqZuvGQ1o+/85DKj7+zqoaSb6vMnWfHXmdT+7TUmJIYRrfbgcZ9hw8IFLFn6HWcjE9HbXJSdMfM/L6fw4KslhMaFER6dQNtekdRa1JQVJHLXX64mDPC43TiyXuSvc77j28MtmHDXrcy4ZTCtvB86D47KIg7OnsHTF3rSJkJHeGJ3Bg/vS4viveTknaWiayb9cj5iftIjPJrwFo/OPo0+MpSImARa9xtAB1MxZ9Z9zgrTFQyKqCR7+RYSHnyJMdZFLF20mQMR1zD5lqnc1CsMyk9QvPZVHq56khcmnWH5E8+w4VwttaYQbCVqurZN4NZb2/L8vBpauKpICT3E2aseIDprO8MicsiPz6QwcSx3ZuqpLqum1qUlNDaKEK0a95GFfLCplN277HRs4yRhQApbP3IxQLUNx99mMyHaSLjnKEve3oBNfYpSlZr9B0Lolw7lRzezJeEG2p/Yi0sTxtCbu2MrPceutcW07tiPKVfFs/afC3DemcHmOS7u/NM1pKfFcOl3g+phqPhYZfDLzMXprz9ma5EaMm9ikvkox1bM4aWoW0hctojUicNooc5h414jUZU1dOoWS+XQGUxLLKZy4ws8lPc77ov+kFXq4ZBziMTOqbQdN4EMcyGn8jcx61UnT75yLYVv382cvEg0pjASEtrRrf8VXDmgLeGXvt7lP2ZQZObjwAZEZr6zq4eSHpyV5zm1+Bne0M7g5kHxhOR8yqqiMApOauncMobM264h5kwuX/ztdW68qwVPrOjOmJFd6NgqFK3eyandu9m/9wTR115Pb9U5vnnpPRgWxr6isdw4SE/Zru0csSSQMW0KA+K0OCsvcGjOgyzq8QjXdYnwznKMYWGEGIrI2b6ajz7OhlYTefyhwRhzXmXm0jZcNbwLnVuHoTWYqM3dRc6ePeQPuYsZSfuY+6dPiL3vYUan17Dtw03Y4juQOXEIKWpw/5vMVrz2LdHDr6RfRhoXvvmWwgNbSbuyNc/Ps5Ds8XDt8zNQffl3Xl58gZETuhIfGUfO+ThGXNsLc0Uhu999j5I7/86UNuGEH1vIwp3RRKW2onXtN7y/4DuOJ9zAi7128jq3cvvgeKJKV7F4RyitoqvQ6dQctQ9gxjAXWQv+wSeJ1xKVdZrRA4vZtNOKtWNrTKHRxB4uoG/nWuaXj+P+keFUr3mRj7R3cOPV3eidaqSOP7vqYQz9cpWBKLPq6mp0Oh3KDiB5eXl1fGjaQ9WOT1mVXc6phOGMiTvH/i8+I2/C7dgXrGfYA7fQs20SESplBreMLQdPcK7XdYwNLyLns3lkDx7OmS8uMHxcPzokn2fzxiKsxu5MuzmN6uM/kdm8R1geP5HeXdqTHqVFbw4hJCwE46VfVa13mdntdhwOB8qiuNWrV7N3714ee+wxIiIiGnzcNUSDIrOGoOxLG24rleU2NGYzRoOOy1jhjMflwGGzUOUwEBVhpI6fL1+ir7cybqcNu9WKVRVCZMglXuvz2Kgus4A51MtS29QM5EeaX3zxhfe5P2XLpF69evmxZt+revjhh1m7dq33h+yoUaOYMWMGQ4YM8b1CpaTbjq3WSo1NTUhUKIYmkvNXX32VrKws/vznP9et/8C//vUvXnrpJe8vCmPGjPE+qjRnzpygXVEsMqvzkJEKhEDTIaDsfbh582YSExO9j0oEwvHOO++wYcMGlGdEBw4c6JXZtdde+7PQPA4LVpcWtVaHQavC7VR+YXOA2YxB5cBSZUdrNqHTqHHbbTiVrSB0BgwqN26HhYqKWr5/6lSFzhSG2aRHba+iqqqGWlUIMbHhPxGeB3utFY3KjRMNbpUOk0GF2+XAYlUTGqLz1uSy1mBX6dHqdGg9dpwOO1anB0etFdfFtkJC0Dps3hmSNyY0aPVGQiPMfF/Lz4/Zs2ezadMmbr/99jqnRlnVvXDhQmpqapgyZQrdu3f3znpDQkLqXHcgViAyC8SsSExCoJ4IBOJlxsLCQu8D3MuXL/+vlxk9ldv4+MMj6NO6MWxYGOd27+GrreHcdu9AzFue5/H3z6Ed+UduG9GB0F2L2VWuxTj8RsZFnKFw74f8aWEyd9zUjjCznrCk1ugOrWDHyWpK4rrSPaSc/AI9V00fTaoG1O5SVr68gJZxZ9meV8X6sq6Mv+NqMvQ7eeX9Frz4zJXodC5y3nmQV7e4ib96Kjd2rKV8z1IWVCThPtOaGTe1RaPSEJGcitFSQkXWEtbkuSiKG820oSm0at/iP95f8+c9s6qqKmpra4mJiUGjqePKlHoaj/6sVmTmT5pSlxAIcAKBKLOLyH55NaOHmt0fs+KYnpNnNbQxFmO89kYGOzfyt5vfxJnZhhO73Ay/+7d0s+dSbPmJzLI+4I/vRnPDhJaYTZGkpKfTKlqFreg4uYey2X/wJCeqU5n2+K1004PmR5kVctTYnfwCJ60NWWzUtcVTkM6sizJ772W2R7ag6Ewt5oL9OJI8HHIlYj+e4G1LrYogtWc30mLD0B/6lK9zXJxOmsxdQ0z/dZT4U2YBPhT9Hp7IzO9IpUIhELgEmq7MFKY1HPj8NVbsrUYz7E/8vlMxe959hQ3XzOLebgZCzn7E7KUqtKd3U1Gdx6ayaNJiDUS3NJO19Bix7cLRanWkDL2Nsa2KObF7E99kl2NWZi5xV/LQX8fR8mczs0KOmvpRFTmIyZ1OsvNf7/HUsRtY/cKV6JWZ2Xsvs7PFYDr27kjY9s9YseIL9ielU7Qyz9uWCg1po+5j2oiutCtaKjKr54+FyKyeAUv1QiCQCDRtmQUSyfqJRWZmvnMVmfnOTkoKgSZHQGQW2CkTmfmen6CTmXLDU1kN9Ne//pVHH33UdzJS0m8ElCXByitg9Pqm+Jix3zAEREXKZ0NZqj1+/HjvysFAOvyzA0gg9ejyYxGZXT6ziyWCTmZKx2w2G8oKKeVPORqXgLLcetmyZd4HNp966qnGDUZa9xKIjY31PtMVaCvcRGb1szdjcxn2QSmz5pK8ptBPedN0U8hSYMQoMhOZ1WUkiszqQk/K/ioBkdmvIpITfiAgMhOZ1eXDIDKrCz0p+6sERGa/ikhOEJn9OAbknpnvHweRme/spOQlEBCZXQIkOcVLYOXKlcybN4+cnBxMpv/+YHEw41KpVEyYMIEnn3wymLtZL30TmdULVqn0IoFflpkbh80JajUanRZcLtxOJ1qDHjxOLBUVWFVmzCFGDFp1k9uhXkaBEBACDUdAZNZwrJtlS78oM0cOnz79Ct+Vt6HfDddzhfEceSu+JvM3/Xn79T3EDs4gSXWagzkuWg8azODMLiRe4kb5zRK2dFoINGMCIrNmnPyG6PqvyWzRu1ux2s5SGx7JkcMaejn3MyQjhCfsTzB7ShgRJjf5n85hky6d5AEjuLpFML3QpiEyIG0IgeZBQGTWPPLcaL38dZntQJvWmb69tOR+uZyV69387eWJrHr9Lb6zJRFiv0BtfCYjrhnG0O5JmJvIe6kaDbg0LASaKQGRWTNNfEN1uy4LQDwet/f9U6hUcr+soRIm7QiBJkpAZNZEE9dUwq6LzJpKHyVOISAEGp+AyKzxcxDUEfxUZm+++SbK0mM5hIAQEAL+JiAy8zdRqe9HAhs3buSFF17gm2++QavVkpqairLLg/L6dpGaDBQhIAT8SSDoZKbs0J6bm8tLL72EWi0r3/w5WHypKz8/n/379+NyuejSpQudO3f2pRop4ycCDoeDwYMHM3LkSO8vF3IIgWAhEHQys1gsbN++HWVbmCVLlgRLnpp0P2pqalBezRMeHi6vgWnkTAby+8waGY0038QJiMyaeAIlfCFwOQREZpdDS85tSgREZk0pWxKrEKgjAZFZHQFK8YAlIDIL2NRIYELA/wREZv5nKjUGBgGRWWDk4d+i8OCsKaO8VoMxLASD+oeHhzU6dCib8dqxqXSorDXYXB48SmmNAZNRj0GnwmW3UlNlwaEPIzrMgNtWi1NjQKtRo3LacLg8oDN66/W47NS6DZi85Sw4VXq0Wg24nHjcLjQaNTaXFpNBDR47Vhuo3G50ei1qrRqH1UKtxYZTH0ZUqO6HtozolLZcdpweFah16DR463PY7OhNRhzVpVRYNRhDQzAZdWh+SsDjwWm14NSZ0WtUqJV2a23YnB7UOj0GoxG9yo1T6ZfWjEGjApcNh0eDSq0CRy2WGiWmUKLCDKhxYaupweZ041bpMBgMGHR4NzW2OdWYzHqUpUIuaw12lQGdTotaiV3BrtN72/Jycukx6dXKM9xN9hCZNdnUSeC/QkBkFkhDxGOnpiSfta+/zaG2I+keX0vBoQp0pblYO2WQMnAi12iyyf1mPq+HXEeLpe8TNWkULaPCCYtMpU2sheLcA2zIspDWJ43Q8kNsqRnCwIKFHBt6LdHn8ygt0RLdPZMRg9oT47lA6YmvePTtGB5/JJGvZr3EHs14Jo6Ow1NaTuFJC/061/B+9mCevS8ddclHPD7HTfipI0yY3JJCq1KM6VIAABPDSURBVI69BSpadYlDV17Anuq+jCp6j42ZM5nSK4nYPe+w/Gwsqm4TmNrVzYXjOaz4x9sM6efmTdtYBqRZKT7toWWPXlyR0YEor1GqKDu9gVcef4tTLe/mwT8Mpm3VUt5feYHz7iQ6hldQVGQlZuIEWn00g4dPj+Uvj95Gn2MLWVWiIfecgSS1muT0FhjLT7ItW8vkB3ux7vGP0PbqRUqijtNZZ0FbgTm8itXfhDD2lcf5bcpRFt59DxvbzWT6uGiqdy5j5U43rYdO5Y5RJip3fcSje6Yw6662RIVom+yOJCKzQPrASyz+JCAy8yfNutblvkDRqXU8+oSFma/dRFKY0TuTOv31u3x1pJzihD70Vp2kKGcLW7vOoMWSdwkbPZykiHBiUtJpa93DkdOVZMf9hr+MCFGmQjgcdva/dBuvnY+ltjKWoWNGM3LMFbT1bnLowlpxng3/mMWZtloKoqeQeDiLEFcelemDSWmTSptzq3l1ZSzXj09GXbWBjzen0a6sgIndijgUfzWVaRO4M9OEsvWUraqSvDfv473QsfRMiSYy/xsO6XuQOvRGfvODzL5+5UOmzrydnbsOknf8OHmFIXQaNpThQ7qSqHFRdSqbTW8+wZvuq+h4eAXuG//BzSl72b6jmNO2aNqGlFJ4wU702Gn0WPUcm4eMw/L1QVJCT3LSY6EgbDSZAyZy+wAjtUUn2TfvadZcdTv2eR+g7ZiE5XwJ7pju9O0bT4Ijm093xZHgCmNiu6NsrznPIf3N9LuwnBPV1eRfcBMXHkHy+Gnc4F4iMqvr+JbyQqAeCYjM6hHu5VftxlFVyLEVr/LKRog2VVKi6UIX/XlM6b2IH/DTmdlkEhc+RUFKO0wGI4aEPowZ3o02riOs+nIdB1xRhFvLYMgfGX7oLY5feRdDOmg5v+IL9lXGkH79NEalaPE4qrDlvMbNT3i4/dnpZHi+5b0lRajaDGHGGCNn92z8jzOziTf3x2UvYfX6LPIcZkI9TvQZ0xmXP5fvMp/4rzOzr174J1dfE8nz31gxhbmptrckY9QIRl3VjbjKHI7sWsWbewfy9L3d0TsP88FTywntVMnuw9WcPukkNkqPITKNXlOuo/1Xz7Nt0j+YllrElpeeZkv4QOIi9BhP7uVQjZFwjQtH5+t5aKqBT5/6lo43T6FvOy2HP/+CrLzDVLfvga2kPVMM73PviWm8mbGaRXke8ir6MenqDEb113J06zbWLttCi2Fq5r12gc7p4RhSBjP5uqH0bhff5DY+lpnZ5X8qpUTTICAyC9g8efB4VL7fn/F48DTUBr0+taX0T9lDuJ5uQPkUU8AOBr8FJjLzG0qpKMAIiMwCLCESjhCoTwIis/qkK3U3JgGRWWPSl7aFQAMTEJk1MHBprsEIiMwaDLU0JAQan4DIrPFzIBHUDwGRWf1wlVqFQEASEJkFZFokKD8QCDqZKbuzHzlyxLtrfmhoqB8QSRV1IeDxeDh+/DjFxcX079+/LlVJWT8QqKqqIjMzkxEjRpCSkuKHGqUKIRAYBIJOZoGBVaK4SEDeNC1jQQgIgYYgIDJrCMrNuA2RWTNOvnRdCDQgAZFZA8Jujk2JzJpj1qXPQqDhCYjMGp55s2pRZNas0i2dFQKNRkBk1mjom0fDIrPmkWfppRBobAIis8bOQJC3LzIL8gRL94RAgBAQmQVIIoI1DJFZsGZW+iUEAouAyCyw8hF00YjMgi6l0iEhEJAERGYBmZbgCUpkFjy5lJ4IgUAmIDIL5Ow08dgOHTpEVlYWq1ev9u4CMnXqVEaNGkXr1q3r79UvTZyZhC8EhIBvBIJSZsqWPQcOHMBms/lGRUr5hYCytdjixYv55JNPUP47IyODxx57zC91SyW+E0hNTSU5ORmj0eh7JVJSCAQYgaCTmcViYdOmTTz++OPMnj07wHA3v3CUvRlLS0uprKwkPj6ekJCQ5gchgHq8Zs0a7y95ygxZ2aNRDiEQLASCUmbbt29n7ty5LFmyJFjyJP0QAn4hILvm+wWjVBKABERmAZgUCUkI1BcBkVl9kZV6G5uAyKyxMyDtC4EGJCAya0DY0lSDEhCZNShuaUwINC4BkVnj8pfW64+AyKz+2P5izR7rGQ7vOUj+2VKqXCFEpySTkqTn7MZtFIVGYfS4IKIjbXUFnC23UGLTYtaHEpnYmq4Z7Yl1VnDoq0WcSBlPRqc4zOWHyT16mEMnq6i16YiNDcWsruBkTQiRBhUaXRzte3ehdUoMYc4izpw5x6EcB20MuWw2jmRK3xi0xzeyt1pPaWk1lrOnqbS70MbGEG5UUX6qBnOUAbVaR2zHDqjPnqCsuBiL3oROF0JoXCv6ppzjq2/OYwzTo0JFaKsupGjLqSrMJ7faSJhejy4slSuGJnB0TT5JfbuSFGOkJPswtRfO4DY6yDpRSkmZioQW8aT2vZKuiUbMWhun924mr0xLSLsM+iZYqDiZxZLtJkZN7kuCJp+dWR5Cq45Tai3nhMVAmDGEkPh29M9oR6QaVEo2PFYKdq4n3xJFdPte9IiuoOxsHttLOjKqXzRq5STlnB1rybPGEtu+J92jyzmfn8WqrSWERhn4Pi0ZtKzZS15lKBFp3RjYQUtZQS5b152n5dTxdDOCxttg4B0is8DLiUTkHwIiM/9wvMxa7GyfNZP93SbRN6MfPbTFlJafJiv3NDs+3UjajOtp7TjB1x8fJMZ0nMLkXsQkp9M9IYKopDTSW6qx7vknT+3sREJ+Lj1m3ES/bm1IUB1iw9oD7D4Yw603pXL0vWeYF3UT41tpCItsSYeOrWgRG4LWcoCdO7L4fImTUeHfMt8SQVzvu7jNuYgN4ePp3qc7SYdWsfdEIeHXjaZrzkc8uCCKmyalYTJFkNxBz75lGylxmWl9RTucx/LZtek4Q6aZWPBZGrdMbE24ZSOrcpOJqSwiPkVPeZeRDPAcY9NHX2J6+A4KX15D/z9MpW+HSI58tgyP28CAqZkcO7KVt95V8fisKSjvCVecYDv8GYt2VZF90EnHVnH0vrY30fvf4aEPrITF9WLGHU7WrAqj1fkDaHt2J2TQREZqDpG77hPmaR7gxetiMGpV2A4t5IMdTo7nWOiUnkbvq1tjOLiS145OZNZdbdGpVdiy5zN/J5zMqaFzt7b0ubolnr3LeXlNa+68oRWOE0v45PAVZNj3cKaqFEvv0WR2SUG37n/4PA+ueO4f3BQFepHZZX4m5HQhUDcCIrO68fOxtJPcd2ayOmYMfTP608e1lwO5B1l9PAT25dDrgRsJ/24en5cMp79tG+Vt+pPcM5NBSTp0WivVRVn886kVJE0aQVzVJtYc68XYsUO5smcpW36UWRrHPniFZf2f4HfpeiJNBkxmA3qtBn6UmZtxLbLZPvEJxhyaxfzPdlM66EFumTSAFj+RWfcji3hsZX9m/iGdcLMBg+EsqxaspVgXRdvORor3HSSLDO7rs5VHlvTm7usjObnmK06lDKWluxBHVQkX0scytnUIIdExxJsLmf/A24RPv4OBndRkf7oOtyeW0bf2+f9l5jzIZ7O/pFAdQUJLF0VnLZy3t2d6/zxe2j2WJ685xPx5H7O1ajjXRJcQ1VuR2QSGuw6w/6tP+bLDE8wcbsbgzmbhC/+iPCKR+LhqTp3xYFO1YHyX07x7UWau/cz/+zKq41JIiK3gxGk1GJO4ut1p/rm1Kw9NC+O7eR9SPPz/0PnEeipibBypVlNzVENMaEva2/dQff+zIjMfPxVSTAjUhYDIrC706lLWbaWqtJgLxVXYVCbCY6OJCNHirLZjiolEr3JhKSnB5nJgdanweFSoVWq0Wi0GkxqrM4TYCD1qlZPq0io8RpP3+65aOza7mrBQLfaKCxRb1Wi8l9l0mCLCCDEZ0GHHarVRUwNmjQ1bSCzhOhfW0gvUasMxh5jQ2i3YHC7UoWb0tgrOF1tR69TeHmvNIWhcHnR6PaZQI9hqsVRW4jTpcdjNxEQY0FJLRaUdt8OJxmRAbQwjVPe/wJw1xZw/c47iWjXGqHgS46KIMIHDbqWyEqJiQ1Fa89jKKbfqMRgNmA0q7LW11FZbUIdosdpDiYnQ4rGUUGLVo/fYcLscWFygUWvRGEKJjjKj/aGeMqsek8mISe/BVlOLtbYW9FBV4UCjVX0/DdSFExlm+t9zrLWojDrsDjMxkXpUrmpKSh1ocKE2m/C4nOB04jaEordV446IIVTzw2XNuoyPeiorlxnrCaxU2+gERGaNngIJQAg0HAGRWcOxlpYaloDIrGF5S2tCoFEJiMwaFb80Xo8ERGb1CFeqFgKBRkBkFmgZkXj8RUBk5i+SUo8QaAIERGZNIEkSok8Egk5mVquVjRs3cscddzB69GifoEghIRCsBPLz80lPT2fatGnetxjIIQSChUDQyUxJjPJCSLvd7v1TDiEgBH5OQK/Xe1fFyiEEgolAUMosmBIkfRECQkAICIFfJyAy+3VGckYdCCiz44ULF7J161beeuutOtQkRYWAEBAC/52AyExGR70SEJnVK16pXAgIgR8IiMxkKNQrAZFZveKVyoWAEBCZyRhoCAIis4agLG0IASEgMzMZA/VKQGRWr3ilciEgBGRmJmOgIQiIzBqCsrQhBISAzMxkDNQrAZFZveKVyoWAEJCZmYyBhiAgMmsIytKGEBACMjOTMVCvBERm9YpXKhcCQkBmZjIGGoKAyKwhKEsbQkAIyMxMxkC9EVA2fP70009Zv349VVVV3o1tZ86cSZcuXVCplNc6yyEEhIAQ8A+BoJOZx+Ph1KlTLFiwgOrqav9Qklp8JpCTk8OOHTuw2Wz07NmT/v37+1yXFKw7AeXzMXjwYAYNGkRMTEzdK5QahECAEAg6mVksFrZt28acOXNYvHhxgGBu3mEoP0CVy41qtVpmZI08FJT3meXl5XlnyZmZmY0cjTQvBPxHIChltn37dubOncuSJUv8R0pqEgJBQEBezhkESZQu/EcCIjMZGEKgGREQmTWjZDezrorMmlnCpbvNm4DIrHnnP5h7LzIL5uxK34TAvxEQmcmQCFYCIrNgzex/7ZebsgPbOHj0JMW9r2dCQhVlX89mYcQ4dGuXUanT4lI7cIa0p2On1vTS7+PNpSW0SNVRXuig8013MrJrKGdXvseWwiiSBl3H2FblHN/+JV9m5bEv20mH9DQS9YUU1Jpwa0KJNUeR2KEHg6/pRyuNGzwVrHr1I2I4wLfGUXQbOIwrQ/PIPVLAgRaTuKUbuO2Hef/Pb2Gfcj+j+ragavMG1DV5VGvdLFpTTkLLUFRaE+2uHEX4ofUczdnJ/opwDDFdGJjZl8xhXUlUN7vk/mqHRWa/ikhOaKIERGZNNHG+h+3mwrav2bHvKGeH3M2M1HKKPvozL8T8FtO360kb1J2WscVk76/BQzhjett4P/dqnr27A5ratfzjmeP0SsnnaEQ/KvOrSEvQ0vKmmxkSVoml7Fv+8kg1Dzw5Dveal/gg20aZIYG0hBakpfdjxNAORKjc4C7mk4deIlFTTE68kX2ufvTQOumUaGNP2p08OMCD27aXWQ+vwuDKp3bYNMwFZ7jCnEOVSc/81U569ExArU8k4/pJ9E4wod0+m/dPdCEufQiTehp8xxPkJUVmQZ7gZtw9kVmzS76HmuxVbN2xny2JN3NPTwu7XnmUXWN/j33Ffq64YTR9+3QkVg2e0v0c3L2e+QcyeeLOtriyX+f59VrK8twMHtGb7l3sHMo6xZELnfnjn3qjL/+JzNbOY72+N6m9B5CZqEGt0aIz6NH+TGalnLxyBh0SKzn35cd8vD+Wvvc/y8MXZfbXbWTeMxnTzvm8uziXVp2SuKJfR9af68cfb26PBlDrTRi1ahxbRWaXMpRFZpdCSc5pigREZk0xa/6I2e3AYa2hrBrCYyMxqEH25PAH2MCuQ2QW2PmR6HwnIDLznZ2UFAJNjoDIrMmlTAK+RAIis0sEJacJgWAgIDILhixKH/4TAZGZjAsh0IwIiMyaUbKbWVdFZs0s4dLd5k1AZNa88x/MvQ86mdntdjZs2MDIkSODOW/SNyHgM4Hp06dz3333ed9iIIcQCBYCQSezYElMsPRDXs4ZLJmUfgiBwCYgMgvs/DT56ERmTT6F0gEh0CQIiMyaRJqabpAis6abO4lcCDQlAiKzppStJhiryKwJJk1CFgJNkIDIrAkmrSmFLDJrStmSWIVA0yUgMmu6uWsSkYvMmkSaJEgh0OQJiMyafAoDuwMis8DOj0QnBIKFgMgsWDIZoP0QmQVoYiQsIRBkBERmQZbQQOuOyCzQMiLxCIHgJCAyC868BkyvRGYBkwoJRAgENQGRWVCnt/E7JzJr/BxIBEKgORAQmTWHLDdiH0VmjQhfmhYCzYiAyKwZJbsxuioyawzq0qYQaH4ERGbNL+cN2mORWYPilsaEQLMlUC8yy8zMRKVSYTQaadOmTbOF29w7vnbtWl588UXWr1+PTqcjOTmZhQsX0qdPH+/4kEMICAEh4C8CfpXZvffey969ezl48CAOh4Orr76a0aNH+ytWqacJEti9ezerV68mLCyMhx9+mGnTpjXBXkjIQkAIBDoBv8rs1KlTHDhwgPLycqKiomjZsqX3TzmaN4Ha2lo8Ho93PCizdTmEgBAQAv4m4FeZ+Ts4qU8ICAEhIASEwKUQEJldCiU5RwgIASEgBAKagMgsoNMjwQkBISAEhMClEBCZXQolOUcICAEhIAQCmoDILKDTI8EJASEgBITApRD4f3jOsLCBw4xdAAAAAElFTkSuQmCC"/>
          <p:cNvSpPr>
            <a:spLocks noChangeAspect="1" noChangeArrowheads="1"/>
          </p:cNvSpPr>
          <p:nvPr/>
        </p:nvSpPr>
        <p:spPr bwMode="auto">
          <a:xfrm>
            <a:off x="126392" y="-158886"/>
            <a:ext cx="249723"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ar-EG"/>
          </a:p>
        </p:txBody>
      </p:sp>
      <p:sp>
        <p:nvSpPr>
          <p:cNvPr id="7" name="AutoShape 4" descr="data:image/png;base64,iVBORw0KGgoAAAANSUhEUgAAAbMAAACnCAYAAACb3bK+AAAgAElEQVR4Xu2dB3xUVfqwn+klvSckhNAh9BqB0FSKdMHGoq6I7reuZV3X9dO1oKurq6IiWFkVFOsfBFZBBKVJr6EEQiABQg0hvUymz/e7o/jX/XYVJpNkMnnv/rJIuOec9zzvmTw59557rsrj8XiQQwj8BwJut5uysjKysrLYvXs3x48fx+l0YjQaMZvNREdHExcXR0REBGFhYT/7CgkJQavVotFoUKlU3tqV+lwuFzabjerqaqqqqn78qqyspLS0lKKiIu/3amtrvefFx8fTqVMn+vbtS9u2bb3tyiEEhIAQ+HcCKpGZDIqLBBSJrFy50vtVUVHhlUfPnj1JT08nKSmJqKgo9Hr9j3Kqb3LK71lKTBcuXKCgoIDs7Gz27t3r/XvXrl255ZZb6Nixo1eYcggBIdC8CYjMmnH+lZnPkSNH+Pvf/86JEye8chg5ciQpKSkYDAbUanVA0lFmd8pM7tixY7z++uvk5OQwdepUJk+e7I1dDiEgBJofAZFZM8u5cqlPEdfHH3/M6tWrmTlzJldddVWTp6Bcopw1axa5ublMmTKF66+/Hp1O1+T7JR0QAkLg0giIzC6NU1CctW/fPhYsWIByP+v3v/99UM5iHA4HGzZsYNGiRbRr1457773Xe49PDiEgBIKbgMgsuPPr7Z3VauXFF1/0/jlx4kT69+8f9L0uLy/3Su2tt97i2Wef9d73Uy6dyiEEhEBwEhCZBWdef9arRx991DsLGzNmDK1atfJLjz32KsrLKqlxGQiLiSJM46C6rByL64fqPW483lWMajQ6A0ZzKGEmLSpl8ayjmgq7gRCTDi02aqprqKl14FaKqrXoTOHEhOnrHKey8vLkyZPee4Fvv/22d1WkssJSDiEgBIKPgMgs+HL6Y4+US27KknrlB/lDDz1E586d/dJb9+l/8f7yUpyhreiR7KC0uAJnz6voZT9G4bqXeaPqFsakHCD7RAhRLTuT2bGco3mn2Ft6BY9MT2bLs0+y+EIkmXffzcgOUWjLzpP19Vqyj53BfP2tjEhKpl1SqF9iVRh88cUX7Ny5k+nTp3tXP8ohBIRA8BEQmQVfTn/skXJZUflBfuDAAWbMmEFaWpp/euuxU118jlNHD7J3+06OlhhIvvHP3N7Jge3rv/Bk+QNMS9vAt+vPUFhehUbjwRKWwS239CJh76tMe9tNRqtj7HNP4A93jGd0/wROf7uK3TnHCZ1xD2P8+CiZsvJRWdL/2muvcc8999CjRw//MJBahIAQCCgCIrOASod/g1FWLhYXF3Pdddfxyiuv0KdPH/80YDnAF299wKqdJyjSxJDYsjvj7v89I6OtP5HZd2w5Ekl8+ysY37ucPetXMuftE0QmteaOufeRrofznzzOIteVdB0wkLYn1tWLzBShP/fcc95n5JRVji1btvQPA6lFCAiBgCIgMguodNRPMEuXLmXr1q3eH+b9+vUL2OfH/N17ZZeR9evX89577zFnzpygXL3pb2ZSnxBoqgREZk01c5cZ93fffcdnn31Gr169vFJTZirBeiiXFpUHqT/44APv9lnPPPMMJpMpWLsr/RICQgCUxWWyN2NzGQnKTGXJkiVs27aNbt26MWHCBJKTk4Om+8qOJsqCl6+++oqamhrvKsbevXsHTf+kI0JACPx3AiKzZjg6LBaLd1GIsjhEWbquSE3Zxio8PLzB9l30J3ZlgceyZcs4deqUV16jR4/22yMI/oxT6hICQqD+CIjM6o9twNesTMoVsSl7HK5du5Z169aRmprK+PHjvQ9WK7vhB9qhPDt27tw572bIyi4fymbIyvNzyobICQkJ8mB0oCVM4hECDURAZNZAoJtCM4rclFevKCsgd+3axZdffsmePXu8KwCVFZFDhgzx/ndD7XmoXCpUdslXLhsqolV2xx8xYgSjRo3yPi8WGhoqD0E3hYElMQqBBiAgMmsAyMHShDKLU+5Jbdmyhc2bN3Pw4EHvO8cSExO9996UrxYtWnhXDSrvIVMWXSjiUySkiFKZVdntdu9rXc6cOcPZs2c5ffq090/l78pO+DExMQwcOJBBgwZ5v5S6lNfOyCEEhIAQ+CUCIjMZH/VKQHnWbeHChd5HA5R9EuUQAkKgYQkoL7xVLsl/++23vPPOO95fGIPxEJkFY1YDoE+KxC4ulP3www9FZgGQEwmheRFQPoPK2+Hff/99nn76aW/nlUVSwfrOP7/KTAGn3G9RXjEir91oXh+cf++tcilSeVBZOSIjI733t5TnvWRcNO9xIb1vOAKrVq1i9uzZ3p/JyjZuyqX/N954g+jo6IYLogFb8ovMlAdTFWB9+/b13v948MEHGTp0qNycb8BEBlpTytJ/5fKicolDEZmy6vC+++7z3j+TQwgIgfonoKxQVi4rKpttKz+blV8q582bJ5cZfwm9cvNeeRHixQdUlansI488wl133VX/GZMWApKAshJR+VJmYhe305J7ZgGZKgkqSAkoC62Uz6Ay2VC2dVNWBj/22GMB+ciNP1Lgl5nZxUCUzWzNZrN36bTfdmj3Ry+ljkYjIAtAGg29NCwEvARKSkr4+uuvRWaXMx5EZpdDq3mcKzJrHnmWXgYuAZGZD7kJBJkpzzIp0+mHH37Yu5uFHI1LQFnRmJ+f7713pjw/JkfjErhw4QKDBw9m8uTJ3lsDcgQ/AZGZDzkOBJkpD/Zu376duXPnejfVlaPxCGRlZXkfsF6zZo13YdC1117LpEmT6NChQ5PcA7LxSPqv5RUrVpCbm+vdriwzM9N/FUtNAUtAZOZDakRmPkAL4iLKLFl5xuXFF1/07gE5ffp0nnrqqSDuceB3TWQW+Dnyd4QiMx+Iisx8gBbkRZSVVMqsTPlAKZd9g/UZl6aSRpFZU8mU/+IUmfnAUmTmAzQpIgQakIDIrAFhB0hTIjMfEiEy8wGar0U8blwuNx6lvEqNRq0Cjxu32/P997zf16DVqACP9/sqler7e1Xe89y4lROVsho1yln/e3hwu1y4lDJq7fd1/LQ9pZhKjVJIpfxPrfy/B4/Lg0qjBo8Lp9ONR6Xx1q2EpsTgcSvf96DSar+P1+36MV6lPpX64rnK6S5cHjVqb91K826lVbyVeZS6vm/r4r95fuib9+/Kv3uU2L//d7fLjUr1PYOLbLxt/cDM5XDhVmvRaf+dg6/JCdxyIrPAzU19RSYy84GsyMwHaD4U8ViLqMx6ndtfcZLRPx5txUGOGzqgOl9BpLscXZd04owRRLQdxI1DUnEemcfTf9uJ66pbuXbCAFrlLefblSv4Rt2FHsZSco/qGf3IHxmWGk6Etow9iz5hU+45qiKiCbdasaZP5p4Wn3HnLDtde8YTEW4mvmMyJds3c+SYg1a//SM3plWy+rk3ueGhDJ5/OZewNjHYi6sJ65JBv77xuPetYdHGClK7JmHN3kH1gHsZWPAuGyrCcYXFEll+FouuBV1vu5cbUy04Tn3G/307kt/edRWdEwpZ/T+7qTS1IvPKGMrWfcrLCyro+cIL/J+OKo689iQ7u91IRu/udA8vZM/67WzdVcWwB6bS3nqWj/70D9ITz/EZvQiJjKVFeCypXdqRaCph/ydLyGuXQevTWynocj8zrm5LWkzw7tIvMvPhA9fEi4jMfEigyMwHaD4UuSizO1/TMaiXm/OnitF16oH+QhHOkiKM3bqSGBJNUvehjGhfyDv3zaG8TwL52QZ6Zg4jI6mSczlHKRz2B6a3rMK6YSZ/yf89f7quLW3iNZTlfMfmLTvYc9KOMT6V1j36M968iN+94qFn73giIuJo3SOWC0fOUZx9iLA2JvZXdqXjsfVMf+4P7Fj6JVsLqrCoo2jbpz/RNReoKMgn/Hd/ZEyIA5zZzP7LKsJ0+8gO7YxRpUJfVQvJ/Rh78yT6x6jwuO0UfPgES2On0u7kBqpbdCW5T1dij6zjq0XfUDugA4eWurnn7bvQfPQ8B7pflNl59qzfxrZdVQz1yuwMC+9/ga6JhSzW9SUsOo6UuJa07ZJOl3grBZuW82VWBWqzmcS+k5iYkUZChMjMh2EpRQKUgMjMh8SIzHyA5kMRRWZV+//JA6uuYuZdXTHkf8Ynm0o4kn2O8FA34d26EWcIwRjZin4n3+WjpPuZ0jeJxKJ/sWyfjoqzFSS6D7DB0Jv+kTaKCqx0u+MuhqeFEaE+xZalq9hztBxVXChaRy2F7m48NGArv3vJSY8+iUSEG4hMjaf0eCVGQwyDxrSmdOV8/vbPCj5+tSdvLK/BnBiNueoUtXE9ade+BXFF21h+wEXLtDAcpw5R0noq/U4t5ninsXTrm05S/jd8t/MkNRnT+f2gGNTKBUHXcRY/9zTfOa7imkkj6evewfa9eeS1uYFbOtVSvedtnt4/hjFVC9hiaEdYdBLt27QjylVGxYH1bFe3oo32HFlFPbk1ZCVfejoTHh1Hcmg4CW2TiDBWcWj5ViytO5LkzmV35VD+cFMGbZLDfchK0ygiM7OmkSd/Riky84GmyMwHaAFaxONy4HR58Kh16LU/v6P26yG7cNiceJT7bVrNz+6ZOewuVAYDSpWXW+uvt/uTu37KPUGnHQc6DHrNf23Lo9wLdNhxqvQYlHtm9RnU5XSgns4VmdUT2ACuVmTmQ3JEZj5AkyJCoAEJiMwaEHaANCUy8yERIjMfoEkRIdCABERmDQg7QJoSmfmQCJGZD9CkiBBoQAIiswaEHSBNicx8SESgyGzbtm3eN6wuWrTIh15IESEQvAQUmR07dowrrrhC9mYM3jT/rGciMx8SHQgyU7ZPOnHiBPPnz/c+GCxH4xNQ3jqtvMB19OjRjR+MRODdZHjAgAEkJCQIjWZAQGTmQ5IDQWY+hC1F6pGAvM+sHuFK1ULgEgiIzC4B0r+fIjLzAVqQFxGZBXmCpXsBT0Bk5kOKRGY+QAvyIiKzIE+wdC/gCYjMfEiRyMwHaEFeRGQW5AmW7gU8AZGZDykSmfkALciLiMyCPMHSvYAnIDLzIUUiMx+gBXkRkVmQJ1i6F/AERGY+pEhk5gO0IC8iMgvyBPuxe59//jlLly4lNDS02T42oDzG0q5dO1544QW/kRWZ+YBSZOYDtCAvIjIL8gT7sXuffPIJR48e5ZZbbqF169Z+rLnpVDV37lwKCgqYNWuW34IWmfmAUmTmA7QgLyIyC/IE+7F7IjMQmfk+oFQe5f3yfjpEZn4CGSTVKFsnvfHGG+zatcu7G0tUVBTz5s1j6NChqIL9XStBksOG7IbITGRWl/EWdDJT3FxRUcH+/ftxOp11YSNl/UBAEZryQ0o5xo0bx0033eSHWqWKuhBo2bIlycnJmM3mX67GbaGyvIYam5bohDC0tnJOFnqI1FdS7tSiUqnRavQYQ0Mw6VxYS0uoxIjeXoMrMpXECD16zaW/IE5kJjKry7gOOplZLBa2bt2KMkuUjYbrMjT8V/b48ePevRnT09OJjo72X8VS02UTUH65UPKh7M2YmZn5K+XdVB3dxNaN61h+KomO9nNE/vZBOi7/v3wVPYru7VJpExNOdKyO6hP7+e7LHagGDqdnrIML1vYM7JlEZKj+kmMUmYnMLnmw/IcTg1Jm27dv9157XrJkSV3YSFkhEHQELv8VMG5KD21nx/Jl7B3xDA/1VHHktQf5Imky/dPb0D7aRIjZRlVpCfn5Hrp00XL2wBLmfNWOR+8fRZtWUZfMUGQmMrvkwSIyqwsqKSsEmj6By5eZB0dVGWWF5yiPT6d9BFTn7SC7yIHDrUKrNhGemEhshBrryVyOnK/FrTER374XnVqEYtarLxmayExkdsmDRWRWF1QNVNZlwX5+PXNeXIstIYKKQhdthvUmzKXG5DbSe/JQooqOs2buQsb+Jp4n3z6DKtSIOdREfHom3VJ0OA+vYvFeNymxNeRaBnPfyOOsPTWAoX2j8RxcR9Z5I4kjrmNsWwPO6hKOzn+Il0+lEh+ixWxsSfceKirtYbhU3fnNuBZYLhzhs1fW0PU6HUsWnkVn1GMOMxPXeQDtwx3U7F7M5yVJtDHXcuaYmz4ZLo4bxjFuSC+6Obay6eBJDliT6VC8md25Oex19aB3u3i0VS76TRlFv54plG7awoUje0gZkMJbH5QRc3Q92r+8ztSeJvI/X0ZCm1QM2go2rNtMVm04sapyCkIm8vjdGSSYdHiOf86bHxXgaTOQKdcmUHPkACs3hPO7a63MfW45lpQkbEUVJAyezLDOdop2bmTZlioSEtRYy4rxDL+BqMVzqbnmca4b2YsOJcv5n29yyDcP5anb2lF8ZAVP3r+XjDeeYmzrCKK1DTQe/NzM5cvMzwH8QnX+kZmbwu++IKtUDX3GMsJYwKn17/Nu+ERilr5FcWw8amc5lqgMuoRaMFceYE15JIkaK+fdfbnnr5PpGFrF1jefYZPzCnpfNZYhUSfI3rKCL3cd4+Bh6NG3PfHuI2RbYgk1mIk0J9C2T38yr+xBiqZuvGQ1o+/85DKj7+zqoaSb6vMnWfHXmdT+7TUmJIYRrfbgcZ9hw8IFLFn6HWcjE9HbXJSdMfM/L6fw4KslhMaFER6dQNtekdRa1JQVJHLXX64mDPC43TiyXuSvc77j28MtmHDXrcy4ZTCtvB86D47KIg7OnsHTF3rSJkJHeGJ3Bg/vS4viveTknaWiayb9cj5iftIjPJrwFo/OPo0+MpSImARa9xtAB1MxZ9Z9zgrTFQyKqCR7+RYSHnyJMdZFLF20mQMR1zD5lqnc1CsMyk9QvPZVHq56khcmnWH5E8+w4VwttaYQbCVqurZN4NZb2/L8vBpauKpICT3E2aseIDprO8MicsiPz6QwcSx3ZuqpLqum1qUlNDaKEK0a95GFfLCplN277HRs4yRhQApbP3IxQLUNx99mMyHaSLjnKEve3oBNfYpSlZr9B0Lolw7lRzezJeEG2p/Yi0sTxtCbu2MrPceutcW07tiPKVfFs/afC3DemcHmOS7u/NM1pKfFcOl3g+phqPhYZfDLzMXprz9ma5EaMm9ikvkox1bM4aWoW0hctojUicNooc5h414jUZU1dOoWS+XQGUxLLKZy4ws8lPc77ov+kFXq4ZBziMTOqbQdN4EMcyGn8jcx61UnT75yLYVv382cvEg0pjASEtrRrf8VXDmgLeGXvt7lP2ZQZObjwAZEZr6zq4eSHpyV5zm1+Bne0M7g5kHxhOR8yqqiMApOauncMobM264h5kwuX/ztdW68qwVPrOjOmJFd6NgqFK3eyandu9m/9wTR115Pb9U5vnnpPRgWxr6isdw4SE/Zru0csSSQMW0KA+K0OCsvcGjOgyzq8QjXdYnwznKMYWGEGIrI2b6ajz7OhlYTefyhwRhzXmXm0jZcNbwLnVuHoTWYqM3dRc6ePeQPuYsZSfuY+6dPiL3vYUan17Dtw03Y4juQOXEIKWpw/5vMVrz2LdHDr6RfRhoXvvmWwgNbSbuyNc/Ps5Ds8XDt8zNQffl3Xl58gZETuhIfGUfO+ThGXNsLc0Uhu999j5I7/86UNuGEH1vIwp3RRKW2onXtN7y/4DuOJ9zAi7128jq3cvvgeKJKV7F4RyitoqvQ6dQctQ9gxjAXWQv+wSeJ1xKVdZrRA4vZtNOKtWNrTKHRxB4uoG/nWuaXj+P+keFUr3mRj7R3cOPV3eidaqSOP7vqYQz9cpWBKLPq6mp0Oh3KDiB5eXl1fGjaQ9WOT1mVXc6phOGMiTvH/i8+I2/C7dgXrGfYA7fQs20SESplBreMLQdPcK7XdYwNLyLns3lkDx7OmS8uMHxcPzokn2fzxiKsxu5MuzmN6uM/kdm8R1geP5HeXdqTHqVFbw4hJCwE46VfVa13mdntdhwOB8qiuNWrV7N3714ee+wxIiIiGnzcNUSDIrOGoOxLG24rleU2NGYzRoOOy1jhjMflwGGzUOUwEBVhpI6fL1+ir7cybqcNu9WKVRVCZMglXuvz2Kgus4A51MtS29QM5EeaX3zxhfe5P2XLpF69evmxZt+revjhh1m7dq33h+yoUaOYMWMGQ4YM8b1CpaTbjq3WSo1NTUhUKIYmkvNXX32VrKws/vznP9et/8C//vUvXnrpJe8vCmPGjPE+qjRnzpygXVEsMqvzkJEKhEDTIaDsfbh582YSExO9j0oEwvHOO++wYcMGlGdEBw4c6JXZtdde+7PQPA4LVpcWtVaHQavC7VR+YXOA2YxB5cBSZUdrNqHTqHHbbTiVrSB0BgwqN26HhYqKWr5/6lSFzhSG2aRHba+iqqqGWlUIMbHhPxGeB3utFY3KjRMNbpUOk0GF2+XAYlUTGqLz1uSy1mBX6dHqdGg9dpwOO1anB0etFdfFtkJC0Dps3hmSNyY0aPVGQiPMfF/Lz4/Zs2ezadMmbr/99jqnRlnVvXDhQmpqapgyZQrdu3f3znpDQkLqXHcgViAyC8SsSExCoJ4IBOJlxsLCQu8D3MuXL/+vlxk9ldv4+MMj6NO6MWxYGOd27+GrreHcdu9AzFue5/H3z6Ed+UduG9GB0F2L2VWuxTj8RsZFnKFw74f8aWEyd9zUjjCznrCk1ugOrWDHyWpK4rrSPaSc/AI9V00fTaoG1O5SVr68gJZxZ9meV8X6sq6Mv+NqMvQ7eeX9Frz4zJXodC5y3nmQV7e4ib96Kjd2rKV8z1IWVCThPtOaGTe1RaPSEJGcitFSQkXWEtbkuSiKG820oSm0at/iP95f8+c9s6qqKmpra4mJiUGjqePKlHoaj/6sVmTmT5pSlxAIcAKBKLOLyH55NaOHmt0fs+KYnpNnNbQxFmO89kYGOzfyt5vfxJnZhhO73Ay/+7d0s+dSbPmJzLI+4I/vRnPDhJaYTZGkpKfTKlqFreg4uYey2X/wJCeqU5n2+K1004PmR5kVctTYnfwCJ60NWWzUtcVTkM6sizJ772W2R7ag6Ewt5oL9OJI8HHIlYj+e4G1LrYogtWc30mLD0B/6lK9zXJxOmsxdQ0z/dZT4U2YBPhT9Hp7IzO9IpUIhELgEmq7MFKY1HPj8NVbsrUYz7E/8vlMxe959hQ3XzOLebgZCzn7E7KUqtKd3U1Gdx6ayaNJiDUS3NJO19Bix7cLRanWkDL2Nsa2KObF7E99kl2NWZi5xV/LQX8fR8mczs0KOmvpRFTmIyZ1OsvNf7/HUsRtY/cKV6JWZ2Xsvs7PFYDr27kjY9s9YseIL9ielU7Qyz9uWCg1po+5j2oiutCtaKjKr54+FyKyeAUv1QiCQCDRtmQUSyfqJRWZmvnMVmfnOTkoKgSZHQGQW2CkTmfmen6CTmXLDU1kN9Ne//pVHH33UdzJS0m8ElCXByitg9Pqm+Jix3zAEREXKZ0NZqj1+/HjvysFAOvyzA0gg9ejyYxGZXT6ziyWCTmZKx2w2G8oKKeVPORqXgLLcetmyZd4HNp966qnGDUZa9xKIjY31PtMVaCvcRGb1szdjcxn2QSmz5pK8ptBPedN0U8hSYMQoMhOZ1WUkiszqQk/K/ioBkdmvIpITfiAgMhOZ1eXDIDKrCz0p+6sERGa/ikhOEJn9OAbknpnvHweRme/spOQlEBCZXQIkOcVLYOXKlcybN4+cnBxMpv/+YHEw41KpVEyYMIEnn3wymLtZL30TmdULVqn0IoFflpkbh80JajUanRZcLtxOJ1qDHjxOLBUVWFVmzCFGDFp1k9uhXkaBEBACDUdAZNZwrJtlS78oM0cOnz79Ct+Vt6HfDddzhfEceSu+JvM3/Xn79T3EDs4gSXWagzkuWg8azODMLiRe4kb5zRK2dFoINGMCIrNmnPyG6PqvyWzRu1ux2s5SGx7JkcMaejn3MyQjhCfsTzB7ShgRJjf5n85hky6d5AEjuLpFML3QpiEyIG0IgeZBQGTWPPLcaL38dZntQJvWmb69tOR+uZyV69387eWJrHr9Lb6zJRFiv0BtfCYjrhnG0O5JmJvIe6kaDbg0LASaKQGRWTNNfEN1uy4LQDwet/f9U6hUcr+soRIm7QiBJkpAZNZEE9dUwq6LzJpKHyVOISAEGp+AyKzxcxDUEfxUZm+++SbK0mM5hIAQEAL+JiAy8zdRqe9HAhs3buSFF17gm2++QavVkpqairLLg/L6dpGaDBQhIAT8SSDoZKbs0J6bm8tLL72EWi0r3/w5WHypKz8/n/379+NyuejSpQudO3f2pRop4ycCDoeDwYMHM3LkSO8vF3IIgWAhEHQys1gsbN++HWVbmCVLlgRLnpp0P2pqalBezRMeHi6vgWnkTAby+8waGY0038QJiMyaeAIlfCFwOQREZpdDS85tSgREZk0pWxKrEKgjAZFZHQFK8YAlIDIL2NRIYELA/wREZv5nKjUGBgGRWWDk4d+i8OCsKaO8VoMxLASD+oeHhzU6dCib8dqxqXSorDXYXB48SmmNAZNRj0GnwmW3UlNlwaEPIzrMgNtWi1NjQKtRo3LacLg8oDN66/W47NS6DZi85Sw4VXq0Wg24nHjcLjQaNTaXFpNBDR47Vhuo3G50ei1qrRqH1UKtxYZTH0ZUqO6HtozolLZcdpweFah16DR463PY7OhNRhzVpVRYNRhDQzAZdWh+SsDjwWm14NSZ0WtUqJV2a23YnB7UOj0GoxG9yo1T6ZfWjEGjApcNh0eDSq0CRy2WGiWmUKLCDKhxYaupweZ041bpMBgMGHR4NzW2OdWYzHqUpUIuaw12lQGdTotaiV3BrtN72/Jycukx6dXKM9xN9hCZNdnUSeC/QkBkFkhDxGOnpiSfta+/zaG2I+keX0vBoQp0pblYO2WQMnAi12iyyf1mPq+HXEeLpe8TNWkULaPCCYtMpU2sheLcA2zIspDWJ43Q8kNsqRnCwIKFHBt6LdHn8ygt0RLdPZMRg9oT47lA6YmvePTtGB5/JJGvZr3EHs14Jo6Ow1NaTuFJC/061/B+9mCevS8ddclHPD7HTfipI0yY3JJCq1KM6VIAABPDSURBVI69BSpadYlDV17Anuq+jCp6j42ZM5nSK4nYPe+w/Gwsqm4TmNrVzYXjOaz4x9sM6efmTdtYBqRZKT7toWWPXlyR0YEor1GqKDu9gVcef4tTLe/mwT8Mpm3VUt5feYHz7iQ6hldQVGQlZuIEWn00g4dPj+Uvj95Gn2MLWVWiIfecgSS1muT0FhjLT7ItW8vkB3ux7vGP0PbqRUqijtNZZ0FbgTm8itXfhDD2lcf5bcpRFt59DxvbzWT6uGiqdy5j5U43rYdO5Y5RJip3fcSje6Yw6662RIVom+yOJCKzQPrASyz+JCAy8yfNutblvkDRqXU8+oSFma/dRFKY0TuTOv31u3x1pJzihD70Vp2kKGcLW7vOoMWSdwkbPZykiHBiUtJpa93DkdOVZMf9hr+MCFGmQjgcdva/dBuvnY+ltjKWoWNGM3LMFbT1bnLowlpxng3/mMWZtloKoqeQeDiLEFcelemDSWmTSptzq3l1ZSzXj09GXbWBjzen0a6sgIndijgUfzWVaRO4M9OEsvWUraqSvDfv473QsfRMiSYy/xsO6XuQOvRGfvODzL5+5UOmzrydnbsOknf8OHmFIXQaNpThQ7qSqHFRdSqbTW8+wZvuq+h4eAXuG//BzSl72b6jmNO2aNqGlFJ4wU702Gn0WPUcm4eMw/L1QVJCT3LSY6EgbDSZAyZy+wAjtUUn2TfvadZcdTv2eR+g7ZiE5XwJ7pju9O0bT4Ijm093xZHgCmNiu6NsrznPIf3N9LuwnBPV1eRfcBMXHkHy+Gnc4F4iMqvr+JbyQqAeCYjM6hHu5VftxlFVyLEVr/LKRog2VVKi6UIX/XlM6b2IH/DTmdlkEhc+RUFKO0wGI4aEPowZ3o02riOs+nIdB1xRhFvLYMgfGX7oLY5feRdDOmg5v+IL9lXGkH79NEalaPE4qrDlvMbNT3i4/dnpZHi+5b0lRajaDGHGGCNn92z8jzOziTf3x2UvYfX6LPIcZkI9TvQZ0xmXP5fvMp/4rzOzr174J1dfE8nz31gxhbmptrckY9QIRl3VjbjKHI7sWsWbewfy9L3d0TsP88FTywntVMnuw9WcPukkNkqPITKNXlOuo/1Xz7Nt0j+YllrElpeeZkv4QOIi9BhP7uVQjZFwjQtH5+t5aKqBT5/6lo43T6FvOy2HP/+CrLzDVLfvga2kPVMM73PviWm8mbGaRXke8ir6MenqDEb113J06zbWLttCi2Fq5r12gc7p4RhSBjP5uqH0bhff5DY+lpnZ5X8qpUTTICAyC9g8efB4VL7fn/F48DTUBr0+taX0T9lDuJ5uQPkUU8AOBr8FJjLzG0qpKMAIiMwCLCESjhCoTwIis/qkK3U3JgGRWWPSl7aFQAMTEJk1MHBprsEIiMwaDLU0JAQan4DIrPFzIBHUDwGRWf1wlVqFQEASEJkFZFokKD8QCDqZKbuzHzlyxLtrfmhoqB8QSRV1IeDxeDh+/DjFxcX079+/LlVJWT8QqKqqIjMzkxEjRpCSkuKHGqUKIRAYBIJOZoGBVaK4SEDeNC1jQQgIgYYgIDJrCMrNuA2RWTNOvnRdCDQgAZFZA8Jujk2JzJpj1qXPQqDhCYjMGp55s2pRZNas0i2dFQKNRkBk1mjom0fDIrPmkWfppRBobAIis8bOQJC3LzIL8gRL94RAgBAQmQVIIoI1DJFZsGZW+iUEAouAyCyw8hF00YjMgi6l0iEhEJAERGYBmZbgCUpkFjy5lJ4IgUAmIDIL5Ow08dgOHTpEVlYWq1ev9u4CMnXqVEaNGkXr1q3r79UvTZyZhC8EhIBvBIJSZsqWPQcOHMBms/lGRUr5hYCytdjixYv55JNPUP47IyODxx57zC91SyW+E0hNTSU5ORmj0eh7JVJSCAQYgaCTmcViYdOmTTz++OPMnj07wHA3v3CUvRlLS0uprKwkPj6ekJCQ5gchgHq8Zs0a7y95ygxZ2aNRDiEQLASCUmbbt29n7ty5LFmyJFjyJP0QAn4hILvm+wWjVBKABERmAZgUCUkI1BcBkVl9kZV6G5uAyKyxMyDtC4EGJCAya0DY0lSDEhCZNShuaUwINC4BkVnj8pfW64+AyKz+2P5izR7rGQ7vOUj+2VKqXCFEpySTkqTn7MZtFIVGYfS4IKIjbXUFnC23UGLTYtaHEpnYmq4Z7Yl1VnDoq0WcSBlPRqc4zOWHyT16mEMnq6i16YiNDcWsruBkTQiRBhUaXRzte3ehdUoMYc4izpw5x6EcB20MuWw2jmRK3xi0xzeyt1pPaWk1lrOnqbS70MbGEG5UUX6qBnOUAbVaR2zHDqjPnqCsuBiL3oROF0JoXCv6ppzjq2/OYwzTo0JFaKsupGjLqSrMJ7faSJhejy4slSuGJnB0TT5JfbuSFGOkJPswtRfO4DY6yDpRSkmZioQW8aT2vZKuiUbMWhun924mr0xLSLsM+iZYqDiZxZLtJkZN7kuCJp+dWR5Cq45Tai3nhMVAmDGEkPh29M9oR6QaVEo2PFYKdq4n3xJFdPte9IiuoOxsHttLOjKqXzRq5STlnB1rybPGEtu+J92jyzmfn8WqrSWERhn4Pi0ZtKzZS15lKBFp3RjYQUtZQS5b152n5dTxdDOCxttg4B0is8DLiUTkHwIiM/9wvMxa7GyfNZP93SbRN6MfPbTFlJafJiv3NDs+3UjajOtp7TjB1x8fJMZ0nMLkXsQkp9M9IYKopDTSW6qx7vknT+3sREJ+Lj1m3ES/bm1IUB1iw9oD7D4Yw603pXL0vWeYF3UT41tpCItsSYeOrWgRG4LWcoCdO7L4fImTUeHfMt8SQVzvu7jNuYgN4ePp3qc7SYdWsfdEIeHXjaZrzkc8uCCKmyalYTJFkNxBz75lGylxmWl9RTucx/LZtek4Q6aZWPBZGrdMbE24ZSOrcpOJqSwiPkVPeZeRDPAcY9NHX2J6+A4KX15D/z9MpW+HSI58tgyP28CAqZkcO7KVt95V8fisKSjvCVecYDv8GYt2VZF90EnHVnH0vrY30fvf4aEPrITF9WLGHU7WrAqj1fkDaHt2J2TQREZqDpG77hPmaR7gxetiMGpV2A4t5IMdTo7nWOiUnkbvq1tjOLiS145OZNZdbdGpVdiy5zN/J5zMqaFzt7b0ubolnr3LeXlNa+68oRWOE0v45PAVZNj3cKaqFEvv0WR2SUG37n/4PA+ueO4f3BQFepHZZX4m5HQhUDcCIrO68fOxtJPcd2ayOmYMfTP608e1lwO5B1l9PAT25dDrgRsJ/24en5cMp79tG+Vt+pPcM5NBSTp0WivVRVn886kVJE0aQVzVJtYc68XYsUO5smcpW36UWRrHPniFZf2f4HfpeiJNBkxmA3qtBn6UmZtxLbLZPvEJxhyaxfzPdlM66EFumTSAFj+RWfcji3hsZX9m/iGdcLMBg+EsqxaspVgXRdvORor3HSSLDO7rs5VHlvTm7usjObnmK06lDKWluxBHVQkX0scytnUIIdExxJsLmf/A24RPv4OBndRkf7oOtyeW0bf2+f9l5jzIZ7O/pFAdQUJLF0VnLZy3t2d6/zxe2j2WJ685xPx5H7O1ajjXRJcQ1VuR2QSGuw6w/6tP+bLDE8wcbsbgzmbhC/+iPCKR+LhqTp3xYFO1YHyX07x7UWau/cz/+zKq41JIiK3gxGk1GJO4ut1p/rm1Kw9NC+O7eR9SPPz/0PnEeipibBypVlNzVENMaEva2/dQff+zIjMfPxVSTAjUhYDIrC706lLWbaWqtJgLxVXYVCbCY6OJCNHirLZjiolEr3JhKSnB5nJgdanweFSoVWq0Wi0GkxqrM4TYCD1qlZPq0io8RpP3+65aOza7mrBQLfaKCxRb1Wi8l9l0mCLCCDEZ0GHHarVRUwNmjQ1bSCzhOhfW0gvUasMxh5jQ2i3YHC7UoWb0tgrOF1tR69TeHmvNIWhcHnR6PaZQI9hqsVRW4jTpcdjNxEQY0FJLRaUdt8OJxmRAbQwjVPe/wJw1xZw/c47iWjXGqHgS46KIMIHDbqWyEqJiQ1Fa89jKKbfqMRgNmA0q7LW11FZbUIdosdpDiYnQ4rGUUGLVo/fYcLscWFygUWvRGEKJjjKj/aGeMqsek8mISe/BVlOLtbYW9FBV4UCjVX0/DdSFExlm+t9zrLWojDrsDjMxkXpUrmpKSh1ocKE2m/C4nOB04jaEordV446IIVTzw2XNuoyPeiorlxnrCaxU2+gERGaNngIJQAg0HAGRWcOxlpYaloDIrGF5S2tCoFEJiMwaFb80Xo8ERGb1CFeqFgKBRkBkFmgZkXj8RUBk5i+SUo8QaAIERGZNIEkSok8Egk5mVquVjRs3cscddzB69GifoEghIRCsBPLz80lPT2fatGnetxjIIQSChUDQyUxJjPJCSLvd7v1TDiEgBH5OQK/Xe1fFyiEEgolAUMosmBIkfRECQkAICIFfJyAy+3VGckYdCCiz44ULF7J161beeuutOtQkRYWAEBAC/52AyExGR70SEJnVK16pXAgIgR8IiMxkKNQrAZFZveKVyoWAEBCZyRhoCAIis4agLG0IASEgMzMZA/VKQGRWr3ilciEgBGRmJmOgIQiIzBqCsrQhBISAzMxkDNQrAZFZveKVyoWAEJCZmYyBhiAgMmsIytKGEBACMjOTMVCvBERm9YpXKhcCQkBmZjIGGoKAyKwhKEsbQkAIyMxMxkC9EVA2fP70009Zv349VVVV3o1tZ86cSZcuXVCplNc6yyEEhIAQ8A+BoJOZx+Ph1KlTLFiwgOrqav9Qklp8JpCTk8OOHTuw2Wz07NmT/v37+1yXFKw7AeXzMXjwYAYNGkRMTEzdK5QahECAEAg6mVksFrZt28acOXNYvHhxgGBu3mEoP0CVy41qtVpmZI08FJT3meXl5XlnyZmZmY0cjTQvBPxHIChltn37dubOncuSJUv8R0pqEgJBQEBezhkESZQu/EcCIjMZGEKgGREQmTWjZDezrorMmlnCpbvNm4DIrHnnP5h7LzIL5uxK34TAvxEQmcmQCFYCIrNgzex/7ZebsgPbOHj0JMW9r2dCQhVlX89mYcQ4dGuXUanT4lI7cIa0p2On1vTS7+PNpSW0SNVRXuig8013MrJrKGdXvseWwiiSBl3H2FblHN/+JV9m5bEv20mH9DQS9YUU1Jpwa0KJNUeR2KEHg6/pRyuNGzwVrHr1I2I4wLfGUXQbOIwrQ/PIPVLAgRaTuKUbuO2Hef/Pb2Gfcj+j+ragavMG1DV5VGvdLFpTTkLLUFRaE+2uHEX4ofUczdnJ/opwDDFdGJjZl8xhXUlUN7vk/mqHRWa/ikhOaKIERGZNNHG+h+3mwrav2bHvKGeH3M2M1HKKPvozL8T8FtO360kb1J2WscVk76/BQzhjett4P/dqnr27A5ratfzjmeP0SsnnaEQ/KvOrSEvQ0vKmmxkSVoml7Fv+8kg1Dzw5Dveal/gg20aZIYG0hBakpfdjxNAORKjc4C7mk4deIlFTTE68kX2ufvTQOumUaGNP2p08OMCD27aXWQ+vwuDKp3bYNMwFZ7jCnEOVSc/81U569ExArU8k4/pJ9E4wod0+m/dPdCEufQiTehp8xxPkJUVmQZ7gZtw9kVmzS76HmuxVbN2xny2JN3NPTwu7XnmUXWN/j33Ffq64YTR9+3QkVg2e0v0c3L2e+QcyeeLOtriyX+f59VrK8twMHtGb7l3sHMo6xZELnfnjn3qjL/+JzNbOY72+N6m9B5CZqEGt0aIz6NH+TGalnLxyBh0SKzn35cd8vD+Wvvc/y8MXZfbXbWTeMxnTzvm8uziXVp2SuKJfR9af68cfb26PBlDrTRi1ahxbRWaXMpRFZpdCSc5pigREZk0xa/6I2e3AYa2hrBrCYyMxqEH25PAH2MCuQ2QW2PmR6HwnIDLznZ2UFAJNjoDIrMmlTAK+RAIis0sEJacJgWAgIDILhixKH/4TAZGZjAsh0IwIiMyaUbKbWVdFZs0s4dLd5k1AZNa88x/MvQ86mdntdjZs2MDIkSODOW/SNyHgM4Hp06dz3333ed9iIIcQCBYCQSezYElMsPRDXs4ZLJmUfgiBwCYgMgvs/DT56ERmTT6F0gEh0CQIiMyaRJqabpAis6abO4lcCDQlAiKzppStJhiryKwJJk1CFgJNkIDIrAkmrSmFLDJrStmSWIVA0yUgMmu6uWsSkYvMmkSaJEgh0OQJiMyafAoDuwMis8DOj0QnBIKFgMgsWDIZoP0QmQVoYiQsIRBkBERmQZbQQOuOyCzQMiLxCIHgJCAyC868BkyvRGYBkwoJRAgENQGRWVCnt/E7JzJr/BxIBEKgORAQmTWHLDdiH0VmjQhfmhYCzYiAyKwZJbsxuioyawzq0qYQaH4ERGbNL+cN2mORWYPilsaEQLMlUC8yy8zMRKVSYTQaadOmTbOF29w7vnbtWl588UXWr1+PTqcjOTmZhQsX0qdPH+/4kEMICAEh4C8CfpXZvffey969ezl48CAOh4Orr76a0aNH+ytWqacJEti9ezerV68mLCyMhx9+mGnTpjXBXkjIQkAIBDoBv8rs1KlTHDhwgPLycqKiomjZsqX3TzmaN4Ha2lo8Ho93PCizdTmEgBAQAv4m4FeZ+Ts4qU8ICAEhIASEwKUQEJldCiU5RwgIASEgBAKagMgsoNMjwQkBISAEhMClEBCZXQolOUcICAEhIAQCmoDILKDTI8EJASEgBITApRD4f3jOsLCBw4xdAAAAAElFTkSuQmCC"/>
          <p:cNvSpPr>
            <a:spLocks noChangeAspect="1" noChangeArrowheads="1"/>
          </p:cNvSpPr>
          <p:nvPr/>
        </p:nvSpPr>
        <p:spPr bwMode="auto">
          <a:xfrm>
            <a:off x="278792" y="-6486"/>
            <a:ext cx="249723"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ar-EG"/>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8486" y="709904"/>
            <a:ext cx="4238416" cy="4338750"/>
          </a:xfrm>
          <a:prstGeom prst="rect">
            <a:avLst/>
          </a:prstGeom>
        </p:spPr>
      </p:pic>
      <p:pic>
        <p:nvPicPr>
          <p:cNvPr id="9" name="Picture 8"/>
          <p:cNvPicPr>
            <a:picLocks noChangeAspect="1"/>
          </p:cNvPicPr>
          <p:nvPr/>
        </p:nvPicPr>
        <p:blipFill>
          <a:blip r:embed="rId4"/>
          <a:stretch>
            <a:fillRect/>
          </a:stretch>
        </p:blipFill>
        <p:spPr>
          <a:xfrm>
            <a:off x="4708187" y="709904"/>
            <a:ext cx="4192622" cy="4338751"/>
          </a:xfrm>
          <a:prstGeom prst="rect">
            <a:avLst/>
          </a:prstGeom>
        </p:spPr>
      </p:pic>
    </p:spTree>
    <p:extLst>
      <p:ext uri="{BB962C8B-B14F-4D97-AF65-F5344CB8AC3E}">
        <p14:creationId xmlns:p14="http://schemas.microsoft.com/office/powerpoint/2010/main" val="2642729925"/>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813"/>
        <p:cNvGrpSpPr/>
        <p:nvPr/>
      </p:nvGrpSpPr>
      <p:grpSpPr>
        <a:xfrm>
          <a:off x="0" y="0"/>
          <a:ext cx="0" cy="0"/>
          <a:chOff x="0" y="0"/>
          <a:chExt cx="0" cy="0"/>
        </a:xfrm>
      </p:grpSpPr>
      <p:sp>
        <p:nvSpPr>
          <p:cNvPr id="815" name="Google Shape;815;p20"/>
          <p:cNvSpPr txBox="1">
            <a:spLocks noGrp="1"/>
          </p:cNvSpPr>
          <p:nvPr>
            <p:ph type="body" idx="1"/>
          </p:nvPr>
        </p:nvSpPr>
        <p:spPr>
          <a:xfrm>
            <a:off x="419651" y="2869660"/>
            <a:ext cx="8301958" cy="1381268"/>
          </a:xfrm>
          <a:prstGeom prst="rect">
            <a:avLst/>
          </a:prstGeom>
        </p:spPr>
        <p:txBody>
          <a:bodyPr spcFirstLastPara="1" wrap="square" lIns="91425" tIns="91425" rIns="91425" bIns="91425" anchor="t" anchorCtr="0">
            <a:noAutofit/>
          </a:bodyPr>
          <a:lstStyle/>
          <a:p>
            <a:pPr marL="76200" lvl="0" indent="0">
              <a:buNone/>
            </a:pPr>
            <a:r>
              <a:rPr lang="en-US" sz="1400" dirty="0" smtClean="0"/>
              <a:t>*Result : </a:t>
            </a:r>
            <a:r>
              <a:rPr lang="en-US" sz="1400" dirty="0"/>
              <a:t>The adjustment in, carbon monoxide, smelling salts, radiation, methane will be </a:t>
            </a:r>
            <a:r>
              <a:rPr lang="en-US" sz="1400" dirty="0" smtClean="0"/>
              <a:t>recognized </a:t>
            </a:r>
            <a:r>
              <a:rPr lang="en-US" sz="1400" dirty="0"/>
              <a:t>by </a:t>
            </a:r>
            <a:endParaRPr lang="en-US" sz="1400" dirty="0" smtClean="0"/>
          </a:p>
          <a:p>
            <a:pPr marL="76200" lvl="0" indent="0">
              <a:buNone/>
            </a:pPr>
            <a:r>
              <a:rPr lang="en-US" sz="1400" dirty="0"/>
              <a:t> </a:t>
            </a:r>
            <a:r>
              <a:rPr lang="en-US" sz="1400" dirty="0" smtClean="0"/>
              <a:t>separate </a:t>
            </a:r>
            <a:r>
              <a:rPr lang="en-US" sz="1400" dirty="0"/>
              <a:t>sensors and can be </a:t>
            </a:r>
            <a:r>
              <a:rPr lang="en-US" sz="1400" dirty="0" smtClean="0"/>
              <a:t>resolved, (cost effective model).</a:t>
            </a:r>
            <a:endParaRPr lang="en-US" sz="1400" dirty="0"/>
          </a:p>
          <a:p>
            <a:pPr marL="76200" lvl="0" indent="0">
              <a:buNone/>
            </a:pPr>
            <a:r>
              <a:rPr lang="en-US" sz="1400" dirty="0"/>
              <a:t>*Conclusion : </a:t>
            </a:r>
            <a:r>
              <a:rPr lang="en-US" sz="1400" dirty="0" smtClean="0"/>
              <a:t>now we have a syste</a:t>
            </a:r>
            <a:r>
              <a:rPr lang="en-US" sz="1400" dirty="0"/>
              <a:t>m</a:t>
            </a:r>
            <a:r>
              <a:rPr lang="en-US" sz="1400" dirty="0" smtClean="0"/>
              <a:t> </a:t>
            </a:r>
            <a:r>
              <a:rPr lang="en-US" sz="1400" dirty="0"/>
              <a:t>for toxic gas and radiation discovery checking cautioning has </a:t>
            </a:r>
            <a:r>
              <a:rPr lang="en-US" sz="1400" dirty="0" smtClean="0"/>
              <a:t>been created to </a:t>
            </a:r>
            <a:r>
              <a:rPr lang="en-US" sz="1400" dirty="0"/>
              <a:t>defeat the drawback looked in more established techniques by utilizing Wi-Fi module </a:t>
            </a:r>
            <a:r>
              <a:rPr lang="en-US" sz="1400" dirty="0" smtClean="0"/>
              <a:t>and  IOT. </a:t>
            </a:r>
            <a:r>
              <a:rPr lang="en-US" sz="1400" dirty="0"/>
              <a:t>Consequently the utilization of serial correspondence makes the framework </a:t>
            </a:r>
            <a:r>
              <a:rPr lang="en-US" sz="1400" dirty="0" smtClean="0"/>
              <a:t>with Arduino controller </a:t>
            </a:r>
            <a:r>
              <a:rPr lang="en-US" sz="1400" dirty="0"/>
              <a:t>and </a:t>
            </a:r>
            <a:r>
              <a:rPr lang="en-US" sz="1400" dirty="0" err="1"/>
              <a:t>IoT</a:t>
            </a:r>
            <a:r>
              <a:rPr lang="en-US" sz="1400" dirty="0"/>
              <a:t>. The </a:t>
            </a:r>
            <a:r>
              <a:rPr lang="en-US" sz="1400" dirty="0" err="1"/>
              <a:t>IoT</a:t>
            </a:r>
            <a:r>
              <a:rPr lang="en-US" sz="1400" dirty="0"/>
              <a:t> door associate remote sensor connects with the web, </a:t>
            </a:r>
            <a:r>
              <a:rPr lang="en-US" sz="1400" dirty="0" smtClean="0"/>
              <a:t>guarantee the operation </a:t>
            </a:r>
            <a:r>
              <a:rPr lang="en-US" sz="1400" dirty="0"/>
              <a:t>of the gas and alcohol observing framework.</a:t>
            </a:r>
            <a:endParaRPr lang="en-US" sz="1400" dirty="0" smtClean="0"/>
          </a:p>
        </p:txBody>
      </p:sp>
      <p:sp>
        <p:nvSpPr>
          <p:cNvPr id="816" name="Google Shape;816;p20"/>
          <p:cNvSpPr txBox="1">
            <a:spLocks noGrp="1"/>
          </p:cNvSpPr>
          <p:nvPr>
            <p:ph type="sldNum" idx="12"/>
          </p:nvPr>
        </p:nvSpPr>
        <p:spPr>
          <a:xfrm>
            <a:off x="8586575" y="-11875"/>
            <a:ext cx="557400" cy="54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107</a:t>
            </a:fld>
            <a:endParaRPr/>
          </a:p>
        </p:txBody>
      </p:sp>
      <p:pic>
        <p:nvPicPr>
          <p:cNvPr id="2" name="Picture 1"/>
          <p:cNvPicPr>
            <a:picLocks noChangeAspect="1"/>
          </p:cNvPicPr>
          <p:nvPr/>
        </p:nvPicPr>
        <p:blipFill>
          <a:blip r:embed="rId3"/>
          <a:stretch>
            <a:fillRect/>
          </a:stretch>
        </p:blipFill>
        <p:spPr>
          <a:xfrm>
            <a:off x="123722" y="84915"/>
            <a:ext cx="8893817" cy="2784745"/>
          </a:xfrm>
          <a:prstGeom prst="rect">
            <a:avLst/>
          </a:prstGeom>
        </p:spPr>
      </p:pic>
    </p:spTree>
    <p:extLst>
      <p:ext uri="{BB962C8B-B14F-4D97-AF65-F5344CB8AC3E}">
        <p14:creationId xmlns:p14="http://schemas.microsoft.com/office/powerpoint/2010/main" val="2540216116"/>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108</a:t>
            </a:fld>
            <a:endParaRPr lang="en"/>
          </a:p>
        </p:txBody>
      </p:sp>
      <p:sp>
        <p:nvSpPr>
          <p:cNvPr id="4" name="Text Placeholder 3"/>
          <p:cNvSpPr>
            <a:spLocks noGrp="1"/>
          </p:cNvSpPr>
          <p:nvPr>
            <p:ph type="body" idx="1"/>
          </p:nvPr>
        </p:nvSpPr>
        <p:spPr>
          <a:xfrm>
            <a:off x="97278" y="184826"/>
            <a:ext cx="8803532" cy="642025"/>
          </a:xfrm>
        </p:spPr>
        <p:txBody>
          <a:bodyPr/>
          <a:lstStyle/>
          <a:p>
            <a:pPr marL="76200" indent="0">
              <a:buNone/>
            </a:pPr>
            <a:r>
              <a:rPr lang="en-US" sz="1400" b="1" dirty="0" smtClean="0">
                <a:latin typeface="Castellar" panose="020A0402060406010301" pitchFamily="18" charset="0"/>
              </a:rPr>
              <a:t>2 ) INTERNET OF THINGS (IOT) BASED GAS LEAKAGE MONITORING AND ALERTING SYSTEM WITH MQ-6 SENSOR</a:t>
            </a:r>
            <a:endParaRPr lang="en-US" sz="1400" dirty="0" smtClean="0">
              <a:latin typeface="Castellar" panose="020A0402060406010301" pitchFamily="18" charset="0"/>
            </a:endParaRPr>
          </a:p>
          <a:p>
            <a:pPr marL="76200" indent="0">
              <a:buNone/>
            </a:pPr>
            <a:endParaRPr lang="en-US" dirty="0"/>
          </a:p>
        </p:txBody>
      </p:sp>
      <p:sp>
        <p:nvSpPr>
          <p:cNvPr id="3" name="Rectangle 2"/>
          <p:cNvSpPr/>
          <p:nvPr/>
        </p:nvSpPr>
        <p:spPr>
          <a:xfrm>
            <a:off x="204280" y="826851"/>
            <a:ext cx="8813259" cy="3539430"/>
          </a:xfrm>
          <a:prstGeom prst="rect">
            <a:avLst/>
          </a:prstGeom>
        </p:spPr>
        <p:txBody>
          <a:bodyPr wrap="square">
            <a:spAutoFit/>
          </a:bodyPr>
          <a:lstStyle/>
          <a:p>
            <a:pPr lvl="0"/>
            <a:r>
              <a:rPr lang="en-US" dirty="0" smtClean="0">
                <a:solidFill>
                  <a:schemeClr val="bg1"/>
                </a:solidFill>
              </a:rPr>
              <a:t>*</a:t>
            </a:r>
            <a:r>
              <a:rPr lang="en-US" dirty="0">
                <a:solidFill>
                  <a:schemeClr val="bg1"/>
                </a:solidFill>
              </a:rPr>
              <a:t>Algorithms and modules</a:t>
            </a:r>
            <a:r>
              <a:rPr lang="en-US" dirty="0" smtClean="0">
                <a:solidFill>
                  <a:schemeClr val="bg1"/>
                </a:solidFill>
              </a:rPr>
              <a:t>: uses </a:t>
            </a:r>
            <a:r>
              <a:rPr lang="en-US" dirty="0">
                <a:solidFill>
                  <a:schemeClr val="bg1"/>
                </a:solidFill>
              </a:rPr>
              <a:t>ARM CORTEX M4 or Raspberry pi 3 and internet of things. Raspberry pi 3 board is used as central microcontroller which is connected with sensor Such as LPG sensor, MQ-6 gas sensor which can continuously monitor respective environmental parameters. Hence this device may be used as multi gases detection apparatus. it provides alarm if toxic gas is detected</a:t>
            </a:r>
            <a:r>
              <a:rPr lang="en-US" dirty="0" smtClean="0">
                <a:solidFill>
                  <a:schemeClr val="bg1"/>
                </a:solidFill>
              </a:rPr>
              <a:t>.</a:t>
            </a:r>
          </a:p>
          <a:p>
            <a:pPr lvl="0"/>
            <a:r>
              <a:rPr lang="en-US" dirty="0" smtClean="0">
                <a:solidFill>
                  <a:schemeClr val="bg1"/>
                </a:solidFill>
              </a:rPr>
              <a:t>MQ6 </a:t>
            </a:r>
            <a:r>
              <a:rPr lang="en-US" dirty="0">
                <a:solidFill>
                  <a:schemeClr val="bg1"/>
                </a:solidFill>
              </a:rPr>
              <a:t>can detect </a:t>
            </a:r>
            <a:r>
              <a:rPr lang="en-US" dirty="0" err="1" smtClean="0">
                <a:solidFill>
                  <a:schemeClr val="bg1"/>
                </a:solidFill>
              </a:rPr>
              <a:t>Iso</a:t>
            </a:r>
            <a:r>
              <a:rPr lang="en-US" dirty="0" smtClean="0">
                <a:solidFill>
                  <a:schemeClr val="bg1"/>
                </a:solidFill>
              </a:rPr>
              <a:t>-butane </a:t>
            </a:r>
            <a:r>
              <a:rPr lang="en-US" dirty="0">
                <a:solidFill>
                  <a:schemeClr val="bg1"/>
                </a:solidFill>
              </a:rPr>
              <a:t>, butane </a:t>
            </a:r>
            <a:r>
              <a:rPr lang="en-US" dirty="0" smtClean="0">
                <a:solidFill>
                  <a:schemeClr val="bg1"/>
                </a:solidFill>
              </a:rPr>
              <a:t>and </a:t>
            </a:r>
            <a:r>
              <a:rPr lang="en-US" dirty="0">
                <a:solidFill>
                  <a:schemeClr val="bg1"/>
                </a:solidFill>
              </a:rPr>
              <a:t>natural </a:t>
            </a:r>
            <a:r>
              <a:rPr lang="en-US" dirty="0" smtClean="0">
                <a:solidFill>
                  <a:schemeClr val="bg1"/>
                </a:solidFill>
              </a:rPr>
              <a:t>gas.</a:t>
            </a:r>
          </a:p>
          <a:p>
            <a:pPr lvl="0"/>
            <a:r>
              <a:rPr lang="en-US" dirty="0" smtClean="0">
                <a:solidFill>
                  <a:schemeClr val="bg1"/>
                </a:solidFill>
              </a:rPr>
              <a:t>This paper also contain an illustration of gas sensors construction.</a:t>
            </a:r>
          </a:p>
          <a:p>
            <a:pPr lvl="0"/>
            <a:endParaRPr lang="en-US" dirty="0">
              <a:solidFill>
                <a:schemeClr val="bg1"/>
              </a:solidFill>
            </a:endParaRPr>
          </a:p>
          <a:p>
            <a:pPr lvl="0"/>
            <a:r>
              <a:rPr lang="en-US" dirty="0" smtClean="0">
                <a:solidFill>
                  <a:schemeClr val="bg1"/>
                </a:solidFill>
              </a:rPr>
              <a:t>*Result : </a:t>
            </a:r>
            <a:r>
              <a:rPr lang="en-US" dirty="0">
                <a:solidFill>
                  <a:schemeClr val="bg1"/>
                </a:solidFill>
              </a:rPr>
              <a:t>work presented in this project was directed towards pushing IOT technology to the next level. The principle of operation of Operation of IOT based gas </a:t>
            </a:r>
            <a:r>
              <a:rPr lang="en-US" dirty="0" err="1">
                <a:solidFill>
                  <a:schemeClr val="bg1"/>
                </a:solidFill>
              </a:rPr>
              <a:t>leakeage</a:t>
            </a:r>
            <a:r>
              <a:rPr lang="en-US" dirty="0">
                <a:solidFill>
                  <a:schemeClr val="bg1"/>
                </a:solidFill>
              </a:rPr>
              <a:t> and monitoring system was shown by operating the </a:t>
            </a:r>
            <a:r>
              <a:rPr lang="en-US" dirty="0" err="1">
                <a:solidFill>
                  <a:schemeClr val="bg1"/>
                </a:solidFill>
              </a:rPr>
              <a:t>Raspbery</a:t>
            </a:r>
            <a:r>
              <a:rPr lang="en-US" dirty="0">
                <a:solidFill>
                  <a:schemeClr val="bg1"/>
                </a:solidFill>
              </a:rPr>
              <a:t> pi 3 model attached with embedded system with required input and output gas level with the help of gas sensors was achieved. This results in a more efficient in operation because it is connected to a common free IOT based web page specially built to notify or email the responsible authority automatically so reduces the stress of constant monitoring.</a:t>
            </a:r>
            <a:endParaRPr lang="en-US" dirty="0" smtClean="0">
              <a:solidFill>
                <a:schemeClr val="bg1"/>
              </a:solidFill>
            </a:endParaRPr>
          </a:p>
          <a:p>
            <a:pPr lvl="0"/>
            <a:endParaRPr lang="en-US" dirty="0" smtClean="0">
              <a:solidFill>
                <a:schemeClr val="bg1"/>
              </a:solidFill>
            </a:endParaRPr>
          </a:p>
          <a:p>
            <a:pPr lvl="0"/>
            <a:r>
              <a:rPr lang="en-US" dirty="0">
                <a:solidFill>
                  <a:schemeClr val="bg1"/>
                </a:solidFill>
              </a:rPr>
              <a:t>Conclusion : IOT based toxic gas detector has become more efficient, more applicable than most of previous applications and smarter.</a:t>
            </a:r>
          </a:p>
        </p:txBody>
      </p:sp>
    </p:spTree>
    <p:extLst>
      <p:ext uri="{BB962C8B-B14F-4D97-AF65-F5344CB8AC3E}">
        <p14:creationId xmlns:p14="http://schemas.microsoft.com/office/powerpoint/2010/main" val="2930216293"/>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109</a:t>
            </a:fld>
            <a:endParaRPr lang="en"/>
          </a:p>
        </p:txBody>
      </p:sp>
      <p:sp>
        <p:nvSpPr>
          <p:cNvPr id="4" name="Text Placeholder 3"/>
          <p:cNvSpPr>
            <a:spLocks noGrp="1"/>
          </p:cNvSpPr>
          <p:nvPr>
            <p:ph type="body" idx="1"/>
          </p:nvPr>
        </p:nvSpPr>
        <p:spPr>
          <a:xfrm>
            <a:off x="97278" y="184826"/>
            <a:ext cx="8803532" cy="642025"/>
          </a:xfrm>
        </p:spPr>
        <p:txBody>
          <a:bodyPr/>
          <a:lstStyle/>
          <a:p>
            <a:pPr marL="76200" indent="0">
              <a:buNone/>
            </a:pPr>
            <a:r>
              <a:rPr lang="en-US" sz="1400" b="1" dirty="0">
                <a:latin typeface="Castellar" panose="020A0402060406010301" pitchFamily="18" charset="0"/>
              </a:rPr>
              <a:t>3</a:t>
            </a:r>
            <a:r>
              <a:rPr lang="en-US" sz="1400" b="1" dirty="0" smtClean="0">
                <a:latin typeface="Castellar" panose="020A0402060406010301" pitchFamily="18" charset="0"/>
              </a:rPr>
              <a:t> )</a:t>
            </a:r>
            <a:r>
              <a:rPr lang="en-US" b="1" dirty="0"/>
              <a:t> </a:t>
            </a:r>
            <a:r>
              <a:rPr lang="en-US" sz="1400" b="1" dirty="0">
                <a:latin typeface="Castellar" panose="020A0402060406010301" pitchFamily="18" charset="0"/>
              </a:rPr>
              <a:t>A Robotic Platform to Identify Gas Pipe Leakage Using IOT</a:t>
            </a:r>
            <a:endParaRPr lang="en-US" sz="1400" dirty="0">
              <a:latin typeface="Castellar" panose="020A0402060406010301" pitchFamily="18" charset="0"/>
            </a:endParaRPr>
          </a:p>
        </p:txBody>
      </p:sp>
      <p:sp>
        <p:nvSpPr>
          <p:cNvPr id="3" name="Rectangle 2"/>
          <p:cNvSpPr/>
          <p:nvPr/>
        </p:nvSpPr>
        <p:spPr>
          <a:xfrm>
            <a:off x="204280" y="826851"/>
            <a:ext cx="8813259" cy="954107"/>
          </a:xfrm>
          <a:prstGeom prst="rect">
            <a:avLst/>
          </a:prstGeom>
        </p:spPr>
        <p:txBody>
          <a:bodyPr wrap="square">
            <a:spAutoFit/>
          </a:bodyPr>
          <a:lstStyle/>
          <a:p>
            <a:pPr lvl="0"/>
            <a:r>
              <a:rPr lang="en-US" dirty="0" smtClean="0">
                <a:solidFill>
                  <a:schemeClr val="bg1"/>
                </a:solidFill>
              </a:rPr>
              <a:t>*</a:t>
            </a:r>
            <a:r>
              <a:rPr lang="en-US" dirty="0">
                <a:solidFill>
                  <a:schemeClr val="bg1"/>
                </a:solidFill>
              </a:rPr>
              <a:t>Algorithms and modules</a:t>
            </a:r>
            <a:r>
              <a:rPr lang="en-US" dirty="0" smtClean="0">
                <a:solidFill>
                  <a:schemeClr val="bg1"/>
                </a:solidFill>
              </a:rPr>
              <a:t>:</a:t>
            </a:r>
          </a:p>
          <a:p>
            <a:pPr lvl="0"/>
            <a:endParaRPr lang="en-US" dirty="0">
              <a:solidFill>
                <a:schemeClr val="bg1"/>
              </a:solidFill>
            </a:endParaRPr>
          </a:p>
          <a:p>
            <a:pPr lvl="0"/>
            <a:endParaRPr lang="en-US" dirty="0" smtClean="0">
              <a:solidFill>
                <a:schemeClr val="bg1"/>
              </a:solidFill>
            </a:endParaRPr>
          </a:p>
          <a:p>
            <a:pPr lvl="0"/>
            <a:endParaRPr lang="en-US" dirty="0">
              <a:solidFill>
                <a:schemeClr val="bg1"/>
              </a:solidFill>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2378" y="1177950"/>
            <a:ext cx="8813259" cy="2060320"/>
          </a:xfrm>
          <a:prstGeom prst="rect">
            <a:avLst/>
          </a:prstGeom>
        </p:spPr>
      </p:pic>
      <p:sp>
        <p:nvSpPr>
          <p:cNvPr id="5" name="Rectangle 4"/>
          <p:cNvSpPr/>
          <p:nvPr/>
        </p:nvSpPr>
        <p:spPr>
          <a:xfrm>
            <a:off x="289225" y="3316917"/>
            <a:ext cx="8611585" cy="1631216"/>
          </a:xfrm>
          <a:prstGeom prst="rect">
            <a:avLst/>
          </a:prstGeom>
        </p:spPr>
        <p:txBody>
          <a:bodyPr wrap="square">
            <a:spAutoFit/>
          </a:bodyPr>
          <a:lstStyle/>
          <a:p>
            <a:pPr marL="76200" indent="0">
              <a:buNone/>
            </a:pPr>
            <a:r>
              <a:rPr lang="en-US" sz="1600" dirty="0">
                <a:solidFill>
                  <a:schemeClr val="bg1"/>
                </a:solidFill>
              </a:rPr>
              <a:t>Result :   </a:t>
            </a:r>
            <a:r>
              <a:rPr lang="en-US" dirty="0">
                <a:solidFill>
                  <a:schemeClr val="bg1"/>
                </a:solidFill>
              </a:rPr>
              <a:t>1. The MQ-2 gas sensor of the MQ-x family detects the gases. In order to stabilize </a:t>
            </a:r>
          </a:p>
          <a:p>
            <a:pPr marL="76200" indent="0">
              <a:buNone/>
            </a:pPr>
            <a:r>
              <a:rPr lang="en-US" dirty="0">
                <a:solidFill>
                  <a:schemeClr val="bg1"/>
                </a:solidFill>
              </a:rPr>
              <a:t>	     the sensor it is important to pre heat it.</a:t>
            </a:r>
          </a:p>
          <a:p>
            <a:pPr marL="76200" indent="0">
              <a:buNone/>
            </a:pPr>
            <a:r>
              <a:rPr lang="en-US" dirty="0">
                <a:solidFill>
                  <a:schemeClr val="bg1"/>
                </a:solidFill>
              </a:rPr>
              <a:t>	 2. When the MQ-2 sensor is exposed to the gases it will detect and then it could </a:t>
            </a:r>
          </a:p>
          <a:p>
            <a:pPr marL="76200" indent="0">
              <a:buNone/>
            </a:pPr>
            <a:r>
              <a:rPr lang="en-US" dirty="0">
                <a:solidFill>
                  <a:schemeClr val="bg1"/>
                </a:solidFill>
              </a:rPr>
              <a:t>	     send the response to the Raspberry Pi. </a:t>
            </a:r>
          </a:p>
          <a:p>
            <a:pPr marL="76200" indent="0">
              <a:buNone/>
            </a:pPr>
            <a:r>
              <a:rPr lang="en-US" dirty="0">
                <a:solidFill>
                  <a:schemeClr val="bg1"/>
                </a:solidFill>
              </a:rPr>
              <a:t>	 3. The concentration of other gases such as CO2,H2S can also be detected by </a:t>
            </a:r>
          </a:p>
          <a:p>
            <a:pPr marL="76200" indent="0">
              <a:buNone/>
            </a:pPr>
            <a:r>
              <a:rPr lang="en-US" dirty="0">
                <a:solidFill>
                  <a:schemeClr val="bg1"/>
                </a:solidFill>
              </a:rPr>
              <a:t>	    CO2 and H2S sensors respectively. </a:t>
            </a:r>
          </a:p>
          <a:p>
            <a:pPr marL="76200" indent="0">
              <a:buNone/>
            </a:pPr>
            <a:r>
              <a:rPr lang="en-US" dirty="0">
                <a:solidFill>
                  <a:schemeClr val="bg1"/>
                </a:solidFill>
              </a:rPr>
              <a:t>	</a:t>
            </a:r>
            <a:endParaRPr lang="ar-EG" dirty="0">
              <a:solidFill>
                <a:schemeClr val="bg1"/>
              </a:solidFill>
            </a:endParaRPr>
          </a:p>
        </p:txBody>
      </p:sp>
    </p:spTree>
    <p:extLst>
      <p:ext uri="{BB962C8B-B14F-4D97-AF65-F5344CB8AC3E}">
        <p14:creationId xmlns:p14="http://schemas.microsoft.com/office/powerpoint/2010/main" val="374753153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11</a:t>
            </a:fld>
            <a:endParaRPr lang="en"/>
          </a:p>
        </p:txBody>
      </p:sp>
      <p:sp>
        <p:nvSpPr>
          <p:cNvPr id="4" name="Text Placeholder 3"/>
          <p:cNvSpPr>
            <a:spLocks noGrp="1"/>
          </p:cNvSpPr>
          <p:nvPr>
            <p:ph type="body" idx="1"/>
          </p:nvPr>
        </p:nvSpPr>
        <p:spPr>
          <a:xfrm>
            <a:off x="-1" y="0"/>
            <a:ext cx="9143975" cy="5143500"/>
          </a:xfrm>
        </p:spPr>
        <p:txBody>
          <a:bodyPr/>
          <a:lstStyle/>
          <a:p>
            <a:pPr lvl="0"/>
            <a:r>
              <a:rPr lang="en-US" sz="1800" dirty="0"/>
              <a:t>Algorithms:</a:t>
            </a:r>
            <a:endParaRPr lang="en-US" sz="1200" dirty="0"/>
          </a:p>
          <a:p>
            <a:pPr lvl="1"/>
            <a:r>
              <a:rPr lang="en-US" sz="1200" dirty="0"/>
              <a:t>federated learning </a:t>
            </a:r>
          </a:p>
          <a:p>
            <a:pPr lvl="1"/>
            <a:r>
              <a:rPr lang="en-US" sz="1200" dirty="0"/>
              <a:t>Differential Privacy </a:t>
            </a:r>
          </a:p>
          <a:p>
            <a:pPr lvl="1"/>
            <a:r>
              <a:rPr lang="en-US" sz="1200" dirty="0"/>
              <a:t>Perceptron </a:t>
            </a:r>
          </a:p>
          <a:p>
            <a:pPr lvl="1"/>
            <a:r>
              <a:rPr lang="en-US" sz="1200" dirty="0"/>
              <a:t>support vector machine (SVM) </a:t>
            </a:r>
          </a:p>
          <a:p>
            <a:pPr lvl="1"/>
            <a:r>
              <a:rPr lang="en-US" sz="1200" dirty="0"/>
              <a:t>logistic regression</a:t>
            </a:r>
          </a:p>
          <a:p>
            <a:pPr lvl="0"/>
            <a:r>
              <a:rPr lang="en-US" sz="1800" dirty="0"/>
              <a:t>Data set :</a:t>
            </a:r>
            <a:endParaRPr lang="en-US" sz="1600" dirty="0"/>
          </a:p>
          <a:p>
            <a:pPr lvl="1"/>
            <a:r>
              <a:rPr lang="en-US" sz="1400" dirty="0"/>
              <a:t>we used </a:t>
            </a:r>
            <a:r>
              <a:rPr lang="en-US" sz="1400" dirty="0">
                <a:solidFill>
                  <a:srgbClr val="00B0F0"/>
                </a:solidFill>
              </a:rPr>
              <a:t>Limited Market Scan Explores Claims-EMR Data (LCED), </a:t>
            </a:r>
            <a:r>
              <a:rPr lang="en-US" sz="1400" dirty="0"/>
              <a:t>which comprises administrative claims and </a:t>
            </a:r>
            <a:r>
              <a:rPr lang="en-US" sz="1400" dirty="0">
                <a:solidFill>
                  <a:srgbClr val="00B0F0"/>
                </a:solidFill>
              </a:rPr>
              <a:t>electronic health records (EHRs) </a:t>
            </a:r>
            <a:r>
              <a:rPr lang="en-US" sz="1400" dirty="0"/>
              <a:t>of over 1 million commercially insured patients. It consists of patient-level sensitive features, such as demographics, habits, diagnosis codes, outpatient prescription ﬁlls, laboratory results, and inpatient admission records.</a:t>
            </a:r>
            <a:endParaRPr lang="en-US" sz="2000" dirty="0"/>
          </a:p>
          <a:p>
            <a:r>
              <a:rPr lang="en-US" sz="2000" dirty="0"/>
              <a:t>Result:</a:t>
            </a:r>
          </a:p>
          <a:p>
            <a:pPr lvl="1"/>
            <a:r>
              <a:rPr lang="en-US" sz="1400" dirty="0"/>
              <a:t>we measure their utility in terms of </a:t>
            </a:r>
            <a:r>
              <a:rPr lang="en-US" sz="1400" dirty="0">
                <a:solidFill>
                  <a:srgbClr val="00B0F0"/>
                </a:solidFill>
              </a:rPr>
              <a:t>F1 score</a:t>
            </a:r>
            <a:r>
              <a:rPr lang="en-US" sz="1400" dirty="0"/>
              <a:t>. The models </a:t>
            </a:r>
            <a:r>
              <a:rPr lang="en-US" sz="1400" dirty="0">
                <a:solidFill>
                  <a:srgbClr val="00B0F0"/>
                </a:solidFill>
              </a:rPr>
              <a:t>were trained on 70% </a:t>
            </a:r>
            <a:r>
              <a:rPr lang="en-US" sz="1400" dirty="0"/>
              <a:t>of the data with 5-fold cross validation. FL achieves comparable performance to centralized learning for both tasks of</a:t>
            </a:r>
            <a:r>
              <a:rPr lang="en-US" sz="1400" dirty="0">
                <a:solidFill>
                  <a:srgbClr val="00B0F0"/>
                </a:solidFill>
              </a:rPr>
              <a:t> ADR</a:t>
            </a:r>
            <a:r>
              <a:rPr lang="en-US" sz="1400" dirty="0"/>
              <a:t> and </a:t>
            </a:r>
            <a:r>
              <a:rPr lang="en-US" sz="1400" dirty="0">
                <a:solidFill>
                  <a:srgbClr val="00B0F0"/>
                </a:solidFill>
              </a:rPr>
              <a:t>mortality prediction</a:t>
            </a:r>
            <a:r>
              <a:rPr lang="en-US" sz="1400" dirty="0"/>
              <a:t>. Although differential privacy guarantees a given level of privacy.</a:t>
            </a:r>
            <a:endParaRPr lang="en-US" sz="2000" dirty="0"/>
          </a:p>
          <a:p>
            <a:r>
              <a:rPr lang="en-US" sz="2000" dirty="0"/>
              <a:t>Conclusion:</a:t>
            </a:r>
          </a:p>
          <a:p>
            <a:pPr lvl="1"/>
            <a:r>
              <a:rPr lang="en-US" sz="1400" dirty="0"/>
              <a:t>We further explored the </a:t>
            </a:r>
            <a:r>
              <a:rPr lang="en-US" sz="1400" dirty="0">
                <a:solidFill>
                  <a:srgbClr val="00B0F0"/>
                </a:solidFill>
              </a:rPr>
              <a:t>potential of differential privacy </a:t>
            </a:r>
            <a:r>
              <a:rPr lang="en-US" sz="1400" dirty="0"/>
              <a:t>in preserving the privacy of federated learning models, while </a:t>
            </a:r>
            <a:r>
              <a:rPr lang="en-US" sz="1400" dirty="0">
                <a:solidFill>
                  <a:srgbClr val="00B0F0"/>
                </a:solidFill>
              </a:rPr>
              <a:t>maintaining high model performance </a:t>
            </a:r>
            <a:r>
              <a:rPr lang="en-US" sz="1400" dirty="0"/>
              <a:t>in the context of real-world health applications. Through experimental evaluation, we show that </a:t>
            </a:r>
            <a:r>
              <a:rPr lang="en-US" sz="1400" dirty="0">
                <a:solidFill>
                  <a:srgbClr val="00B0F0"/>
                </a:solidFill>
              </a:rPr>
              <a:t>although differential privacy is being readily adopted </a:t>
            </a:r>
            <a:r>
              <a:rPr lang="en-US" sz="1400" dirty="0"/>
              <a:t>in a federated setup, </a:t>
            </a:r>
            <a:r>
              <a:rPr lang="en-US" sz="1400" dirty="0">
                <a:solidFill>
                  <a:srgbClr val="00B0F0"/>
                </a:solidFill>
              </a:rPr>
              <a:t>it can lead to a signiﬁcant loss in model performance </a:t>
            </a:r>
            <a:r>
              <a:rPr lang="en-US" sz="1400" dirty="0"/>
              <a:t>for healthcare applications</a:t>
            </a:r>
            <a:endParaRPr lang="en-US" sz="2000" dirty="0"/>
          </a:p>
          <a:p>
            <a:endParaRPr lang="en-US" sz="2000" dirty="0"/>
          </a:p>
        </p:txBody>
      </p:sp>
    </p:spTree>
    <p:extLst>
      <p:ext uri="{BB962C8B-B14F-4D97-AF65-F5344CB8AC3E}">
        <p14:creationId xmlns:p14="http://schemas.microsoft.com/office/powerpoint/2010/main" val="2601246691"/>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110</a:t>
            </a:fld>
            <a:endParaRPr lang="en"/>
          </a:p>
        </p:txBody>
      </p:sp>
      <p:sp>
        <p:nvSpPr>
          <p:cNvPr id="4" name="Text Placeholder 3"/>
          <p:cNvSpPr>
            <a:spLocks noGrp="1"/>
          </p:cNvSpPr>
          <p:nvPr>
            <p:ph type="body" idx="1"/>
          </p:nvPr>
        </p:nvSpPr>
        <p:spPr>
          <a:xfrm>
            <a:off x="211876" y="815700"/>
            <a:ext cx="8374699" cy="4157972"/>
          </a:xfrm>
        </p:spPr>
        <p:txBody>
          <a:bodyPr/>
          <a:lstStyle/>
          <a:p>
            <a:pPr marL="76200" indent="0">
              <a:buNone/>
            </a:pPr>
            <a:r>
              <a:rPr lang="en-US" sz="1400" dirty="0"/>
              <a:t/>
            </a:r>
            <a:br>
              <a:rPr lang="en-US" sz="1400" dirty="0"/>
            </a:br>
            <a:endParaRPr lang="en-US" sz="1400" dirty="0"/>
          </a:p>
        </p:txBody>
      </p:sp>
      <p:sp>
        <p:nvSpPr>
          <p:cNvPr id="3" name="Rectangle 2"/>
          <p:cNvSpPr/>
          <p:nvPr/>
        </p:nvSpPr>
        <p:spPr>
          <a:xfrm>
            <a:off x="401444" y="1140362"/>
            <a:ext cx="8363415" cy="2893100"/>
          </a:xfrm>
          <a:prstGeom prst="rect">
            <a:avLst/>
          </a:prstGeom>
        </p:spPr>
        <p:txBody>
          <a:bodyPr wrap="square">
            <a:spAutoFit/>
          </a:bodyPr>
          <a:lstStyle/>
          <a:p>
            <a:pPr marL="76200" indent="0">
              <a:buNone/>
            </a:pPr>
            <a:r>
              <a:rPr lang="en-US" dirty="0" smtClean="0">
                <a:solidFill>
                  <a:schemeClr val="bg1"/>
                </a:solidFill>
              </a:rPr>
              <a:t>	4</a:t>
            </a:r>
            <a:r>
              <a:rPr lang="en-US" dirty="0">
                <a:solidFill>
                  <a:schemeClr val="bg1"/>
                </a:solidFill>
              </a:rPr>
              <a:t>. Every value recorded by the sensors is checked against a threshold value. This threshold </a:t>
            </a:r>
          </a:p>
          <a:p>
            <a:pPr marL="76200" indent="0">
              <a:buNone/>
            </a:pPr>
            <a:r>
              <a:rPr lang="en-US" dirty="0">
                <a:solidFill>
                  <a:schemeClr val="bg1"/>
                </a:solidFill>
              </a:rPr>
              <a:t>	     value is decided based upon the nature of the gases and the </a:t>
            </a:r>
            <a:r>
              <a:rPr lang="en-US" dirty="0" err="1">
                <a:solidFill>
                  <a:schemeClr val="bg1"/>
                </a:solidFill>
              </a:rPr>
              <a:t>behaviour</a:t>
            </a:r>
            <a:r>
              <a:rPr lang="en-US" dirty="0">
                <a:solidFill>
                  <a:schemeClr val="bg1"/>
                </a:solidFill>
              </a:rPr>
              <a:t> of the sensors. </a:t>
            </a:r>
          </a:p>
          <a:p>
            <a:pPr marL="76200" indent="0">
              <a:buNone/>
            </a:pPr>
            <a:r>
              <a:rPr lang="en-US" dirty="0">
                <a:solidFill>
                  <a:schemeClr val="bg1"/>
                </a:solidFill>
              </a:rPr>
              <a:t>	 5. We also attach a GPS Sensor to the Raspberry Pi which can detect the exact </a:t>
            </a:r>
          </a:p>
          <a:p>
            <a:pPr marL="76200" indent="0">
              <a:buNone/>
            </a:pPr>
            <a:r>
              <a:rPr lang="en-US" dirty="0">
                <a:solidFill>
                  <a:schemeClr val="bg1"/>
                </a:solidFill>
              </a:rPr>
              <a:t>	     location of the leakage. </a:t>
            </a:r>
          </a:p>
          <a:p>
            <a:pPr marL="76200" indent="0">
              <a:buNone/>
            </a:pPr>
            <a:r>
              <a:rPr lang="en-US" dirty="0">
                <a:solidFill>
                  <a:schemeClr val="bg1"/>
                </a:solidFill>
              </a:rPr>
              <a:t>	</a:t>
            </a:r>
            <a:r>
              <a:rPr lang="en-US" dirty="0" smtClean="0">
                <a:solidFill>
                  <a:schemeClr val="bg1"/>
                </a:solidFill>
              </a:rPr>
              <a:t> </a:t>
            </a:r>
            <a:r>
              <a:rPr lang="en-US" dirty="0">
                <a:solidFill>
                  <a:schemeClr val="bg1"/>
                </a:solidFill>
              </a:rPr>
              <a:t>7. An email about the focus level of gases is sent to the concerned expert as readings all 	     the time. </a:t>
            </a:r>
            <a:endParaRPr lang="en-US" dirty="0" smtClean="0">
              <a:solidFill>
                <a:schemeClr val="bg1"/>
              </a:solidFill>
            </a:endParaRPr>
          </a:p>
          <a:p>
            <a:pPr marL="76200" indent="0">
              <a:buNone/>
            </a:pPr>
            <a:endParaRPr lang="en-US" dirty="0" smtClean="0">
              <a:solidFill>
                <a:schemeClr val="bg1"/>
              </a:solidFill>
            </a:endParaRPr>
          </a:p>
          <a:p>
            <a:pPr marL="76200"/>
            <a:r>
              <a:rPr lang="en-US" dirty="0">
                <a:solidFill>
                  <a:schemeClr val="bg1"/>
                </a:solidFill>
              </a:rPr>
              <a:t>Conclusion : the robot is monitored time to time with the help of the sensors and also a SMS is sent to the registered user whenever gases are present around the pipe. The designed system provides a real time and low cost solution to the gas leakage problem and prevents many accidents.</a:t>
            </a:r>
          </a:p>
          <a:p>
            <a:pPr marL="76200" indent="0">
              <a:buNone/>
            </a:pPr>
            <a:endParaRPr lang="en-US" dirty="0">
              <a:solidFill>
                <a:schemeClr val="bg1"/>
              </a:solidFill>
            </a:endParaRPr>
          </a:p>
          <a:p>
            <a:pPr marL="76200" indent="0">
              <a:buNone/>
            </a:pPr>
            <a:endParaRPr lang="ar-EG" dirty="0">
              <a:solidFill>
                <a:schemeClr val="bg1"/>
              </a:solidFill>
            </a:endParaRPr>
          </a:p>
          <a:p>
            <a:pPr marL="76200" indent="0">
              <a:buNone/>
            </a:pPr>
            <a:r>
              <a:rPr lang="en-US" dirty="0">
                <a:solidFill>
                  <a:schemeClr val="bg1"/>
                </a:solidFill>
              </a:rPr>
              <a:t> </a:t>
            </a:r>
            <a:endParaRPr lang="ar-EG" dirty="0">
              <a:solidFill>
                <a:schemeClr val="bg1"/>
              </a:solidFill>
            </a:endParaRPr>
          </a:p>
        </p:txBody>
      </p:sp>
    </p:spTree>
    <p:extLst>
      <p:ext uri="{BB962C8B-B14F-4D97-AF65-F5344CB8AC3E}">
        <p14:creationId xmlns:p14="http://schemas.microsoft.com/office/powerpoint/2010/main" val="694849414"/>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111</a:t>
            </a:fld>
            <a:endParaRPr lang="en"/>
          </a:p>
        </p:txBody>
      </p:sp>
      <p:sp>
        <p:nvSpPr>
          <p:cNvPr id="4" name="Text Placeholder 3"/>
          <p:cNvSpPr>
            <a:spLocks noGrp="1"/>
          </p:cNvSpPr>
          <p:nvPr>
            <p:ph type="body" idx="1"/>
          </p:nvPr>
        </p:nvSpPr>
        <p:spPr>
          <a:xfrm>
            <a:off x="97278" y="184826"/>
            <a:ext cx="8803532" cy="642025"/>
          </a:xfrm>
        </p:spPr>
        <p:txBody>
          <a:bodyPr/>
          <a:lstStyle/>
          <a:p>
            <a:pPr marL="76200" indent="0">
              <a:buNone/>
            </a:pPr>
            <a:r>
              <a:rPr lang="en-US" sz="1400" b="1" dirty="0" smtClean="0">
                <a:latin typeface="Castellar" panose="020A0402060406010301" pitchFamily="18" charset="0"/>
              </a:rPr>
              <a:t>4 )</a:t>
            </a:r>
            <a:r>
              <a:rPr lang="en-US" b="1" dirty="0"/>
              <a:t> </a:t>
            </a:r>
            <a:r>
              <a:rPr lang="en-US" sz="1400" b="1" dirty="0">
                <a:latin typeface="Castellar" panose="020A0402060406010301" pitchFamily="18" charset="0"/>
              </a:rPr>
              <a:t>Gas Leakage Detection and Smart Alerting and Prediction Using </a:t>
            </a:r>
            <a:r>
              <a:rPr lang="en-US" sz="1400" b="1" dirty="0" err="1">
                <a:latin typeface="Castellar" panose="020A0402060406010301" pitchFamily="18" charset="0"/>
              </a:rPr>
              <a:t>IoT</a:t>
            </a:r>
            <a:endParaRPr lang="en-US" sz="1400" dirty="0">
              <a:latin typeface="Castellar" panose="020A0402060406010301" pitchFamily="18" charset="0"/>
            </a:endParaRPr>
          </a:p>
        </p:txBody>
      </p:sp>
      <p:sp>
        <p:nvSpPr>
          <p:cNvPr id="3" name="Rectangle 2"/>
          <p:cNvSpPr/>
          <p:nvPr/>
        </p:nvSpPr>
        <p:spPr>
          <a:xfrm>
            <a:off x="204280" y="826851"/>
            <a:ext cx="8813259" cy="1169551"/>
          </a:xfrm>
          <a:prstGeom prst="rect">
            <a:avLst/>
          </a:prstGeom>
        </p:spPr>
        <p:txBody>
          <a:bodyPr wrap="square">
            <a:spAutoFit/>
          </a:bodyPr>
          <a:lstStyle/>
          <a:p>
            <a:pPr lvl="0"/>
            <a:endParaRPr lang="en-US" dirty="0" smtClean="0">
              <a:solidFill>
                <a:schemeClr val="bg1"/>
              </a:solidFill>
            </a:endParaRPr>
          </a:p>
          <a:p>
            <a:pPr lvl="0"/>
            <a:r>
              <a:rPr lang="en-US" dirty="0">
                <a:solidFill>
                  <a:schemeClr val="bg1"/>
                </a:solidFill>
              </a:rPr>
              <a:t>Algorithms and modules: this paper proposes a system that uses components such as: </a:t>
            </a:r>
          </a:p>
          <a:p>
            <a:pPr lvl="0"/>
            <a:r>
              <a:rPr lang="en-US" dirty="0">
                <a:solidFill>
                  <a:schemeClr val="bg1"/>
                </a:solidFill>
              </a:rPr>
              <a:t>	</a:t>
            </a:r>
            <a:br>
              <a:rPr lang="en-US" dirty="0">
                <a:solidFill>
                  <a:schemeClr val="bg1"/>
                </a:solidFill>
              </a:rPr>
            </a:br>
            <a:endParaRPr lang="en-US" dirty="0">
              <a:solidFill>
                <a:schemeClr val="bg1"/>
              </a:solidFill>
            </a:endParaRPr>
          </a:p>
          <a:p>
            <a:pPr lvl="0"/>
            <a:endParaRPr lang="en-US" dirty="0">
              <a:solidFill>
                <a:schemeClr val="bg1"/>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3845" y="1360449"/>
            <a:ext cx="8521430" cy="3540898"/>
          </a:xfrm>
          <a:prstGeom prst="rect">
            <a:avLst/>
          </a:prstGeom>
        </p:spPr>
      </p:pic>
    </p:spTree>
    <p:extLst>
      <p:ext uri="{BB962C8B-B14F-4D97-AF65-F5344CB8AC3E}">
        <p14:creationId xmlns:p14="http://schemas.microsoft.com/office/powerpoint/2010/main" val="3444695942"/>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112</a:t>
            </a:fld>
            <a:endParaRPr lang="en"/>
          </a:p>
        </p:txBody>
      </p:sp>
      <p:sp>
        <p:nvSpPr>
          <p:cNvPr id="4" name="Text Placeholder 3"/>
          <p:cNvSpPr>
            <a:spLocks noGrp="1"/>
          </p:cNvSpPr>
          <p:nvPr>
            <p:ph type="body" idx="1"/>
          </p:nvPr>
        </p:nvSpPr>
        <p:spPr>
          <a:xfrm>
            <a:off x="807774" y="0"/>
            <a:ext cx="7686000" cy="3098400"/>
          </a:xfrm>
        </p:spPr>
        <p:txBody>
          <a:bodyPr/>
          <a:lstStyle/>
          <a:p>
            <a:r>
              <a:rPr lang="en-US" sz="1400" dirty="0" smtClean="0"/>
              <a:t>Result : </a:t>
            </a:r>
            <a:r>
              <a:rPr lang="en-US" sz="1400" b="1" dirty="0" smtClean="0"/>
              <a:t>This system is not only capable of detecting the leakages and hence presence of excess amounts of harmful gases and alerting through audible alarms but also, with the help of </a:t>
            </a:r>
            <a:r>
              <a:rPr lang="en-US" sz="1400" b="1" dirty="0" err="1" smtClean="0"/>
              <a:t>IoT</a:t>
            </a:r>
            <a:r>
              <a:rPr lang="en-US" sz="1400" b="1" dirty="0" smtClean="0"/>
              <a:t>, alerting the concerned authority about the condition before any mishap takes place through a personal call and message using GSM module, an e-mail about the details of the area using an Ethernet Shield. The system cuts off the main power supply of the house or building when the concentration of gas is about to reach its Lower Explosion Limit (LEL) which is done with the help of relays. </a:t>
            </a:r>
          </a:p>
          <a:p>
            <a:r>
              <a:rPr lang="en-US" sz="1400" b="1" dirty="0" smtClean="0"/>
              <a:t>Conclusion</a:t>
            </a:r>
            <a:r>
              <a:rPr lang="en-US" sz="1400" dirty="0" smtClean="0"/>
              <a:t>: </a:t>
            </a:r>
            <a:r>
              <a:rPr lang="en-US" sz="1400" b="1" dirty="0"/>
              <a:t>The proposed gas leakage detector is promising in the field of safety. it detects flammable and toxic gases fast and in a cost effective way.</a:t>
            </a:r>
            <a:r>
              <a:rPr lang="en-US" sz="1400" dirty="0" smtClean="0"/>
              <a:t> </a:t>
            </a:r>
            <a:endParaRPr lang="en-US" sz="1400" b="1" dirty="0" smtClean="0"/>
          </a:p>
        </p:txBody>
      </p:sp>
      <p:pic>
        <p:nvPicPr>
          <p:cNvPr id="5" name="Picture 4"/>
          <p:cNvPicPr>
            <a:picLocks noChangeAspect="1"/>
          </p:cNvPicPr>
          <p:nvPr/>
        </p:nvPicPr>
        <p:blipFill>
          <a:blip r:embed="rId2"/>
          <a:stretch>
            <a:fillRect/>
          </a:stretch>
        </p:blipFill>
        <p:spPr>
          <a:xfrm>
            <a:off x="83901" y="2397512"/>
            <a:ext cx="9060074" cy="2620537"/>
          </a:xfrm>
          <a:prstGeom prst="rect">
            <a:avLst/>
          </a:prstGeom>
        </p:spPr>
      </p:pic>
    </p:spTree>
    <p:extLst>
      <p:ext uri="{BB962C8B-B14F-4D97-AF65-F5344CB8AC3E}">
        <p14:creationId xmlns:p14="http://schemas.microsoft.com/office/powerpoint/2010/main" val="3159263055"/>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113</a:t>
            </a:fld>
            <a:endParaRPr lang="en"/>
          </a:p>
        </p:txBody>
      </p:sp>
      <p:sp>
        <p:nvSpPr>
          <p:cNvPr id="4" name="Text Placeholder 3"/>
          <p:cNvSpPr>
            <a:spLocks noGrp="1"/>
          </p:cNvSpPr>
          <p:nvPr>
            <p:ph type="body" idx="1"/>
          </p:nvPr>
        </p:nvSpPr>
        <p:spPr>
          <a:xfrm>
            <a:off x="97278" y="184826"/>
            <a:ext cx="8803532" cy="642025"/>
          </a:xfrm>
        </p:spPr>
        <p:txBody>
          <a:bodyPr/>
          <a:lstStyle/>
          <a:p>
            <a:pPr marL="76200" indent="0">
              <a:buNone/>
            </a:pPr>
            <a:r>
              <a:rPr lang="en-US" sz="1400" b="1" dirty="0">
                <a:latin typeface="Castellar" panose="020A0402060406010301" pitchFamily="18" charset="0"/>
              </a:rPr>
              <a:t>5</a:t>
            </a:r>
            <a:r>
              <a:rPr lang="en-US" sz="1400" b="1" dirty="0" smtClean="0">
                <a:latin typeface="Castellar" panose="020A0402060406010301" pitchFamily="18" charset="0"/>
              </a:rPr>
              <a:t> )</a:t>
            </a:r>
            <a:r>
              <a:rPr lang="en-US" b="1" dirty="0">
                <a:latin typeface="Castellar" panose="020A0402060406010301" pitchFamily="18" charset="0"/>
              </a:rPr>
              <a:t> </a:t>
            </a:r>
            <a:r>
              <a:rPr lang="en-US" sz="1400" b="1" dirty="0">
                <a:latin typeface="Castellar" panose="020A0402060406010301" pitchFamily="18" charset="0"/>
              </a:rPr>
              <a:t>Power-system protection device with </a:t>
            </a:r>
            <a:r>
              <a:rPr lang="en-US" sz="1400" b="1" dirty="0" err="1">
                <a:latin typeface="Castellar" panose="020A0402060406010301" pitchFamily="18" charset="0"/>
              </a:rPr>
              <a:t>IoT</a:t>
            </a:r>
            <a:r>
              <a:rPr lang="en-US" sz="1400" b="1" dirty="0">
                <a:latin typeface="Castellar" panose="020A0402060406010301" pitchFamily="18" charset="0"/>
              </a:rPr>
              <a:t>-based support for integration in smart environments</a:t>
            </a:r>
            <a:endParaRPr lang="en-US" sz="1400" dirty="0">
              <a:latin typeface="Castellar" panose="020A0402060406010301" pitchFamily="18" charset="0"/>
            </a:endParaRPr>
          </a:p>
        </p:txBody>
      </p:sp>
      <p:sp>
        <p:nvSpPr>
          <p:cNvPr id="3" name="Rectangle 2"/>
          <p:cNvSpPr/>
          <p:nvPr/>
        </p:nvSpPr>
        <p:spPr>
          <a:xfrm>
            <a:off x="63233" y="1023552"/>
            <a:ext cx="8813259" cy="3539430"/>
          </a:xfrm>
          <a:prstGeom prst="rect">
            <a:avLst/>
          </a:prstGeom>
        </p:spPr>
        <p:txBody>
          <a:bodyPr wrap="square">
            <a:spAutoFit/>
          </a:bodyPr>
          <a:lstStyle/>
          <a:p>
            <a:pPr lvl="0"/>
            <a:r>
              <a:rPr lang="en-US" dirty="0" smtClean="0">
                <a:solidFill>
                  <a:schemeClr val="bg1"/>
                </a:solidFill>
              </a:rPr>
              <a:t>*</a:t>
            </a:r>
            <a:r>
              <a:rPr lang="en-US" dirty="0">
                <a:solidFill>
                  <a:schemeClr val="bg1"/>
                </a:solidFill>
              </a:rPr>
              <a:t>Algorithms and </a:t>
            </a:r>
            <a:r>
              <a:rPr lang="en-US" dirty="0" smtClean="0">
                <a:solidFill>
                  <a:schemeClr val="bg1"/>
                </a:solidFill>
              </a:rPr>
              <a:t>modules:</a:t>
            </a:r>
          </a:p>
          <a:p>
            <a:pPr lvl="0"/>
            <a:r>
              <a:rPr lang="en-US" b="1" dirty="0">
                <a:solidFill>
                  <a:schemeClr val="bg1"/>
                </a:solidFill>
              </a:rPr>
              <a:t>	</a:t>
            </a:r>
            <a:r>
              <a:rPr lang="en-US" dirty="0" smtClean="0">
                <a:solidFill>
                  <a:schemeClr val="bg1"/>
                </a:solidFill>
              </a:rPr>
              <a:t>Hardware </a:t>
            </a:r>
            <a:r>
              <a:rPr lang="en-US" dirty="0">
                <a:solidFill>
                  <a:schemeClr val="bg1"/>
                </a:solidFill>
              </a:rPr>
              <a:t>implementation : ensures the protection of electrical consumers connected to </a:t>
            </a:r>
            <a:r>
              <a:rPr lang="en-US" dirty="0" smtClean="0">
                <a:solidFill>
                  <a:schemeClr val="bg1"/>
                </a:solidFill>
              </a:rPr>
              <a:t>the 	public </a:t>
            </a:r>
            <a:r>
              <a:rPr lang="en-US" dirty="0">
                <a:solidFill>
                  <a:schemeClr val="bg1"/>
                </a:solidFill>
              </a:rPr>
              <a:t>power supply grid by disconnecting the electrical supply in the event of several </a:t>
            </a:r>
            <a:r>
              <a:rPr lang="en-US" dirty="0" smtClean="0">
                <a:solidFill>
                  <a:schemeClr val="bg1"/>
                </a:solidFill>
              </a:rPr>
              <a:t>	faults</a:t>
            </a:r>
            <a:r>
              <a:rPr lang="en-US" dirty="0">
                <a:solidFill>
                  <a:schemeClr val="bg1"/>
                </a:solidFill>
              </a:rPr>
              <a:t>: overvoltage, overcurrent, leakage current and electrical arc. as it has so many </a:t>
            </a:r>
            <a:r>
              <a:rPr lang="en-US" dirty="0" smtClean="0">
                <a:solidFill>
                  <a:schemeClr val="bg1"/>
                </a:solidFill>
              </a:rPr>
              <a:t>	details </a:t>
            </a:r>
            <a:r>
              <a:rPr lang="en-US" dirty="0">
                <a:solidFill>
                  <a:schemeClr val="bg1"/>
                </a:solidFill>
              </a:rPr>
              <a:t>&amp; figures see it in the paper : </a:t>
            </a:r>
            <a:r>
              <a:rPr lang="en-US" dirty="0" smtClean="0">
                <a:solidFill>
                  <a:schemeClr val="bg1"/>
                </a:solidFill>
              </a:rPr>
              <a:t>	https</a:t>
            </a:r>
            <a:r>
              <a:rPr lang="en-US" dirty="0">
                <a:solidFill>
                  <a:schemeClr val="bg1"/>
                </a:solidFill>
              </a:rPr>
              <a:t>://journals.plos.org/plosone/article?id=10.1371/journal.pone.0208168#pone.0208168.ref001</a:t>
            </a:r>
            <a:br>
              <a:rPr lang="en-US" dirty="0">
                <a:solidFill>
                  <a:schemeClr val="bg1"/>
                </a:solidFill>
              </a:rPr>
            </a:br>
            <a:endParaRPr lang="en-US" dirty="0">
              <a:solidFill>
                <a:schemeClr val="bg1"/>
              </a:solidFill>
            </a:endParaRPr>
          </a:p>
          <a:p>
            <a:pPr lvl="0"/>
            <a:endParaRPr lang="en-US" dirty="0" smtClean="0">
              <a:solidFill>
                <a:schemeClr val="bg1"/>
              </a:solidFill>
            </a:endParaRPr>
          </a:p>
          <a:p>
            <a:pPr lvl="0"/>
            <a:r>
              <a:rPr lang="en-US" dirty="0" smtClean="0">
                <a:solidFill>
                  <a:schemeClr val="bg1"/>
                </a:solidFill>
              </a:rPr>
              <a:t>*Result :     prototypes</a:t>
            </a:r>
            <a:r>
              <a:rPr lang="en-US" dirty="0">
                <a:solidFill>
                  <a:schemeClr val="bg1"/>
                </a:solidFill>
              </a:rPr>
              <a:t>, regardless of power supply type, passed all tests. Nevertheless, higher order current </a:t>
            </a:r>
            <a:r>
              <a:rPr lang="en-US" dirty="0" smtClean="0">
                <a:solidFill>
                  <a:schemeClr val="bg1"/>
                </a:solidFill>
              </a:rPr>
              <a:t>	harmonics </a:t>
            </a:r>
            <a:r>
              <a:rPr lang="en-US" dirty="0">
                <a:solidFill>
                  <a:schemeClr val="bg1"/>
                </a:solidFill>
              </a:rPr>
              <a:t>generated in the grid are higher in the case of switching power supply</a:t>
            </a:r>
            <a:r>
              <a:rPr lang="en-US" dirty="0" smtClean="0">
                <a:solidFill>
                  <a:schemeClr val="bg1"/>
                </a:solidFill>
              </a:rPr>
              <a:t>. The </a:t>
            </a:r>
            <a:r>
              <a:rPr lang="en-US" dirty="0">
                <a:solidFill>
                  <a:schemeClr val="bg1"/>
                </a:solidFill>
              </a:rPr>
              <a:t>proposed </a:t>
            </a:r>
            <a:r>
              <a:rPr lang="en-US" dirty="0" smtClean="0">
                <a:solidFill>
                  <a:schemeClr val="bg1"/>
                </a:solidFill>
              </a:rPr>
              <a:t>	system </a:t>
            </a:r>
            <a:r>
              <a:rPr lang="en-US" dirty="0">
                <a:solidFill>
                  <a:schemeClr val="bg1"/>
                </a:solidFill>
              </a:rPr>
              <a:t>transcends the traditional functionalities of a classic circuit breaker not only by providing </a:t>
            </a:r>
            <a:r>
              <a:rPr lang="en-US" dirty="0" smtClean="0">
                <a:solidFill>
                  <a:schemeClr val="bg1"/>
                </a:solidFill>
              </a:rPr>
              <a:t>	protection </a:t>
            </a:r>
            <a:r>
              <a:rPr lang="en-US" dirty="0">
                <a:solidFill>
                  <a:schemeClr val="bg1"/>
                </a:solidFill>
              </a:rPr>
              <a:t>against additional faults but also by “becoming smart” in the sense that each protection </a:t>
            </a:r>
            <a:r>
              <a:rPr lang="en-US" dirty="0" smtClean="0">
                <a:solidFill>
                  <a:schemeClr val="bg1"/>
                </a:solidFill>
              </a:rPr>
              <a:t>	device </a:t>
            </a:r>
            <a:r>
              <a:rPr lang="en-US" dirty="0">
                <a:solidFill>
                  <a:schemeClr val="bg1"/>
                </a:solidFill>
              </a:rPr>
              <a:t>communicates using a concentrator-type architecture with a Web server for reporting the </a:t>
            </a:r>
            <a:r>
              <a:rPr lang="en-US" dirty="0" smtClean="0">
                <a:solidFill>
                  <a:schemeClr val="bg1"/>
                </a:solidFill>
              </a:rPr>
              <a:t>	recorded </a:t>
            </a:r>
            <a:r>
              <a:rPr lang="en-US" dirty="0">
                <a:solidFill>
                  <a:schemeClr val="bg1"/>
                </a:solidFill>
              </a:rPr>
              <a:t>events. The system also provides a Web-based interface for monitoring the network of </a:t>
            </a:r>
            <a:r>
              <a:rPr lang="en-US" dirty="0" smtClean="0">
                <a:solidFill>
                  <a:schemeClr val="bg1"/>
                </a:solidFill>
              </a:rPr>
              <a:t>	operating </a:t>
            </a:r>
            <a:r>
              <a:rPr lang="en-US" dirty="0">
                <a:solidFill>
                  <a:schemeClr val="bg1"/>
                </a:solidFill>
              </a:rPr>
              <a:t>devices and also real-time event notification through e-mail and SMS messages. </a:t>
            </a:r>
            <a:br>
              <a:rPr lang="en-US" dirty="0">
                <a:solidFill>
                  <a:schemeClr val="bg1"/>
                </a:solidFill>
              </a:rPr>
            </a:br>
            <a:endParaRPr lang="en-US" dirty="0">
              <a:solidFill>
                <a:schemeClr val="bg1"/>
              </a:solidFill>
            </a:endParaRPr>
          </a:p>
        </p:txBody>
      </p:sp>
    </p:spTree>
    <p:extLst>
      <p:ext uri="{BB962C8B-B14F-4D97-AF65-F5344CB8AC3E}">
        <p14:creationId xmlns:p14="http://schemas.microsoft.com/office/powerpoint/2010/main" val="319613328"/>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114</a:t>
            </a:fld>
            <a:endParaRPr lang="en"/>
          </a:p>
        </p:txBody>
      </p:sp>
      <p:sp>
        <p:nvSpPr>
          <p:cNvPr id="3" name="Rectangle 2"/>
          <p:cNvSpPr/>
          <p:nvPr/>
        </p:nvSpPr>
        <p:spPr>
          <a:xfrm>
            <a:off x="197931" y="352344"/>
            <a:ext cx="8813259" cy="1384995"/>
          </a:xfrm>
          <a:prstGeom prst="rect">
            <a:avLst/>
          </a:prstGeom>
        </p:spPr>
        <p:txBody>
          <a:bodyPr wrap="square">
            <a:spAutoFit/>
          </a:bodyPr>
          <a:lstStyle/>
          <a:p>
            <a:pPr lvl="0"/>
            <a:r>
              <a:rPr lang="en-US" dirty="0" smtClean="0">
                <a:solidFill>
                  <a:schemeClr val="bg1"/>
                </a:solidFill>
              </a:rPr>
              <a:t>Conclusion: </a:t>
            </a:r>
            <a:r>
              <a:rPr lang="en-US" dirty="0">
                <a:solidFill>
                  <a:schemeClr val="bg1"/>
                </a:solidFill>
              </a:rPr>
              <a:t>This paper described the design, implementation and functional validation of an advanced </a:t>
            </a:r>
            <a:r>
              <a:rPr lang="en-US" dirty="0" smtClean="0">
                <a:solidFill>
                  <a:schemeClr val="bg1"/>
                </a:solidFill>
              </a:rPr>
              <a:t>power-	system </a:t>
            </a:r>
            <a:r>
              <a:rPr lang="en-US" dirty="0">
                <a:solidFill>
                  <a:schemeClr val="bg1"/>
                </a:solidFill>
              </a:rPr>
              <a:t>protection device with </a:t>
            </a:r>
            <a:r>
              <a:rPr lang="en-US" dirty="0" err="1">
                <a:solidFill>
                  <a:schemeClr val="bg1"/>
                </a:solidFill>
              </a:rPr>
              <a:t>IoT</a:t>
            </a:r>
            <a:r>
              <a:rPr lang="en-US" dirty="0">
                <a:solidFill>
                  <a:schemeClr val="bg1"/>
                </a:solidFill>
              </a:rPr>
              <a:t>-based support for integration in smart environments like Smart </a:t>
            </a:r>
            <a:r>
              <a:rPr lang="en-US" dirty="0" smtClean="0">
                <a:solidFill>
                  <a:schemeClr val="bg1"/>
                </a:solidFill>
              </a:rPr>
              <a:t>	Homes </a:t>
            </a:r>
            <a:r>
              <a:rPr lang="en-US" dirty="0">
                <a:solidFill>
                  <a:schemeClr val="bg1"/>
                </a:solidFill>
              </a:rPr>
              <a:t>or Smart Cities. The protection device ensures the safety of electrical consumers </a:t>
            </a:r>
            <a:r>
              <a:rPr lang="en-US" dirty="0" smtClean="0">
                <a:solidFill>
                  <a:schemeClr val="bg1"/>
                </a:solidFill>
              </a:rPr>
              <a:t>	connected </a:t>
            </a:r>
            <a:r>
              <a:rPr lang="en-US" dirty="0">
                <a:solidFill>
                  <a:schemeClr val="bg1"/>
                </a:solidFill>
              </a:rPr>
              <a:t>to the public power supply grid by disconnecting the electrical supply in the event of </a:t>
            </a:r>
            <a:r>
              <a:rPr lang="en-US" dirty="0" smtClean="0">
                <a:solidFill>
                  <a:schemeClr val="bg1"/>
                </a:solidFill>
              </a:rPr>
              <a:t>	several </a:t>
            </a:r>
            <a:r>
              <a:rPr lang="en-US" dirty="0">
                <a:solidFill>
                  <a:schemeClr val="bg1"/>
                </a:solidFill>
              </a:rPr>
              <a:t>faults: overvoltage, overcurrent, leakage current and electrical arc. </a:t>
            </a:r>
            <a:br>
              <a:rPr lang="en-US" dirty="0">
                <a:solidFill>
                  <a:schemeClr val="bg1"/>
                </a:solidFill>
              </a:rPr>
            </a:br>
            <a:endParaRPr lang="en-US" dirty="0">
              <a:solidFill>
                <a:schemeClr val="bg1"/>
              </a:solidFill>
            </a:endParaRPr>
          </a:p>
        </p:txBody>
      </p:sp>
      <p:pic>
        <p:nvPicPr>
          <p:cNvPr id="5" name="Picture 4"/>
          <p:cNvPicPr>
            <a:picLocks noChangeAspect="1"/>
          </p:cNvPicPr>
          <p:nvPr/>
        </p:nvPicPr>
        <p:blipFill>
          <a:blip r:embed="rId2"/>
          <a:stretch>
            <a:fillRect/>
          </a:stretch>
        </p:blipFill>
        <p:spPr>
          <a:xfrm>
            <a:off x="434602" y="1577705"/>
            <a:ext cx="8417567" cy="3486150"/>
          </a:xfrm>
          <a:prstGeom prst="rect">
            <a:avLst/>
          </a:prstGeom>
        </p:spPr>
      </p:pic>
    </p:spTree>
    <p:extLst>
      <p:ext uri="{BB962C8B-B14F-4D97-AF65-F5344CB8AC3E}">
        <p14:creationId xmlns:p14="http://schemas.microsoft.com/office/powerpoint/2010/main" val="3294139715"/>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115</a:t>
            </a:fld>
            <a:endParaRPr lang="en"/>
          </a:p>
        </p:txBody>
      </p:sp>
      <p:sp>
        <p:nvSpPr>
          <p:cNvPr id="4" name="Text Placeholder 3"/>
          <p:cNvSpPr>
            <a:spLocks noGrp="1"/>
          </p:cNvSpPr>
          <p:nvPr>
            <p:ph type="body" idx="1"/>
          </p:nvPr>
        </p:nvSpPr>
        <p:spPr>
          <a:xfrm>
            <a:off x="97278" y="184826"/>
            <a:ext cx="8803532" cy="642025"/>
          </a:xfrm>
        </p:spPr>
        <p:txBody>
          <a:bodyPr/>
          <a:lstStyle/>
          <a:p>
            <a:pPr marL="76200" indent="0">
              <a:buNone/>
            </a:pPr>
            <a:r>
              <a:rPr lang="en-US" sz="1400" b="1" dirty="0" smtClean="0">
                <a:latin typeface="Castellar" panose="020A0402060406010301" pitchFamily="18" charset="0"/>
              </a:rPr>
              <a:t>6 )</a:t>
            </a:r>
            <a:r>
              <a:rPr lang="en-US" b="1" dirty="0">
                <a:latin typeface="Castellar" panose="020A0402060406010301" pitchFamily="18" charset="0"/>
              </a:rPr>
              <a:t> </a:t>
            </a:r>
            <a:r>
              <a:rPr lang="en-US" sz="1400" b="1" dirty="0">
                <a:latin typeface="Castellar" panose="020A0402060406010301" pitchFamily="18" charset="0"/>
              </a:rPr>
              <a:t>A review on different pipeline fault detection methods</a:t>
            </a:r>
            <a:endParaRPr lang="en-US" sz="1400" dirty="0">
              <a:latin typeface="Castellar" panose="020A0402060406010301" pitchFamily="18" charset="0"/>
            </a:endParaRPr>
          </a:p>
        </p:txBody>
      </p:sp>
      <p:sp>
        <p:nvSpPr>
          <p:cNvPr id="3" name="Rectangle 2"/>
          <p:cNvSpPr/>
          <p:nvPr/>
        </p:nvSpPr>
        <p:spPr>
          <a:xfrm>
            <a:off x="63233" y="1023552"/>
            <a:ext cx="8813259" cy="523220"/>
          </a:xfrm>
          <a:prstGeom prst="rect">
            <a:avLst/>
          </a:prstGeom>
        </p:spPr>
        <p:txBody>
          <a:bodyPr wrap="square">
            <a:spAutoFit/>
          </a:bodyPr>
          <a:lstStyle/>
          <a:p>
            <a:pPr lvl="0"/>
            <a:r>
              <a:rPr lang="en-US" dirty="0" smtClean="0">
                <a:solidFill>
                  <a:schemeClr val="bg1"/>
                </a:solidFill>
              </a:rPr>
              <a:t>*</a:t>
            </a:r>
            <a:r>
              <a:rPr lang="en-US" dirty="0">
                <a:solidFill>
                  <a:schemeClr val="bg1"/>
                </a:solidFill>
              </a:rPr>
              <a:t>Algorithms and </a:t>
            </a:r>
            <a:r>
              <a:rPr lang="en-US" dirty="0" smtClean="0">
                <a:solidFill>
                  <a:schemeClr val="bg1"/>
                </a:solidFill>
              </a:rPr>
              <a:t>modules:</a:t>
            </a:r>
          </a:p>
          <a:p>
            <a:pPr lvl="0"/>
            <a:endParaRPr lang="en-US" dirty="0" smtClean="0">
              <a:solidFill>
                <a:schemeClr val="bg1"/>
              </a:solidFill>
            </a:endParaRPr>
          </a:p>
        </p:txBody>
      </p:sp>
      <p:pic>
        <p:nvPicPr>
          <p:cNvPr id="5" name="Picture 4"/>
          <p:cNvPicPr>
            <a:picLocks noChangeAspect="1"/>
          </p:cNvPicPr>
          <p:nvPr/>
        </p:nvPicPr>
        <p:blipFill>
          <a:blip r:embed="rId2"/>
          <a:stretch>
            <a:fillRect/>
          </a:stretch>
        </p:blipFill>
        <p:spPr>
          <a:xfrm>
            <a:off x="437746" y="1293541"/>
            <a:ext cx="8258782" cy="3745388"/>
          </a:xfrm>
          <a:prstGeom prst="rect">
            <a:avLst/>
          </a:prstGeom>
        </p:spPr>
      </p:pic>
    </p:spTree>
    <p:extLst>
      <p:ext uri="{BB962C8B-B14F-4D97-AF65-F5344CB8AC3E}">
        <p14:creationId xmlns:p14="http://schemas.microsoft.com/office/powerpoint/2010/main" val="3824356548"/>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116</a:t>
            </a:fld>
            <a:endParaRPr lang="en"/>
          </a:p>
        </p:txBody>
      </p:sp>
      <p:sp>
        <p:nvSpPr>
          <p:cNvPr id="3" name="Rectangle 2"/>
          <p:cNvSpPr/>
          <p:nvPr/>
        </p:nvSpPr>
        <p:spPr>
          <a:xfrm>
            <a:off x="52016" y="128608"/>
            <a:ext cx="8813259" cy="4616648"/>
          </a:xfrm>
          <a:prstGeom prst="rect">
            <a:avLst/>
          </a:prstGeom>
        </p:spPr>
        <p:txBody>
          <a:bodyPr wrap="square">
            <a:spAutoFit/>
          </a:bodyPr>
          <a:lstStyle/>
          <a:p>
            <a:pPr lvl="0"/>
            <a:r>
              <a:rPr lang="en-US" b="1" dirty="0" smtClean="0">
                <a:solidFill>
                  <a:schemeClr val="bg1"/>
                </a:solidFill>
              </a:rPr>
              <a:t>*result :</a:t>
            </a:r>
          </a:p>
          <a:p>
            <a:pPr lvl="0"/>
            <a:r>
              <a:rPr lang="en-US" b="1" dirty="0" smtClean="0">
                <a:solidFill>
                  <a:schemeClr val="bg1"/>
                </a:solidFill>
              </a:rPr>
              <a:t> </a:t>
            </a:r>
            <a:r>
              <a:rPr lang="en-US" b="1" dirty="0">
                <a:solidFill>
                  <a:schemeClr val="bg1"/>
                </a:solidFill>
              </a:rPr>
              <a:t>Blockage detection techniques </a:t>
            </a:r>
            <a:r>
              <a:rPr lang="en-US" b="1" dirty="0" smtClean="0">
                <a:solidFill>
                  <a:schemeClr val="bg1"/>
                </a:solidFill>
              </a:rPr>
              <a:t>:</a:t>
            </a:r>
          </a:p>
          <a:p>
            <a:pPr lvl="0"/>
            <a:r>
              <a:rPr lang="en-US" b="1" dirty="0" smtClean="0">
                <a:solidFill>
                  <a:schemeClr val="bg1"/>
                </a:solidFill>
              </a:rPr>
              <a:t>	 </a:t>
            </a:r>
            <a:r>
              <a:rPr lang="en-US" b="1" dirty="0">
                <a:solidFill>
                  <a:schemeClr val="bg1"/>
                </a:solidFill>
              </a:rPr>
              <a:t>1)vibration </a:t>
            </a:r>
            <a:r>
              <a:rPr lang="en-US" b="1" dirty="0" smtClean="0">
                <a:solidFill>
                  <a:schemeClr val="bg1"/>
                </a:solidFill>
              </a:rPr>
              <a:t>analysis</a:t>
            </a:r>
          </a:p>
          <a:p>
            <a:pPr lvl="0"/>
            <a:r>
              <a:rPr lang="en-US" b="1" dirty="0">
                <a:solidFill>
                  <a:schemeClr val="bg1"/>
                </a:solidFill>
              </a:rPr>
              <a:t>	</a:t>
            </a:r>
            <a:r>
              <a:rPr lang="en-US" b="1" dirty="0" smtClean="0">
                <a:solidFill>
                  <a:schemeClr val="bg1"/>
                </a:solidFill>
              </a:rPr>
              <a:t>2)Pulse </a:t>
            </a:r>
            <a:r>
              <a:rPr lang="en-US" b="1" dirty="0">
                <a:solidFill>
                  <a:schemeClr val="bg1"/>
                </a:solidFill>
              </a:rPr>
              <a:t>echo </a:t>
            </a:r>
            <a:r>
              <a:rPr lang="en-US" b="1" dirty="0" smtClean="0">
                <a:solidFill>
                  <a:schemeClr val="bg1"/>
                </a:solidFill>
              </a:rPr>
              <a:t>methodology</a:t>
            </a:r>
          </a:p>
          <a:p>
            <a:pPr lvl="0"/>
            <a:r>
              <a:rPr lang="en-US" b="1" dirty="0">
                <a:solidFill>
                  <a:schemeClr val="bg1"/>
                </a:solidFill>
              </a:rPr>
              <a:t>	</a:t>
            </a:r>
            <a:r>
              <a:rPr lang="en-US" b="1" dirty="0" smtClean="0">
                <a:solidFill>
                  <a:schemeClr val="bg1"/>
                </a:solidFill>
              </a:rPr>
              <a:t>3)Acoustic reflectometry</a:t>
            </a:r>
          </a:p>
          <a:p>
            <a:pPr lvl="0"/>
            <a:r>
              <a:rPr lang="en-US" b="1" dirty="0">
                <a:solidFill>
                  <a:schemeClr val="bg1"/>
                </a:solidFill>
              </a:rPr>
              <a:t>	</a:t>
            </a:r>
            <a:r>
              <a:rPr lang="en-US" b="1" dirty="0" smtClean="0">
                <a:solidFill>
                  <a:schemeClr val="bg1"/>
                </a:solidFill>
              </a:rPr>
              <a:t>4)Transient </a:t>
            </a:r>
            <a:r>
              <a:rPr lang="en-US" b="1" dirty="0">
                <a:solidFill>
                  <a:schemeClr val="bg1"/>
                </a:solidFill>
              </a:rPr>
              <a:t>wave blockage interaction and blockage </a:t>
            </a:r>
            <a:r>
              <a:rPr lang="en-US" b="1" dirty="0" smtClean="0">
                <a:solidFill>
                  <a:schemeClr val="bg1"/>
                </a:solidFill>
              </a:rPr>
              <a:t>detection</a:t>
            </a:r>
          </a:p>
          <a:p>
            <a:pPr lvl="0"/>
            <a:r>
              <a:rPr lang="en-US" b="1" dirty="0">
                <a:solidFill>
                  <a:schemeClr val="bg1"/>
                </a:solidFill>
              </a:rPr>
              <a:t>	</a:t>
            </a:r>
            <a:r>
              <a:rPr lang="en-US" b="1" dirty="0" smtClean="0">
                <a:solidFill>
                  <a:schemeClr val="bg1"/>
                </a:solidFill>
              </a:rPr>
              <a:t>5)Stochastic </a:t>
            </a:r>
            <a:r>
              <a:rPr lang="en-US" b="1" dirty="0">
                <a:solidFill>
                  <a:schemeClr val="bg1"/>
                </a:solidFill>
              </a:rPr>
              <a:t>successive linear estimator (</a:t>
            </a:r>
            <a:r>
              <a:rPr lang="en-US" b="1" dirty="0" smtClean="0">
                <a:solidFill>
                  <a:schemeClr val="bg1"/>
                </a:solidFill>
              </a:rPr>
              <a:t>SLE).	(most appropriate)</a:t>
            </a:r>
            <a:endParaRPr lang="en-US" b="1" dirty="0">
              <a:solidFill>
                <a:schemeClr val="bg1"/>
              </a:solidFill>
            </a:endParaRPr>
          </a:p>
          <a:p>
            <a:pPr lvl="0"/>
            <a:r>
              <a:rPr lang="en-US" b="1" dirty="0">
                <a:solidFill>
                  <a:schemeClr val="bg1"/>
                </a:solidFill>
              </a:rPr>
              <a:t>Leakage detection techniques:</a:t>
            </a:r>
          </a:p>
          <a:p>
            <a:pPr lvl="0"/>
            <a:r>
              <a:rPr lang="en-US" b="1" dirty="0">
                <a:solidFill>
                  <a:schemeClr val="bg1"/>
                </a:solidFill>
              </a:rPr>
              <a:t>	1)Negative pressure wave based leak detection system </a:t>
            </a:r>
          </a:p>
          <a:p>
            <a:pPr lvl="0"/>
            <a:r>
              <a:rPr lang="en-US" b="1" dirty="0">
                <a:solidFill>
                  <a:schemeClr val="bg1"/>
                </a:solidFill>
              </a:rPr>
              <a:t>	2)Fiber sensor based leak detection</a:t>
            </a:r>
          </a:p>
          <a:p>
            <a:pPr lvl="0"/>
            <a:r>
              <a:rPr lang="en-US" b="1" dirty="0">
                <a:solidFill>
                  <a:schemeClr val="bg1"/>
                </a:solidFill>
              </a:rPr>
              <a:t>	3)SVM-based pipeline leakage detection:</a:t>
            </a:r>
          </a:p>
          <a:p>
            <a:pPr lvl="0"/>
            <a:r>
              <a:rPr lang="en-US" b="1" dirty="0">
                <a:solidFill>
                  <a:schemeClr val="bg1"/>
                </a:solidFill>
              </a:rPr>
              <a:t>	4)Piezoelectric AE sensor</a:t>
            </a:r>
          </a:p>
          <a:p>
            <a:pPr lvl="0"/>
            <a:r>
              <a:rPr lang="en-US" b="1" dirty="0">
                <a:solidFill>
                  <a:schemeClr val="bg1"/>
                </a:solidFill>
              </a:rPr>
              <a:t>	5)Filter diagonalization method (FDM)</a:t>
            </a:r>
          </a:p>
          <a:p>
            <a:pPr lvl="0"/>
            <a:r>
              <a:rPr lang="en-US" b="1" dirty="0">
                <a:solidFill>
                  <a:schemeClr val="bg1"/>
                </a:solidFill>
              </a:rPr>
              <a:t>	6) Harmonic wavelet analysis</a:t>
            </a:r>
          </a:p>
          <a:p>
            <a:pPr lvl="0"/>
            <a:r>
              <a:rPr lang="en-US" b="1" dirty="0">
                <a:solidFill>
                  <a:schemeClr val="bg1"/>
                </a:solidFill>
              </a:rPr>
              <a:t>	7). Genetic algorithm (GA) in combination with the inverse transient method	8)Computational fluid dynamic simulation</a:t>
            </a:r>
            <a:endParaRPr lang="en-US" b="1" dirty="0" smtClean="0">
              <a:solidFill>
                <a:schemeClr val="bg1"/>
              </a:solidFill>
            </a:endParaRPr>
          </a:p>
          <a:p>
            <a:pPr lvl="0"/>
            <a:endParaRPr lang="en-US" b="1" dirty="0" smtClean="0">
              <a:solidFill>
                <a:schemeClr val="bg1"/>
              </a:solidFill>
            </a:endParaRPr>
          </a:p>
          <a:p>
            <a:pPr lvl="0"/>
            <a:r>
              <a:rPr lang="en-US" b="1" dirty="0">
                <a:solidFill>
                  <a:schemeClr val="bg1"/>
                </a:solidFill>
              </a:rPr>
              <a:t>*Conclusion</a:t>
            </a:r>
            <a:r>
              <a:rPr lang="en-US" b="1" dirty="0" smtClean="0">
                <a:solidFill>
                  <a:schemeClr val="bg1"/>
                </a:solidFill>
              </a:rPr>
              <a:t>:</a:t>
            </a:r>
            <a:endParaRPr lang="en-US" b="1" dirty="0">
              <a:solidFill>
                <a:schemeClr val="bg1"/>
              </a:solidFill>
            </a:endParaRPr>
          </a:p>
          <a:p>
            <a:pPr lvl="0"/>
            <a:r>
              <a:rPr lang="en-US" b="1" dirty="0">
                <a:solidFill>
                  <a:schemeClr val="bg1"/>
                </a:solidFill>
              </a:rPr>
              <a:t>	this paper provides many fault detection methods for blocking and leakage and illustrates 	the advantage and disadvantage of each one.</a:t>
            </a:r>
          </a:p>
          <a:p>
            <a:pPr lvl="0"/>
            <a:endParaRPr lang="en-US" b="1" dirty="0" smtClean="0">
              <a:solidFill>
                <a:schemeClr val="bg1"/>
              </a:solidFill>
            </a:endParaRPr>
          </a:p>
        </p:txBody>
      </p:sp>
    </p:spTree>
    <p:extLst>
      <p:ext uri="{BB962C8B-B14F-4D97-AF65-F5344CB8AC3E}">
        <p14:creationId xmlns:p14="http://schemas.microsoft.com/office/powerpoint/2010/main" val="1846153527"/>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117</a:t>
            </a:fld>
            <a:endParaRPr lang="en"/>
          </a:p>
        </p:txBody>
      </p:sp>
      <p:sp>
        <p:nvSpPr>
          <p:cNvPr id="4" name="Text Placeholder 3"/>
          <p:cNvSpPr>
            <a:spLocks noGrp="1"/>
          </p:cNvSpPr>
          <p:nvPr>
            <p:ph type="body" idx="1"/>
          </p:nvPr>
        </p:nvSpPr>
        <p:spPr>
          <a:xfrm>
            <a:off x="0" y="137713"/>
            <a:ext cx="8779215" cy="642025"/>
          </a:xfrm>
        </p:spPr>
        <p:txBody>
          <a:bodyPr/>
          <a:lstStyle/>
          <a:p>
            <a:pPr marL="76200" indent="0">
              <a:buNone/>
            </a:pPr>
            <a:r>
              <a:rPr lang="en-US" sz="1400" b="1" dirty="0">
                <a:latin typeface="Castellar" panose="020A0402060406010301" pitchFamily="18" charset="0"/>
              </a:rPr>
              <a:t>7</a:t>
            </a:r>
            <a:r>
              <a:rPr lang="en-US" sz="1400" b="1" dirty="0" smtClean="0">
                <a:latin typeface="Castellar" panose="020A0402060406010301" pitchFamily="18" charset="0"/>
              </a:rPr>
              <a:t> )</a:t>
            </a:r>
            <a:r>
              <a:rPr lang="en-US" b="1" dirty="0">
                <a:latin typeface="Castellar" panose="020A0402060406010301" pitchFamily="18" charset="0"/>
              </a:rPr>
              <a:t> </a:t>
            </a:r>
            <a:r>
              <a:rPr lang="en-US" sz="1400" dirty="0">
                <a:latin typeface="Castellar" panose="020A0402060406010301" pitchFamily="18" charset="0"/>
              </a:rPr>
              <a:t>Water Pipeline Monitoring and Leak Detection using Flow Liquid Meter  </a:t>
            </a:r>
            <a:r>
              <a:rPr lang="en-US" sz="1400" dirty="0" smtClean="0">
                <a:latin typeface="Castellar" panose="020A0402060406010301" pitchFamily="18" charset="0"/>
              </a:rPr>
              <a:t>	                                             Sensor</a:t>
            </a:r>
            <a:endParaRPr lang="en-US" sz="1400" dirty="0">
              <a:latin typeface="Castellar" panose="020A0402060406010301" pitchFamily="18" charset="0"/>
            </a:endParaRPr>
          </a:p>
        </p:txBody>
      </p:sp>
      <p:sp>
        <p:nvSpPr>
          <p:cNvPr id="3" name="Rectangle 2"/>
          <p:cNvSpPr/>
          <p:nvPr/>
        </p:nvSpPr>
        <p:spPr>
          <a:xfrm>
            <a:off x="-34044" y="1022893"/>
            <a:ext cx="8813259" cy="523220"/>
          </a:xfrm>
          <a:prstGeom prst="rect">
            <a:avLst/>
          </a:prstGeom>
        </p:spPr>
        <p:txBody>
          <a:bodyPr wrap="square">
            <a:spAutoFit/>
          </a:bodyPr>
          <a:lstStyle/>
          <a:p>
            <a:pPr lvl="0"/>
            <a:r>
              <a:rPr lang="en-US" dirty="0" smtClean="0">
                <a:solidFill>
                  <a:schemeClr val="bg1"/>
                </a:solidFill>
              </a:rPr>
              <a:t>*</a:t>
            </a:r>
            <a:r>
              <a:rPr lang="en-US" dirty="0">
                <a:solidFill>
                  <a:schemeClr val="bg1"/>
                </a:solidFill>
              </a:rPr>
              <a:t>Algorithms and </a:t>
            </a:r>
            <a:r>
              <a:rPr lang="en-US" dirty="0" smtClean="0">
                <a:solidFill>
                  <a:schemeClr val="bg1"/>
                </a:solidFill>
              </a:rPr>
              <a:t>modules:</a:t>
            </a:r>
          </a:p>
          <a:p>
            <a:pPr lvl="0"/>
            <a:endParaRPr lang="en-US" dirty="0" smtClean="0">
              <a:solidFill>
                <a:schemeClr val="bg1"/>
              </a:solidFill>
            </a:endParaRPr>
          </a:p>
        </p:txBody>
      </p:sp>
      <p:pic>
        <p:nvPicPr>
          <p:cNvPr id="5" name="Picture 4"/>
          <p:cNvPicPr>
            <a:picLocks noChangeAspect="1"/>
          </p:cNvPicPr>
          <p:nvPr/>
        </p:nvPicPr>
        <p:blipFill>
          <a:blip r:embed="rId2"/>
          <a:stretch>
            <a:fillRect/>
          </a:stretch>
        </p:blipFill>
        <p:spPr>
          <a:xfrm>
            <a:off x="133816" y="1284503"/>
            <a:ext cx="8931178" cy="3778151"/>
          </a:xfrm>
          <a:prstGeom prst="rect">
            <a:avLst/>
          </a:prstGeom>
        </p:spPr>
      </p:pic>
    </p:spTree>
    <p:extLst>
      <p:ext uri="{BB962C8B-B14F-4D97-AF65-F5344CB8AC3E}">
        <p14:creationId xmlns:p14="http://schemas.microsoft.com/office/powerpoint/2010/main" val="1905082720"/>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118</a:t>
            </a:fld>
            <a:endParaRPr lang="en"/>
          </a:p>
        </p:txBody>
      </p:sp>
      <p:sp>
        <p:nvSpPr>
          <p:cNvPr id="4" name="Text Placeholder 3"/>
          <p:cNvSpPr>
            <a:spLocks noGrp="1"/>
          </p:cNvSpPr>
          <p:nvPr>
            <p:ph type="body" idx="1"/>
          </p:nvPr>
        </p:nvSpPr>
        <p:spPr>
          <a:xfrm>
            <a:off x="0" y="137713"/>
            <a:ext cx="8779215" cy="642025"/>
          </a:xfrm>
        </p:spPr>
        <p:txBody>
          <a:bodyPr/>
          <a:lstStyle/>
          <a:p>
            <a:pPr marL="76200" indent="0">
              <a:buNone/>
            </a:pPr>
            <a:r>
              <a:rPr lang="en-US" sz="1400" b="1" dirty="0">
                <a:latin typeface="Castellar" panose="020A0402060406010301" pitchFamily="18" charset="0"/>
              </a:rPr>
              <a:t>7</a:t>
            </a:r>
            <a:r>
              <a:rPr lang="en-US" sz="1400" b="1" dirty="0" smtClean="0">
                <a:latin typeface="Castellar" panose="020A0402060406010301" pitchFamily="18" charset="0"/>
              </a:rPr>
              <a:t> )</a:t>
            </a:r>
            <a:r>
              <a:rPr lang="en-US" b="1" dirty="0">
                <a:latin typeface="Castellar" panose="020A0402060406010301" pitchFamily="18" charset="0"/>
              </a:rPr>
              <a:t> </a:t>
            </a:r>
            <a:r>
              <a:rPr lang="en-US" sz="1400" dirty="0">
                <a:latin typeface="Castellar" panose="020A0402060406010301" pitchFamily="18" charset="0"/>
              </a:rPr>
              <a:t>Water Pipeline Monitoring and Leak Detection using Flow Liquid Meter  </a:t>
            </a:r>
            <a:r>
              <a:rPr lang="en-US" sz="1400" dirty="0" smtClean="0">
                <a:latin typeface="Castellar" panose="020A0402060406010301" pitchFamily="18" charset="0"/>
              </a:rPr>
              <a:t>	                                             Sensor</a:t>
            </a:r>
            <a:endParaRPr lang="en-US" sz="1400" dirty="0">
              <a:latin typeface="Castellar" panose="020A0402060406010301" pitchFamily="18" charset="0"/>
            </a:endParaRPr>
          </a:p>
        </p:txBody>
      </p:sp>
      <p:sp>
        <p:nvSpPr>
          <p:cNvPr id="3" name="Rectangle 2"/>
          <p:cNvSpPr/>
          <p:nvPr/>
        </p:nvSpPr>
        <p:spPr>
          <a:xfrm>
            <a:off x="63233" y="1023552"/>
            <a:ext cx="8813259" cy="2031325"/>
          </a:xfrm>
          <a:prstGeom prst="rect">
            <a:avLst/>
          </a:prstGeom>
        </p:spPr>
        <p:txBody>
          <a:bodyPr wrap="square">
            <a:spAutoFit/>
          </a:bodyPr>
          <a:lstStyle/>
          <a:p>
            <a:pPr lvl="0"/>
            <a:r>
              <a:rPr lang="en-US" dirty="0" smtClean="0">
                <a:solidFill>
                  <a:schemeClr val="bg1"/>
                </a:solidFill>
              </a:rPr>
              <a:t>*result: 	</a:t>
            </a:r>
            <a:r>
              <a:rPr lang="en-US" dirty="0">
                <a:solidFill>
                  <a:schemeClr val="bg1"/>
                </a:solidFill>
              </a:rPr>
              <a:t>the system is determining the location of the leak with a maximum distance of 2 meters and it can </a:t>
            </a:r>
            <a:r>
              <a:rPr lang="en-US" dirty="0" smtClean="0">
                <a:solidFill>
                  <a:schemeClr val="bg1"/>
                </a:solidFill>
              </a:rPr>
              <a:t>	determine </a:t>
            </a:r>
            <a:r>
              <a:rPr lang="en-US" dirty="0">
                <a:solidFill>
                  <a:schemeClr val="bg1"/>
                </a:solidFill>
              </a:rPr>
              <a:t>the location of the leak closest to the actual location of the leak with an average flow </a:t>
            </a:r>
            <a:r>
              <a:rPr lang="en-US" dirty="0" smtClean="0">
                <a:solidFill>
                  <a:schemeClr val="bg1"/>
                </a:solidFill>
              </a:rPr>
              <a:t>	rate </a:t>
            </a:r>
            <a:r>
              <a:rPr lang="en-US" dirty="0">
                <a:solidFill>
                  <a:schemeClr val="bg1"/>
                </a:solidFill>
              </a:rPr>
              <a:t>of 10 litters per </a:t>
            </a:r>
            <a:r>
              <a:rPr lang="en-US" dirty="0" smtClean="0">
                <a:solidFill>
                  <a:schemeClr val="bg1"/>
                </a:solidFill>
              </a:rPr>
              <a:t>minute.</a:t>
            </a:r>
          </a:p>
          <a:p>
            <a:pPr lvl="0"/>
            <a:endParaRPr lang="en-US" dirty="0" smtClean="0">
              <a:solidFill>
                <a:schemeClr val="bg1"/>
              </a:solidFill>
            </a:endParaRPr>
          </a:p>
          <a:p>
            <a:pPr lvl="0"/>
            <a:r>
              <a:rPr lang="en-US" dirty="0" smtClean="0">
                <a:solidFill>
                  <a:schemeClr val="bg1"/>
                </a:solidFill>
              </a:rPr>
              <a:t>*Conclusion: </a:t>
            </a:r>
            <a:r>
              <a:rPr lang="en-US" dirty="0">
                <a:solidFill>
                  <a:schemeClr val="bg1"/>
                </a:solidFill>
              </a:rPr>
              <a:t>Arduino chip-based ATmega328P can be used to detect the location of leaks in pipes by using a </a:t>
            </a:r>
            <a:r>
              <a:rPr lang="en-US" dirty="0" smtClean="0">
                <a:solidFill>
                  <a:schemeClr val="bg1"/>
                </a:solidFill>
              </a:rPr>
              <a:t>	data </a:t>
            </a:r>
            <a:r>
              <a:rPr lang="en-US" dirty="0">
                <a:solidFill>
                  <a:schemeClr val="bg1"/>
                </a:solidFill>
              </a:rPr>
              <a:t>rate of water flow and the system is able to work stably to determining the location of the leak </a:t>
            </a:r>
            <a:r>
              <a:rPr lang="en-US" dirty="0" smtClean="0">
                <a:solidFill>
                  <a:schemeClr val="bg1"/>
                </a:solidFill>
              </a:rPr>
              <a:t>	with </a:t>
            </a:r>
            <a:r>
              <a:rPr lang="en-US" dirty="0">
                <a:solidFill>
                  <a:schemeClr val="bg1"/>
                </a:solidFill>
              </a:rPr>
              <a:t>a maximum distance of 2 meters and it can determine the location of the leak closest to the </a:t>
            </a:r>
            <a:r>
              <a:rPr lang="en-US" dirty="0" smtClean="0">
                <a:solidFill>
                  <a:schemeClr val="bg1"/>
                </a:solidFill>
              </a:rPr>
              <a:t>	actual </a:t>
            </a:r>
            <a:r>
              <a:rPr lang="en-US" dirty="0">
                <a:solidFill>
                  <a:schemeClr val="bg1"/>
                </a:solidFill>
              </a:rPr>
              <a:t>location of the leak with an average flow rate of 10 litters per </a:t>
            </a:r>
            <a:r>
              <a:rPr lang="en-US" dirty="0" smtClean="0">
                <a:solidFill>
                  <a:schemeClr val="bg1"/>
                </a:solidFill>
              </a:rPr>
              <a:t>minute. </a:t>
            </a:r>
          </a:p>
          <a:p>
            <a:pPr lvl="0"/>
            <a:endParaRPr lang="en-US" dirty="0" smtClean="0">
              <a:solidFill>
                <a:schemeClr val="bg1"/>
              </a:solidFill>
            </a:endParaRPr>
          </a:p>
        </p:txBody>
      </p:sp>
    </p:spTree>
    <p:extLst>
      <p:ext uri="{BB962C8B-B14F-4D97-AF65-F5344CB8AC3E}">
        <p14:creationId xmlns:p14="http://schemas.microsoft.com/office/powerpoint/2010/main" val="81669993"/>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119</a:t>
            </a:fld>
            <a:endParaRPr lang="en"/>
          </a:p>
        </p:txBody>
      </p:sp>
      <p:sp>
        <p:nvSpPr>
          <p:cNvPr id="4" name="Text Placeholder 3"/>
          <p:cNvSpPr>
            <a:spLocks noGrp="1"/>
          </p:cNvSpPr>
          <p:nvPr>
            <p:ph type="body" idx="1"/>
          </p:nvPr>
        </p:nvSpPr>
        <p:spPr>
          <a:xfrm>
            <a:off x="0" y="137713"/>
            <a:ext cx="8779215" cy="642025"/>
          </a:xfrm>
        </p:spPr>
        <p:txBody>
          <a:bodyPr/>
          <a:lstStyle/>
          <a:p>
            <a:pPr marL="76200" indent="0">
              <a:buNone/>
            </a:pPr>
            <a:r>
              <a:rPr lang="en-US" sz="1400" b="1" dirty="0" smtClean="0">
                <a:latin typeface="Castellar" panose="020A0402060406010301" pitchFamily="18" charset="0"/>
              </a:rPr>
              <a:t>8 )</a:t>
            </a:r>
            <a:r>
              <a:rPr lang="en-US" b="1" dirty="0">
                <a:latin typeface="Castellar" panose="020A0402060406010301" pitchFamily="18" charset="0"/>
              </a:rPr>
              <a:t> </a:t>
            </a:r>
            <a:r>
              <a:rPr lang="en-US" sz="1400" b="1" dirty="0">
                <a:latin typeface="Castellar" panose="020A0402060406010301" pitchFamily="18" charset="0"/>
              </a:rPr>
              <a:t>Real-time probabilistic classification of fire and smoke using thermal </a:t>
            </a:r>
            <a:r>
              <a:rPr lang="en-US" sz="1400" b="1" dirty="0" smtClean="0">
                <a:latin typeface="Castellar" panose="020A0402060406010301" pitchFamily="18" charset="0"/>
              </a:rPr>
              <a:t>		imagery </a:t>
            </a:r>
            <a:r>
              <a:rPr lang="en-US" sz="1400" b="1" dirty="0">
                <a:latin typeface="Castellar" panose="020A0402060406010301" pitchFamily="18" charset="0"/>
              </a:rPr>
              <a:t>for intelligent firefighting robot</a:t>
            </a:r>
            <a:endParaRPr lang="en-US" sz="1400" dirty="0">
              <a:latin typeface="Castellar" panose="020A0402060406010301" pitchFamily="18" charset="0"/>
            </a:endParaRPr>
          </a:p>
        </p:txBody>
      </p:sp>
      <p:sp>
        <p:nvSpPr>
          <p:cNvPr id="3" name="Rectangle 2"/>
          <p:cNvSpPr/>
          <p:nvPr/>
        </p:nvSpPr>
        <p:spPr>
          <a:xfrm>
            <a:off x="63233" y="1023552"/>
            <a:ext cx="8813259" cy="3108543"/>
          </a:xfrm>
          <a:prstGeom prst="rect">
            <a:avLst/>
          </a:prstGeom>
        </p:spPr>
        <p:txBody>
          <a:bodyPr wrap="square">
            <a:spAutoFit/>
          </a:bodyPr>
          <a:lstStyle/>
          <a:p>
            <a:pPr lvl="0"/>
            <a:r>
              <a:rPr lang="en-US" dirty="0" smtClean="0">
                <a:solidFill>
                  <a:schemeClr val="bg1"/>
                </a:solidFill>
              </a:rPr>
              <a:t>*</a:t>
            </a:r>
            <a:r>
              <a:rPr lang="en-US" dirty="0">
                <a:solidFill>
                  <a:schemeClr val="bg1"/>
                </a:solidFill>
              </a:rPr>
              <a:t>Algorithms and </a:t>
            </a:r>
            <a:r>
              <a:rPr lang="en-US" dirty="0" smtClean="0">
                <a:solidFill>
                  <a:schemeClr val="bg1"/>
                </a:solidFill>
              </a:rPr>
              <a:t>modules:</a:t>
            </a:r>
          </a:p>
          <a:p>
            <a:pPr lvl="0"/>
            <a:r>
              <a:rPr lang="en-US" dirty="0">
                <a:solidFill>
                  <a:schemeClr val="bg1"/>
                </a:solidFill>
              </a:rPr>
              <a:t>	</a:t>
            </a:r>
            <a:r>
              <a:rPr lang="en-US" dirty="0" smtClean="0">
                <a:solidFill>
                  <a:schemeClr val="bg1"/>
                </a:solidFill>
              </a:rPr>
              <a:t>the </a:t>
            </a:r>
            <a:r>
              <a:rPr lang="en-US" dirty="0">
                <a:solidFill>
                  <a:schemeClr val="bg1"/>
                </a:solidFill>
              </a:rPr>
              <a:t>proposed method consists of </a:t>
            </a:r>
            <a:r>
              <a:rPr lang="en-US" dirty="0" smtClean="0">
                <a:solidFill>
                  <a:schemeClr val="bg1"/>
                </a:solidFill>
              </a:rPr>
              <a:t>extract in relevant </a:t>
            </a:r>
            <a:r>
              <a:rPr lang="en-US" dirty="0">
                <a:solidFill>
                  <a:schemeClr val="bg1"/>
                </a:solidFill>
              </a:rPr>
              <a:t>candidates in the scene and probabilistically </a:t>
            </a:r>
            <a:r>
              <a:rPr lang="en-US" dirty="0" smtClean="0">
                <a:solidFill>
                  <a:schemeClr val="bg1"/>
                </a:solidFill>
              </a:rPr>
              <a:t>	classifying </a:t>
            </a:r>
            <a:r>
              <a:rPr lang="en-US" dirty="0">
                <a:solidFill>
                  <a:schemeClr val="bg1"/>
                </a:solidFill>
              </a:rPr>
              <a:t>the candidates based on statistical texture features. Images for analysis were taken </a:t>
            </a:r>
            <a:r>
              <a:rPr lang="en-US" dirty="0" smtClean="0">
                <a:solidFill>
                  <a:schemeClr val="bg1"/>
                </a:solidFill>
              </a:rPr>
              <a:t>	using </a:t>
            </a:r>
            <a:r>
              <a:rPr lang="en-US" dirty="0">
                <a:solidFill>
                  <a:schemeClr val="bg1"/>
                </a:solidFill>
              </a:rPr>
              <a:t>a FLIR A35 long wavelength infrared (7– 14 </a:t>
            </a:r>
            <a:r>
              <a:rPr lang="en-US" dirty="0" err="1">
                <a:solidFill>
                  <a:schemeClr val="bg1"/>
                </a:solidFill>
              </a:rPr>
              <a:t>μm</a:t>
            </a:r>
            <a:r>
              <a:rPr lang="en-US" dirty="0">
                <a:solidFill>
                  <a:schemeClr val="bg1"/>
                </a:solidFill>
              </a:rPr>
              <a:t>) camera with a 320 x 256-pixel focal plane </a:t>
            </a:r>
            <a:r>
              <a:rPr lang="en-US" dirty="0" smtClean="0">
                <a:solidFill>
                  <a:schemeClr val="bg1"/>
                </a:solidFill>
              </a:rPr>
              <a:t>	array</a:t>
            </a:r>
            <a:r>
              <a:rPr lang="en-US" dirty="0">
                <a:solidFill>
                  <a:schemeClr val="bg1"/>
                </a:solidFill>
              </a:rPr>
              <a:t>, 60 Hz frame rate that produces 14 bit images with intensity ranges between 16,384 for 40 </a:t>
            </a:r>
            <a:r>
              <a:rPr lang="en-US" dirty="0" smtClean="0">
                <a:solidFill>
                  <a:schemeClr val="bg1"/>
                </a:solidFill>
              </a:rPr>
              <a:t>	°</a:t>
            </a:r>
            <a:r>
              <a:rPr lang="en-US" dirty="0">
                <a:solidFill>
                  <a:schemeClr val="bg1"/>
                </a:solidFill>
              </a:rPr>
              <a:t>C and 1 for 160 °C. This camera was used since it is lightweight and can image in clear as well </a:t>
            </a:r>
            <a:r>
              <a:rPr lang="en-US" dirty="0" smtClean="0">
                <a:solidFill>
                  <a:schemeClr val="bg1"/>
                </a:solidFill>
              </a:rPr>
              <a:t>	as </a:t>
            </a:r>
            <a:r>
              <a:rPr lang="en-US" dirty="0">
                <a:solidFill>
                  <a:schemeClr val="bg1"/>
                </a:solidFill>
              </a:rPr>
              <a:t>zero visibility fire smoke conditions. </a:t>
            </a:r>
            <a:endParaRPr lang="en-US" dirty="0" smtClean="0">
              <a:solidFill>
                <a:schemeClr val="bg1"/>
              </a:solidFill>
            </a:endParaRPr>
          </a:p>
          <a:p>
            <a:pPr lvl="0"/>
            <a:r>
              <a:rPr lang="en-US" dirty="0">
                <a:solidFill>
                  <a:schemeClr val="bg1"/>
                </a:solidFill>
              </a:rPr>
              <a:t>	</a:t>
            </a:r>
            <a:r>
              <a:rPr lang="en-US" dirty="0" smtClean="0">
                <a:solidFill>
                  <a:schemeClr val="bg1"/>
                </a:solidFill>
              </a:rPr>
              <a:t>Pre-processing:</a:t>
            </a:r>
          </a:p>
          <a:p>
            <a:pPr lvl="0"/>
            <a:r>
              <a:rPr lang="en-US" dirty="0">
                <a:solidFill>
                  <a:schemeClr val="bg1"/>
                </a:solidFill>
              </a:rPr>
              <a:t>	</a:t>
            </a:r>
            <a:r>
              <a:rPr lang="en-US" dirty="0" smtClean="0">
                <a:solidFill>
                  <a:schemeClr val="bg1"/>
                </a:solidFill>
              </a:rPr>
              <a:t> </a:t>
            </a:r>
            <a:r>
              <a:rPr lang="en-US" dirty="0">
                <a:solidFill>
                  <a:schemeClr val="bg1"/>
                </a:solidFill>
              </a:rPr>
              <a:t>1)Adaptive background subtraction: </a:t>
            </a:r>
            <a:r>
              <a:rPr lang="en-US" dirty="0" smtClean="0">
                <a:solidFill>
                  <a:schemeClr val="bg1"/>
                </a:solidFill>
              </a:rPr>
              <a:t>Assuming </a:t>
            </a:r>
            <a:r>
              <a:rPr lang="en-US" dirty="0">
                <a:solidFill>
                  <a:schemeClr val="bg1"/>
                </a:solidFill>
              </a:rPr>
              <a:t>that the image histogram has a bimodal </a:t>
            </a:r>
            <a:r>
              <a:rPr lang="en-US" dirty="0" smtClean="0">
                <a:solidFill>
                  <a:schemeClr val="bg1"/>
                </a:solidFill>
              </a:rPr>
              <a:t>	distribution </a:t>
            </a:r>
            <a:r>
              <a:rPr lang="en-US" dirty="0">
                <a:solidFill>
                  <a:schemeClr val="bg1"/>
                </a:solidFill>
              </a:rPr>
              <a:t>for background and foreground, the </a:t>
            </a:r>
            <a:r>
              <a:rPr lang="en-US" dirty="0" smtClean="0">
                <a:solidFill>
                  <a:schemeClr val="bg1"/>
                </a:solidFill>
              </a:rPr>
              <a:t>clustering-based </a:t>
            </a:r>
            <a:r>
              <a:rPr lang="en-US" dirty="0">
                <a:solidFill>
                  <a:schemeClr val="bg1"/>
                </a:solidFill>
              </a:rPr>
              <a:t>image </a:t>
            </a:r>
            <a:r>
              <a:rPr lang="en-US" dirty="0" err="1">
                <a:solidFill>
                  <a:schemeClr val="bg1"/>
                </a:solidFill>
              </a:rPr>
              <a:t>autothresholding</a:t>
            </a:r>
            <a:r>
              <a:rPr lang="en-US" dirty="0">
                <a:solidFill>
                  <a:schemeClr val="bg1"/>
                </a:solidFill>
              </a:rPr>
              <a:t> method </a:t>
            </a:r>
            <a:r>
              <a:rPr lang="en-US" dirty="0" smtClean="0">
                <a:solidFill>
                  <a:schemeClr val="bg1"/>
                </a:solidFill>
              </a:rPr>
              <a:t>	can </a:t>
            </a:r>
            <a:r>
              <a:rPr lang="en-US" dirty="0">
                <a:solidFill>
                  <a:schemeClr val="bg1"/>
                </a:solidFill>
              </a:rPr>
              <a:t>calculate an optimum threshold that </a:t>
            </a:r>
            <a:r>
              <a:rPr lang="en-US" dirty="0" smtClean="0">
                <a:solidFill>
                  <a:schemeClr val="bg1"/>
                </a:solidFill>
              </a:rPr>
              <a:t>minimizes </a:t>
            </a:r>
            <a:r>
              <a:rPr lang="en-US" dirty="0">
                <a:solidFill>
                  <a:schemeClr val="bg1"/>
                </a:solidFill>
              </a:rPr>
              <a:t>the weighted sum of variances of the </a:t>
            </a:r>
            <a:r>
              <a:rPr lang="en-US" dirty="0" smtClean="0">
                <a:solidFill>
                  <a:schemeClr val="bg1"/>
                </a:solidFill>
              </a:rPr>
              <a:t>	background </a:t>
            </a:r>
            <a:r>
              <a:rPr lang="en-US" dirty="0">
                <a:solidFill>
                  <a:schemeClr val="bg1"/>
                </a:solidFill>
              </a:rPr>
              <a:t>and foreground for their separation. A </a:t>
            </a:r>
            <a:r>
              <a:rPr lang="en-US" dirty="0" smtClean="0">
                <a:solidFill>
                  <a:schemeClr val="bg1"/>
                </a:solidFill>
              </a:rPr>
              <a:t>14-bit </a:t>
            </a:r>
            <a:r>
              <a:rPr lang="en-US" dirty="0">
                <a:solidFill>
                  <a:schemeClr val="bg1"/>
                </a:solidFill>
              </a:rPr>
              <a:t>gray-level histogram from a FLIR A35 is </a:t>
            </a:r>
            <a:r>
              <a:rPr lang="en-US" dirty="0" smtClean="0">
                <a:solidFill>
                  <a:schemeClr val="bg1"/>
                </a:solidFill>
              </a:rPr>
              <a:t>	normalized </a:t>
            </a:r>
            <a:r>
              <a:rPr lang="en-US" dirty="0">
                <a:solidFill>
                  <a:schemeClr val="bg1"/>
                </a:solidFill>
              </a:rPr>
              <a:t>and considered as a probability distribution. </a:t>
            </a:r>
            <a:endParaRPr lang="en-US" dirty="0" smtClean="0">
              <a:solidFill>
                <a:schemeClr val="bg1"/>
              </a:solidFill>
            </a:endParaRPr>
          </a:p>
          <a:p>
            <a:pPr lvl="0"/>
            <a:r>
              <a:rPr lang="en-US" dirty="0">
                <a:solidFill>
                  <a:schemeClr val="bg1"/>
                </a:solidFill>
              </a:rPr>
              <a:t>	</a:t>
            </a:r>
            <a:endParaRPr lang="en-US" dirty="0" smtClean="0">
              <a:solidFill>
                <a:schemeClr val="bg1"/>
              </a:solidFill>
            </a:endParaRPr>
          </a:p>
        </p:txBody>
      </p:sp>
    </p:spTree>
    <p:extLst>
      <p:ext uri="{BB962C8B-B14F-4D97-AF65-F5344CB8AC3E}">
        <p14:creationId xmlns:p14="http://schemas.microsoft.com/office/powerpoint/2010/main" val="334886608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BA1B3A13-5749-4250-BF59-ED6FA809C915}"/>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12</a:t>
            </a:fld>
            <a:endParaRPr lang="en"/>
          </a:p>
        </p:txBody>
      </p:sp>
      <p:pic>
        <p:nvPicPr>
          <p:cNvPr id="6" name="Picture 5">
            <a:extLst>
              <a:ext uri="{FF2B5EF4-FFF2-40B4-BE49-F238E27FC236}">
                <a16:creationId xmlns:a16="http://schemas.microsoft.com/office/drawing/2014/main" xmlns="" id="{E9A60C4B-B315-4F4C-822A-372FDD98D301}"/>
              </a:ext>
            </a:extLst>
          </p:cNvPr>
          <p:cNvPicPr>
            <a:picLocks noChangeAspect="1"/>
          </p:cNvPicPr>
          <p:nvPr/>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1023077348"/>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120</a:t>
            </a:fld>
            <a:endParaRPr lang="en"/>
          </a:p>
        </p:txBody>
      </p:sp>
      <p:sp>
        <p:nvSpPr>
          <p:cNvPr id="3" name="Rectangle 2"/>
          <p:cNvSpPr/>
          <p:nvPr/>
        </p:nvSpPr>
        <p:spPr>
          <a:xfrm>
            <a:off x="52016" y="95964"/>
            <a:ext cx="8813259" cy="5047536"/>
          </a:xfrm>
          <a:prstGeom prst="rect">
            <a:avLst/>
          </a:prstGeom>
        </p:spPr>
        <p:txBody>
          <a:bodyPr wrap="square">
            <a:spAutoFit/>
          </a:bodyPr>
          <a:lstStyle/>
          <a:p>
            <a:pPr lvl="0"/>
            <a:r>
              <a:rPr lang="en-US" dirty="0" smtClean="0">
                <a:solidFill>
                  <a:schemeClr val="bg1"/>
                </a:solidFill>
              </a:rPr>
              <a:t>*</a:t>
            </a:r>
            <a:r>
              <a:rPr lang="en-US" dirty="0">
                <a:solidFill>
                  <a:schemeClr val="bg1"/>
                </a:solidFill>
              </a:rPr>
              <a:t>Algorithms and </a:t>
            </a:r>
            <a:r>
              <a:rPr lang="en-US" dirty="0" smtClean="0">
                <a:solidFill>
                  <a:schemeClr val="bg1"/>
                </a:solidFill>
              </a:rPr>
              <a:t>modules (cont.):</a:t>
            </a:r>
          </a:p>
          <a:p>
            <a:pPr lvl="0"/>
            <a:r>
              <a:rPr lang="en-US" dirty="0" smtClean="0">
                <a:solidFill>
                  <a:schemeClr val="bg1"/>
                </a:solidFill>
              </a:rPr>
              <a:t>	2)Morphological </a:t>
            </a:r>
            <a:r>
              <a:rPr lang="en-US" dirty="0">
                <a:solidFill>
                  <a:schemeClr val="bg1"/>
                </a:solidFill>
              </a:rPr>
              <a:t>filtering and extracting candidates: . By convoluting the original 14-bit image with </a:t>
            </a:r>
            <a:r>
              <a:rPr lang="en-US" dirty="0" smtClean="0">
                <a:solidFill>
                  <a:schemeClr val="bg1"/>
                </a:solidFill>
              </a:rPr>
              <a:t>	the </a:t>
            </a:r>
            <a:r>
              <a:rPr lang="en-US" dirty="0">
                <a:solidFill>
                  <a:schemeClr val="bg1"/>
                </a:solidFill>
              </a:rPr>
              <a:t>filtered-binary image, an image was obtained that includes the original 14-bit intensities in </a:t>
            </a:r>
            <a:r>
              <a:rPr lang="en-US" dirty="0" smtClean="0">
                <a:solidFill>
                  <a:schemeClr val="bg1"/>
                </a:solidFill>
              </a:rPr>
              <a:t>	candidate </a:t>
            </a:r>
            <a:r>
              <a:rPr lang="en-US" dirty="0">
                <a:solidFill>
                  <a:schemeClr val="bg1"/>
                </a:solidFill>
              </a:rPr>
              <a:t>ROI as well as zeroes in the rest of the image. </a:t>
            </a:r>
            <a:endParaRPr lang="en-US" dirty="0" smtClean="0">
              <a:solidFill>
                <a:schemeClr val="bg1"/>
              </a:solidFill>
            </a:endParaRPr>
          </a:p>
          <a:p>
            <a:pPr lvl="0"/>
            <a:r>
              <a:rPr lang="en-US" dirty="0">
                <a:solidFill>
                  <a:schemeClr val="bg1"/>
                </a:solidFill>
              </a:rPr>
              <a:t>	</a:t>
            </a:r>
            <a:r>
              <a:rPr lang="en-US" dirty="0" smtClean="0">
                <a:solidFill>
                  <a:schemeClr val="bg1"/>
                </a:solidFill>
              </a:rPr>
              <a:t>Fire</a:t>
            </a:r>
            <a:r>
              <a:rPr lang="en-US" dirty="0">
                <a:solidFill>
                  <a:schemeClr val="bg1"/>
                </a:solidFill>
              </a:rPr>
              <a:t>, smoke, thermal reflections and other objects classification</a:t>
            </a:r>
            <a:r>
              <a:rPr lang="en-US" dirty="0" smtClean="0">
                <a:solidFill>
                  <a:schemeClr val="bg1"/>
                </a:solidFill>
              </a:rPr>
              <a:t>:</a:t>
            </a:r>
          </a:p>
          <a:p>
            <a:pPr lvl="0"/>
            <a:r>
              <a:rPr lang="en-US" dirty="0">
                <a:solidFill>
                  <a:schemeClr val="bg1"/>
                </a:solidFill>
              </a:rPr>
              <a:t>	</a:t>
            </a:r>
            <a:r>
              <a:rPr lang="en-US" dirty="0" smtClean="0">
                <a:solidFill>
                  <a:schemeClr val="bg1"/>
                </a:solidFill>
              </a:rPr>
              <a:t>1</a:t>
            </a:r>
            <a:r>
              <a:rPr lang="en-US" dirty="0">
                <a:solidFill>
                  <a:schemeClr val="bg1"/>
                </a:solidFill>
              </a:rPr>
              <a:t>) Statistical texture features: </a:t>
            </a:r>
            <a:r>
              <a:rPr lang="en-US" dirty="0" err="1">
                <a:solidFill>
                  <a:schemeClr val="bg1"/>
                </a:solidFill>
              </a:rPr>
              <a:t>extures</a:t>
            </a:r>
            <a:r>
              <a:rPr lang="en-US" dirty="0">
                <a:solidFill>
                  <a:schemeClr val="bg1"/>
                </a:solidFill>
              </a:rPr>
              <a:t> of a 14-bit gray level have high-resolution spatial </a:t>
            </a:r>
            <a:r>
              <a:rPr lang="en-US" dirty="0" smtClean="0">
                <a:solidFill>
                  <a:schemeClr val="bg1"/>
                </a:solidFill>
              </a:rPr>
              <a:t>	distribution</a:t>
            </a:r>
            <a:r>
              <a:rPr lang="en-US" dirty="0">
                <a:solidFill>
                  <a:schemeClr val="bg1"/>
                </a:solidFill>
              </a:rPr>
              <a:t>, which is useful to recognize patterns of fire, smoke, and their thermal reflections for 	</a:t>
            </a:r>
            <a:r>
              <a:rPr lang="en-US" dirty="0" smtClean="0">
                <a:solidFill>
                  <a:schemeClr val="bg1"/>
                </a:solidFill>
              </a:rPr>
              <a:t>real </a:t>
            </a:r>
            <a:r>
              <a:rPr lang="en-US" dirty="0">
                <a:solidFill>
                  <a:schemeClr val="bg1"/>
                </a:solidFill>
              </a:rPr>
              <a:t>time classification. </a:t>
            </a:r>
            <a:endParaRPr lang="en-US" dirty="0" smtClean="0">
              <a:solidFill>
                <a:schemeClr val="bg1"/>
              </a:solidFill>
            </a:endParaRPr>
          </a:p>
          <a:p>
            <a:pPr lvl="0"/>
            <a:r>
              <a:rPr lang="en-US" dirty="0">
                <a:solidFill>
                  <a:schemeClr val="bg1"/>
                </a:solidFill>
              </a:rPr>
              <a:t>	</a:t>
            </a:r>
            <a:r>
              <a:rPr lang="en-US" dirty="0" smtClean="0">
                <a:solidFill>
                  <a:schemeClr val="bg1"/>
                </a:solidFill>
              </a:rPr>
              <a:t>2</a:t>
            </a:r>
            <a:r>
              <a:rPr lang="en-US" dirty="0">
                <a:solidFill>
                  <a:schemeClr val="bg1"/>
                </a:solidFill>
              </a:rPr>
              <a:t>) Bayesian classification: it was chosen due to its probabilistic decision making over multiple </a:t>
            </a:r>
            <a:r>
              <a:rPr lang="en-US" dirty="0" smtClean="0">
                <a:solidFill>
                  <a:schemeClr val="bg1"/>
                </a:solidFill>
              </a:rPr>
              <a:t>	classes</a:t>
            </a:r>
            <a:r>
              <a:rPr lang="en-US" dirty="0">
                <a:solidFill>
                  <a:schemeClr val="bg1"/>
                </a:solidFill>
              </a:rPr>
              <a:t>, lower chance of overfitting, and fast computation for </a:t>
            </a:r>
            <a:r>
              <a:rPr lang="en-US" dirty="0" err="1">
                <a:solidFill>
                  <a:schemeClr val="bg1"/>
                </a:solidFill>
              </a:rPr>
              <a:t>realtime</a:t>
            </a:r>
            <a:r>
              <a:rPr lang="en-US" dirty="0">
                <a:solidFill>
                  <a:schemeClr val="bg1"/>
                </a:solidFill>
              </a:rPr>
              <a:t> implementation. in which </a:t>
            </a:r>
            <a:r>
              <a:rPr lang="en-US" dirty="0" smtClean="0">
                <a:solidFill>
                  <a:schemeClr val="bg1"/>
                </a:solidFill>
              </a:rPr>
              <a:t>	Supervised </a:t>
            </a:r>
            <a:r>
              <a:rPr lang="en-US" dirty="0">
                <a:solidFill>
                  <a:schemeClr val="bg1"/>
                </a:solidFill>
              </a:rPr>
              <a:t>training was used to determine the class of the </a:t>
            </a:r>
            <a:r>
              <a:rPr lang="en-US" dirty="0" err="1">
                <a:solidFill>
                  <a:schemeClr val="bg1"/>
                </a:solidFill>
              </a:rPr>
              <a:t>data.The</a:t>
            </a:r>
            <a:r>
              <a:rPr lang="en-US" dirty="0">
                <a:solidFill>
                  <a:schemeClr val="bg1"/>
                </a:solidFill>
              </a:rPr>
              <a:t> candidates in the resulting </a:t>
            </a:r>
            <a:r>
              <a:rPr lang="en-US" dirty="0" smtClean="0">
                <a:solidFill>
                  <a:schemeClr val="bg1"/>
                </a:solidFill>
              </a:rPr>
              <a:t>	Image </a:t>
            </a:r>
            <a:r>
              <a:rPr lang="en-US" dirty="0">
                <a:solidFill>
                  <a:schemeClr val="bg1"/>
                </a:solidFill>
              </a:rPr>
              <a:t>are geometrically highlighted by colored ellipses. The class and probability of each </a:t>
            </a:r>
            <a:r>
              <a:rPr lang="en-US" dirty="0" smtClean="0">
                <a:solidFill>
                  <a:schemeClr val="bg1"/>
                </a:solidFill>
              </a:rPr>
              <a:t>	candidate </a:t>
            </a:r>
            <a:r>
              <a:rPr lang="en-US" dirty="0">
                <a:solidFill>
                  <a:schemeClr val="bg1"/>
                </a:solidFill>
              </a:rPr>
              <a:t>are displayed at the center of the ellipses. The red represents smoke and fire while the </a:t>
            </a:r>
            <a:r>
              <a:rPr lang="en-US" dirty="0" smtClean="0">
                <a:solidFill>
                  <a:schemeClr val="bg1"/>
                </a:solidFill>
              </a:rPr>
              <a:t>	orange </a:t>
            </a:r>
            <a:r>
              <a:rPr lang="en-US" dirty="0">
                <a:solidFill>
                  <a:schemeClr val="bg1"/>
                </a:solidFill>
              </a:rPr>
              <a:t>indicates a thermal reflection. </a:t>
            </a:r>
          </a:p>
          <a:p>
            <a:pPr lvl="0"/>
            <a:endParaRPr lang="en-US" dirty="0" smtClean="0">
              <a:solidFill>
                <a:schemeClr val="bg1"/>
              </a:solidFill>
            </a:endParaRPr>
          </a:p>
          <a:p>
            <a:pPr lvl="0"/>
            <a:r>
              <a:rPr lang="en-US" dirty="0" smtClean="0">
                <a:solidFill>
                  <a:schemeClr val="bg1"/>
                </a:solidFill>
              </a:rPr>
              <a:t>*Result : 	This </a:t>
            </a:r>
            <a:r>
              <a:rPr lang="en-US" dirty="0">
                <a:solidFill>
                  <a:schemeClr val="bg1"/>
                </a:solidFill>
              </a:rPr>
              <a:t>research consists of pre-processing and classification for the purpose of firefighting robots to </a:t>
            </a:r>
            <a:r>
              <a:rPr lang="en-US" dirty="0" smtClean="0">
                <a:solidFill>
                  <a:schemeClr val="bg1"/>
                </a:solidFill>
              </a:rPr>
              <a:t>	successfully </a:t>
            </a:r>
            <a:r>
              <a:rPr lang="en-US" dirty="0">
                <a:solidFill>
                  <a:schemeClr val="bg1"/>
                </a:solidFill>
              </a:rPr>
              <a:t>find a fire outside the FOV. During pre-processing, candidates that have a high </a:t>
            </a:r>
            <a:r>
              <a:rPr lang="en-US" dirty="0" smtClean="0">
                <a:solidFill>
                  <a:schemeClr val="bg1"/>
                </a:solidFill>
              </a:rPr>
              <a:t>	likelihood </a:t>
            </a:r>
            <a:r>
              <a:rPr lang="en-US" dirty="0">
                <a:solidFill>
                  <a:schemeClr val="bg1"/>
                </a:solidFill>
              </a:rPr>
              <a:t>of being fire, smoke, or thermal reflection were extracted. During classification, statistical </a:t>
            </a:r>
            <a:r>
              <a:rPr lang="en-US" dirty="0" smtClean="0">
                <a:solidFill>
                  <a:schemeClr val="bg1"/>
                </a:solidFill>
              </a:rPr>
              <a:t>	texture </a:t>
            </a:r>
            <a:r>
              <a:rPr lang="en-US" dirty="0">
                <a:solidFill>
                  <a:schemeClr val="bg1"/>
                </a:solidFill>
              </a:rPr>
              <a:t>features were analyzed and the posterior probability of the five classes was estimated </a:t>
            </a:r>
            <a:r>
              <a:rPr lang="en-US" dirty="0" smtClean="0">
                <a:solidFill>
                  <a:schemeClr val="bg1"/>
                </a:solidFill>
              </a:rPr>
              <a:t>	through </a:t>
            </a:r>
            <a:r>
              <a:rPr lang="en-US" dirty="0">
                <a:solidFill>
                  <a:schemeClr val="bg1"/>
                </a:solidFill>
              </a:rPr>
              <a:t>Bayesian classification. The entire processing was performed using an i7, 2.5 GHz PC </a:t>
            </a:r>
            <a:r>
              <a:rPr lang="en-US" dirty="0" smtClean="0">
                <a:solidFill>
                  <a:schemeClr val="bg1"/>
                </a:solidFill>
              </a:rPr>
              <a:t>	with </a:t>
            </a:r>
            <a:r>
              <a:rPr lang="en-US" dirty="0">
                <a:solidFill>
                  <a:schemeClr val="bg1"/>
                </a:solidFill>
              </a:rPr>
              <a:t>a 1 GB graphic card and 8 GB of RAM. The proposed method processes each thermal image </a:t>
            </a:r>
            <a:r>
              <a:rPr lang="en-US" dirty="0" smtClean="0">
                <a:solidFill>
                  <a:schemeClr val="bg1"/>
                </a:solidFill>
              </a:rPr>
              <a:t>	in </a:t>
            </a:r>
            <a:r>
              <a:rPr lang="en-US" dirty="0">
                <a:solidFill>
                  <a:schemeClr val="bg1"/>
                </a:solidFill>
              </a:rPr>
              <a:t>approximately 20 </a:t>
            </a:r>
            <a:r>
              <a:rPr lang="en-US" dirty="0" err="1">
                <a:solidFill>
                  <a:schemeClr val="bg1"/>
                </a:solidFill>
              </a:rPr>
              <a:t>ms</a:t>
            </a:r>
            <a:r>
              <a:rPr lang="en-US" dirty="0">
                <a:solidFill>
                  <a:schemeClr val="bg1"/>
                </a:solidFill>
              </a:rPr>
              <a:t> for real-time implementation. The algorithm was developed and tested </a:t>
            </a:r>
            <a:r>
              <a:rPr lang="en-US" dirty="0" smtClean="0">
                <a:solidFill>
                  <a:schemeClr val="bg1"/>
                </a:solidFill>
              </a:rPr>
              <a:t>	using </a:t>
            </a:r>
            <a:r>
              <a:rPr lang="en-US" dirty="0">
                <a:solidFill>
                  <a:schemeClr val="bg1"/>
                </a:solidFill>
              </a:rPr>
              <a:t>data from three fire sources, which generate different realistic fires, </a:t>
            </a:r>
            <a:r>
              <a:rPr lang="en-US" dirty="0" smtClean="0">
                <a:solidFill>
                  <a:schemeClr val="bg1"/>
                </a:solidFill>
              </a:rPr>
              <a:t>temperatures</a:t>
            </a:r>
            <a:endParaRPr lang="en-US" dirty="0">
              <a:solidFill>
                <a:schemeClr val="bg1"/>
              </a:solidFill>
            </a:endParaRPr>
          </a:p>
        </p:txBody>
      </p:sp>
    </p:spTree>
    <p:extLst>
      <p:ext uri="{BB962C8B-B14F-4D97-AF65-F5344CB8AC3E}">
        <p14:creationId xmlns:p14="http://schemas.microsoft.com/office/powerpoint/2010/main" val="1514487143"/>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121</a:t>
            </a:fld>
            <a:endParaRPr lang="en"/>
          </a:p>
        </p:txBody>
      </p:sp>
      <p:sp>
        <p:nvSpPr>
          <p:cNvPr id="3" name="Rectangle 2"/>
          <p:cNvSpPr/>
          <p:nvPr/>
        </p:nvSpPr>
        <p:spPr>
          <a:xfrm>
            <a:off x="52016" y="1078457"/>
            <a:ext cx="8813259" cy="2677656"/>
          </a:xfrm>
          <a:prstGeom prst="rect">
            <a:avLst/>
          </a:prstGeom>
        </p:spPr>
        <p:txBody>
          <a:bodyPr wrap="square">
            <a:spAutoFit/>
          </a:bodyPr>
          <a:lstStyle/>
          <a:p>
            <a:pPr lvl="0"/>
            <a:r>
              <a:rPr lang="en-US" dirty="0" smtClean="0">
                <a:solidFill>
                  <a:schemeClr val="bg1"/>
                </a:solidFill>
              </a:rPr>
              <a:t>*Result  (</a:t>
            </a:r>
            <a:r>
              <a:rPr lang="en-US" dirty="0" err="1" smtClean="0">
                <a:solidFill>
                  <a:schemeClr val="bg1"/>
                </a:solidFill>
              </a:rPr>
              <a:t>cont</a:t>
            </a:r>
            <a:r>
              <a:rPr lang="en-US" dirty="0" smtClean="0">
                <a:solidFill>
                  <a:schemeClr val="bg1"/>
                </a:solidFill>
              </a:rPr>
              <a:t>):</a:t>
            </a:r>
          </a:p>
          <a:p>
            <a:pPr lvl="0"/>
            <a:r>
              <a:rPr lang="en-US" dirty="0" smtClean="0">
                <a:solidFill>
                  <a:schemeClr val="bg1"/>
                </a:solidFill>
              </a:rPr>
              <a:t> </a:t>
            </a:r>
            <a:r>
              <a:rPr lang="en-US" dirty="0">
                <a:solidFill>
                  <a:schemeClr val="bg1"/>
                </a:solidFill>
              </a:rPr>
              <a:t>	</a:t>
            </a:r>
            <a:r>
              <a:rPr lang="en-US" dirty="0" smtClean="0">
                <a:solidFill>
                  <a:schemeClr val="bg1"/>
                </a:solidFill>
              </a:rPr>
              <a:t>and </a:t>
            </a:r>
            <a:r>
              <a:rPr lang="en-US" dirty="0">
                <a:solidFill>
                  <a:schemeClr val="bg1"/>
                </a:solidFill>
              </a:rPr>
              <a:t>smoke conditions. .In the test dataset, smoke and fire classes are classified with 93–99.9% </a:t>
            </a:r>
            <a:r>
              <a:rPr lang="en-US" dirty="0" smtClean="0">
                <a:solidFill>
                  <a:schemeClr val="bg1"/>
                </a:solidFill>
              </a:rPr>
              <a:t>	accuracy.</a:t>
            </a:r>
          </a:p>
          <a:p>
            <a:pPr lvl="0"/>
            <a:endParaRPr lang="en-US" dirty="0">
              <a:solidFill>
                <a:schemeClr val="bg1"/>
              </a:solidFill>
            </a:endParaRPr>
          </a:p>
          <a:p>
            <a:pPr lvl="0"/>
            <a:r>
              <a:rPr lang="en-US" dirty="0" smtClean="0">
                <a:solidFill>
                  <a:schemeClr val="bg1"/>
                </a:solidFill>
              </a:rPr>
              <a:t>*Conclusion : </a:t>
            </a:r>
            <a:r>
              <a:rPr lang="en-US" dirty="0">
                <a:solidFill>
                  <a:schemeClr val="bg1"/>
                </a:solidFill>
              </a:rPr>
              <a:t>A real-time probabilistic classification method was developed for fire, smoke, their thermal </a:t>
            </a:r>
            <a:r>
              <a:rPr lang="en-US" dirty="0" smtClean="0">
                <a:solidFill>
                  <a:schemeClr val="bg1"/>
                </a:solidFill>
              </a:rPr>
              <a:t>	reflections </a:t>
            </a:r>
            <a:r>
              <a:rPr lang="en-US" dirty="0">
                <a:solidFill>
                  <a:schemeClr val="bg1"/>
                </a:solidFill>
              </a:rPr>
              <a:t>and other objects using infrared images. This algorithm was developed for use on a </a:t>
            </a:r>
            <a:r>
              <a:rPr lang="en-US" dirty="0" smtClean="0">
                <a:solidFill>
                  <a:schemeClr val="bg1"/>
                </a:solidFill>
              </a:rPr>
              <a:t>	robot </a:t>
            </a:r>
            <a:r>
              <a:rPr lang="en-US" dirty="0">
                <a:solidFill>
                  <a:schemeClr val="bg1"/>
                </a:solidFill>
              </a:rPr>
              <a:t>that will autonomously locate fires inside of a structure where the fire is outside the robot </a:t>
            </a:r>
            <a:r>
              <a:rPr lang="en-US" dirty="0" smtClean="0">
                <a:solidFill>
                  <a:schemeClr val="bg1"/>
                </a:solidFill>
              </a:rPr>
              <a:t>	field </a:t>
            </a:r>
            <a:r>
              <a:rPr lang="en-US" dirty="0">
                <a:solidFill>
                  <a:schemeClr val="bg1"/>
                </a:solidFill>
              </a:rPr>
              <a:t>of view. Thermal images were used to extract features due to the fact that long wavelength IR </a:t>
            </a:r>
            <a:r>
              <a:rPr lang="en-US" dirty="0" smtClean="0">
                <a:solidFill>
                  <a:schemeClr val="bg1"/>
                </a:solidFill>
              </a:rPr>
              <a:t>	is </a:t>
            </a:r>
            <a:r>
              <a:rPr lang="en-US" dirty="0">
                <a:solidFill>
                  <a:schemeClr val="bg1"/>
                </a:solidFill>
              </a:rPr>
              <a:t>capable of imaging through zero visibility </a:t>
            </a:r>
            <a:r>
              <a:rPr lang="en-US" dirty="0" smtClean="0">
                <a:solidFill>
                  <a:schemeClr val="bg1"/>
                </a:solidFill>
              </a:rPr>
              <a:t>environments . the </a:t>
            </a:r>
            <a:r>
              <a:rPr lang="en-US" dirty="0">
                <a:solidFill>
                  <a:schemeClr val="bg1"/>
                </a:solidFill>
              </a:rPr>
              <a:t>proposed method differentiated </a:t>
            </a:r>
            <a:r>
              <a:rPr lang="en-US" dirty="0" smtClean="0">
                <a:solidFill>
                  <a:schemeClr val="bg1"/>
                </a:solidFill>
              </a:rPr>
              <a:t>	between </a:t>
            </a:r>
            <a:r>
              <a:rPr lang="en-US" dirty="0">
                <a:solidFill>
                  <a:schemeClr val="bg1"/>
                </a:solidFill>
              </a:rPr>
              <a:t>desired characteristics, such as fire and smoke, and those that may lead the robot in the </a:t>
            </a:r>
            <a:r>
              <a:rPr lang="en-US" dirty="0" smtClean="0">
                <a:solidFill>
                  <a:schemeClr val="bg1"/>
                </a:solidFill>
              </a:rPr>
              <a:t>	incorrect </a:t>
            </a:r>
            <a:r>
              <a:rPr lang="en-US" dirty="0">
                <a:solidFill>
                  <a:schemeClr val="bg1"/>
                </a:solidFill>
              </a:rPr>
              <a:t>direction, such as thermal reflections and other hot objects.</a:t>
            </a:r>
          </a:p>
          <a:p>
            <a:pPr lvl="0"/>
            <a:r>
              <a:rPr lang="en-US" dirty="0" smtClean="0">
                <a:solidFill>
                  <a:schemeClr val="bg1"/>
                </a:solidFill>
              </a:rPr>
              <a:t>           </a:t>
            </a:r>
            <a:endParaRPr lang="en-US" dirty="0">
              <a:solidFill>
                <a:schemeClr val="bg1"/>
              </a:solidFill>
            </a:endParaRPr>
          </a:p>
        </p:txBody>
      </p:sp>
    </p:spTree>
    <p:extLst>
      <p:ext uri="{BB962C8B-B14F-4D97-AF65-F5344CB8AC3E}">
        <p14:creationId xmlns:p14="http://schemas.microsoft.com/office/powerpoint/2010/main" val="3363781756"/>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1010"/>
        <p:cNvGrpSpPr/>
        <p:nvPr/>
      </p:nvGrpSpPr>
      <p:grpSpPr>
        <a:xfrm>
          <a:off x="0" y="0"/>
          <a:ext cx="0" cy="0"/>
          <a:chOff x="0" y="0"/>
          <a:chExt cx="0" cy="0"/>
        </a:xfrm>
      </p:grpSpPr>
      <p:sp>
        <p:nvSpPr>
          <p:cNvPr id="1011" name="Google Shape;1011;p37"/>
          <p:cNvSpPr txBox="1">
            <a:spLocks noGrp="1"/>
          </p:cNvSpPr>
          <p:nvPr>
            <p:ph type="sldNum" idx="12"/>
          </p:nvPr>
        </p:nvSpPr>
        <p:spPr>
          <a:xfrm>
            <a:off x="8586575" y="-11875"/>
            <a:ext cx="557400" cy="54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122</a:t>
            </a:fld>
            <a:endParaRPr/>
          </a:p>
        </p:txBody>
      </p:sp>
      <p:sp>
        <p:nvSpPr>
          <p:cNvPr id="1012" name="Google Shape;1012;p37"/>
          <p:cNvSpPr txBox="1">
            <a:spLocks noGrp="1"/>
          </p:cNvSpPr>
          <p:nvPr>
            <p:ph type="title"/>
          </p:nvPr>
        </p:nvSpPr>
        <p:spPr>
          <a:xfrm>
            <a:off x="349983" y="1526379"/>
            <a:ext cx="3985200" cy="85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6000" dirty="0"/>
              <a:t>THANKS!</a:t>
            </a:r>
            <a:endParaRPr sz="6000" dirty="0"/>
          </a:p>
        </p:txBody>
      </p:sp>
      <p:sp>
        <p:nvSpPr>
          <p:cNvPr id="1013" name="Google Shape;1013;p37"/>
          <p:cNvSpPr txBox="1">
            <a:spLocks noGrp="1"/>
          </p:cNvSpPr>
          <p:nvPr>
            <p:ph type="body" idx="1"/>
          </p:nvPr>
        </p:nvSpPr>
        <p:spPr>
          <a:xfrm>
            <a:off x="349986" y="2696690"/>
            <a:ext cx="3985200" cy="30984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dirty="0"/>
              <a:t>Any questions</a:t>
            </a:r>
            <a:r>
              <a:rPr lang="en" b="1" dirty="0" smtClean="0"/>
              <a:t>?</a:t>
            </a:r>
            <a:endParaRPr b="1" dirty="0"/>
          </a:p>
        </p:txBody>
      </p:sp>
      <p:pic>
        <p:nvPicPr>
          <p:cNvPr id="1014" name="Google Shape;1014;p37"/>
          <p:cNvPicPr preferRelativeResize="0"/>
          <p:nvPr/>
        </p:nvPicPr>
        <p:blipFill rotWithShape="1">
          <a:blip r:embed="rId3">
            <a:alphaModFix/>
          </a:blip>
          <a:srcRect l="29032" t="-74" r="24357" b="6947"/>
          <a:stretch/>
        </p:blipFill>
        <p:spPr>
          <a:xfrm>
            <a:off x="5546725" y="544875"/>
            <a:ext cx="3039850" cy="404937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06"/>
        <p:cNvGrpSpPr/>
        <p:nvPr/>
      </p:nvGrpSpPr>
      <p:grpSpPr>
        <a:xfrm>
          <a:off x="0" y="0"/>
          <a:ext cx="0" cy="0"/>
          <a:chOff x="0" y="0"/>
          <a:chExt cx="0" cy="0"/>
        </a:xfrm>
      </p:grpSpPr>
      <p:sp>
        <p:nvSpPr>
          <p:cNvPr id="809" name="Google Shape;809;p19"/>
          <p:cNvSpPr/>
          <p:nvPr/>
        </p:nvSpPr>
        <p:spPr>
          <a:xfrm>
            <a:off x="6898679" y="1890725"/>
            <a:ext cx="1408000" cy="2701375"/>
          </a:xfrm>
          <a:prstGeom prst="rect">
            <a:avLst/>
          </a:prstGeom>
        </p:spPr>
        <p:txBody>
          <a:bodyPr>
            <a:prstTxWarp prst="textPlain">
              <a:avLst/>
            </a:prstTxWarp>
          </a:bodyPr>
          <a:lstStyle/>
          <a:p>
            <a:pPr lvl="0" algn="ctr"/>
            <a:r>
              <a:rPr lang="en-US" b="1" dirty="0">
                <a:solidFill>
                  <a:srgbClr val="6E86B6"/>
                </a:solidFill>
                <a:latin typeface="Titillium Web"/>
              </a:rPr>
              <a:t>1</a:t>
            </a:r>
            <a:endParaRPr b="1" i="0" dirty="0">
              <a:ln>
                <a:noFill/>
              </a:ln>
              <a:solidFill>
                <a:srgbClr val="6E86B6"/>
              </a:solidFill>
              <a:latin typeface="Titillium Web"/>
            </a:endParaRPr>
          </a:p>
        </p:txBody>
      </p:sp>
      <p:sp>
        <p:nvSpPr>
          <p:cNvPr id="2" name="Title 1"/>
          <p:cNvSpPr>
            <a:spLocks noGrp="1"/>
          </p:cNvSpPr>
          <p:nvPr>
            <p:ph type="ctrTitle"/>
          </p:nvPr>
        </p:nvSpPr>
        <p:spPr>
          <a:xfrm>
            <a:off x="170867" y="1172376"/>
            <a:ext cx="7772400" cy="1159800"/>
          </a:xfrm>
        </p:spPr>
        <p:txBody>
          <a:bodyPr/>
          <a:lstStyle/>
          <a:p>
            <a:r>
              <a:rPr lang="en-US" sz="2400" dirty="0"/>
              <a:t>“Gas Leak Detection in Pipelines &amp; Repairing System of </a:t>
            </a:r>
            <a:r>
              <a:rPr lang="en-US" sz="2400" dirty="0" err="1"/>
              <a:t>Titas</a:t>
            </a:r>
            <a:r>
              <a:rPr lang="en-US" sz="2400" dirty="0"/>
              <a:t> Gas ”</a:t>
            </a:r>
          </a:p>
        </p:txBody>
      </p:sp>
      <p:sp>
        <p:nvSpPr>
          <p:cNvPr id="4" name="Title 1">
            <a:extLst>
              <a:ext uri="{FF2B5EF4-FFF2-40B4-BE49-F238E27FC236}">
                <a16:creationId xmlns:a16="http://schemas.microsoft.com/office/drawing/2014/main" xmlns="" id="{8E5F0148-3718-4904-A043-9C3EA044A852}"/>
              </a:ext>
            </a:extLst>
          </p:cNvPr>
          <p:cNvSpPr txBox="1">
            <a:spLocks/>
          </p:cNvSpPr>
          <p:nvPr/>
        </p:nvSpPr>
        <p:spPr>
          <a:xfrm>
            <a:off x="170867" y="2081612"/>
            <a:ext cx="1700463" cy="60842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4800"/>
              <a:buFont typeface="Titillium Web ExtraLight"/>
              <a:buNone/>
              <a:defRPr sz="4800" b="0" i="0" u="none" strike="noStrike" cap="none">
                <a:solidFill>
                  <a:schemeClr val="lt1"/>
                </a:solidFill>
                <a:latin typeface="Titillium Web ExtraLight"/>
                <a:ea typeface="Titillium Web ExtraLight"/>
                <a:cs typeface="Titillium Web ExtraLight"/>
                <a:sym typeface="Titillium Web ExtraLight"/>
              </a:defRPr>
            </a:lvl1pPr>
            <a:lvl2pPr marR="0" lvl="1" algn="l" rtl="0">
              <a:lnSpc>
                <a:spcPct val="100000"/>
              </a:lnSpc>
              <a:spcBef>
                <a:spcPts val="0"/>
              </a:spcBef>
              <a:spcAft>
                <a:spcPts val="0"/>
              </a:spcAft>
              <a:buClr>
                <a:schemeClr val="lt1"/>
              </a:buClr>
              <a:buSzPts val="4800"/>
              <a:buFont typeface="Titillium Web ExtraLight"/>
              <a:buNone/>
              <a:defRPr sz="4800" b="0" i="0" u="none" strike="noStrike" cap="none">
                <a:solidFill>
                  <a:schemeClr val="lt1"/>
                </a:solidFill>
                <a:latin typeface="Titillium Web ExtraLight"/>
                <a:ea typeface="Titillium Web ExtraLight"/>
                <a:cs typeface="Titillium Web ExtraLight"/>
                <a:sym typeface="Titillium Web ExtraLight"/>
              </a:defRPr>
            </a:lvl2pPr>
            <a:lvl3pPr marR="0" lvl="2" algn="l" rtl="0">
              <a:lnSpc>
                <a:spcPct val="100000"/>
              </a:lnSpc>
              <a:spcBef>
                <a:spcPts val="0"/>
              </a:spcBef>
              <a:spcAft>
                <a:spcPts val="0"/>
              </a:spcAft>
              <a:buClr>
                <a:schemeClr val="lt1"/>
              </a:buClr>
              <a:buSzPts val="4800"/>
              <a:buFont typeface="Titillium Web ExtraLight"/>
              <a:buNone/>
              <a:defRPr sz="4800" b="0" i="0" u="none" strike="noStrike" cap="none">
                <a:solidFill>
                  <a:schemeClr val="lt1"/>
                </a:solidFill>
                <a:latin typeface="Titillium Web ExtraLight"/>
                <a:ea typeface="Titillium Web ExtraLight"/>
                <a:cs typeface="Titillium Web ExtraLight"/>
                <a:sym typeface="Titillium Web ExtraLight"/>
              </a:defRPr>
            </a:lvl3pPr>
            <a:lvl4pPr marR="0" lvl="3" algn="l" rtl="0">
              <a:lnSpc>
                <a:spcPct val="100000"/>
              </a:lnSpc>
              <a:spcBef>
                <a:spcPts val="0"/>
              </a:spcBef>
              <a:spcAft>
                <a:spcPts val="0"/>
              </a:spcAft>
              <a:buClr>
                <a:schemeClr val="lt1"/>
              </a:buClr>
              <a:buSzPts val="4800"/>
              <a:buFont typeface="Titillium Web ExtraLight"/>
              <a:buNone/>
              <a:defRPr sz="4800" b="0" i="0" u="none" strike="noStrike" cap="none">
                <a:solidFill>
                  <a:schemeClr val="lt1"/>
                </a:solidFill>
                <a:latin typeface="Titillium Web ExtraLight"/>
                <a:ea typeface="Titillium Web ExtraLight"/>
                <a:cs typeface="Titillium Web ExtraLight"/>
                <a:sym typeface="Titillium Web ExtraLight"/>
              </a:defRPr>
            </a:lvl4pPr>
            <a:lvl5pPr marR="0" lvl="4" algn="l" rtl="0">
              <a:lnSpc>
                <a:spcPct val="100000"/>
              </a:lnSpc>
              <a:spcBef>
                <a:spcPts val="0"/>
              </a:spcBef>
              <a:spcAft>
                <a:spcPts val="0"/>
              </a:spcAft>
              <a:buClr>
                <a:schemeClr val="lt1"/>
              </a:buClr>
              <a:buSzPts val="4800"/>
              <a:buFont typeface="Titillium Web ExtraLight"/>
              <a:buNone/>
              <a:defRPr sz="4800" b="0" i="0" u="none" strike="noStrike" cap="none">
                <a:solidFill>
                  <a:schemeClr val="lt1"/>
                </a:solidFill>
                <a:latin typeface="Titillium Web ExtraLight"/>
                <a:ea typeface="Titillium Web ExtraLight"/>
                <a:cs typeface="Titillium Web ExtraLight"/>
                <a:sym typeface="Titillium Web ExtraLight"/>
              </a:defRPr>
            </a:lvl5pPr>
            <a:lvl6pPr marR="0" lvl="5" algn="l" rtl="0">
              <a:lnSpc>
                <a:spcPct val="100000"/>
              </a:lnSpc>
              <a:spcBef>
                <a:spcPts val="0"/>
              </a:spcBef>
              <a:spcAft>
                <a:spcPts val="0"/>
              </a:spcAft>
              <a:buClr>
                <a:schemeClr val="lt1"/>
              </a:buClr>
              <a:buSzPts val="4800"/>
              <a:buFont typeface="Titillium Web ExtraLight"/>
              <a:buNone/>
              <a:defRPr sz="4800" b="0" i="0" u="none" strike="noStrike" cap="none">
                <a:solidFill>
                  <a:schemeClr val="lt1"/>
                </a:solidFill>
                <a:latin typeface="Titillium Web ExtraLight"/>
                <a:ea typeface="Titillium Web ExtraLight"/>
                <a:cs typeface="Titillium Web ExtraLight"/>
                <a:sym typeface="Titillium Web ExtraLight"/>
              </a:defRPr>
            </a:lvl6pPr>
            <a:lvl7pPr marR="0" lvl="6" algn="l" rtl="0">
              <a:lnSpc>
                <a:spcPct val="100000"/>
              </a:lnSpc>
              <a:spcBef>
                <a:spcPts val="0"/>
              </a:spcBef>
              <a:spcAft>
                <a:spcPts val="0"/>
              </a:spcAft>
              <a:buClr>
                <a:schemeClr val="lt1"/>
              </a:buClr>
              <a:buSzPts val="4800"/>
              <a:buFont typeface="Titillium Web ExtraLight"/>
              <a:buNone/>
              <a:defRPr sz="4800" b="0" i="0" u="none" strike="noStrike" cap="none">
                <a:solidFill>
                  <a:schemeClr val="lt1"/>
                </a:solidFill>
                <a:latin typeface="Titillium Web ExtraLight"/>
                <a:ea typeface="Titillium Web ExtraLight"/>
                <a:cs typeface="Titillium Web ExtraLight"/>
                <a:sym typeface="Titillium Web ExtraLight"/>
              </a:defRPr>
            </a:lvl7pPr>
            <a:lvl8pPr marR="0" lvl="7" algn="l" rtl="0">
              <a:lnSpc>
                <a:spcPct val="100000"/>
              </a:lnSpc>
              <a:spcBef>
                <a:spcPts val="0"/>
              </a:spcBef>
              <a:spcAft>
                <a:spcPts val="0"/>
              </a:spcAft>
              <a:buClr>
                <a:schemeClr val="lt1"/>
              </a:buClr>
              <a:buSzPts val="4800"/>
              <a:buFont typeface="Titillium Web ExtraLight"/>
              <a:buNone/>
              <a:defRPr sz="4800" b="0" i="0" u="none" strike="noStrike" cap="none">
                <a:solidFill>
                  <a:schemeClr val="lt1"/>
                </a:solidFill>
                <a:latin typeface="Titillium Web ExtraLight"/>
                <a:ea typeface="Titillium Web ExtraLight"/>
                <a:cs typeface="Titillium Web ExtraLight"/>
                <a:sym typeface="Titillium Web ExtraLight"/>
              </a:defRPr>
            </a:lvl8pPr>
            <a:lvl9pPr marR="0" lvl="8" algn="l" rtl="0">
              <a:lnSpc>
                <a:spcPct val="100000"/>
              </a:lnSpc>
              <a:spcBef>
                <a:spcPts val="0"/>
              </a:spcBef>
              <a:spcAft>
                <a:spcPts val="0"/>
              </a:spcAft>
              <a:buClr>
                <a:schemeClr val="lt1"/>
              </a:buClr>
              <a:buSzPts val="4800"/>
              <a:buFont typeface="Titillium Web ExtraLight"/>
              <a:buNone/>
              <a:defRPr sz="4800" b="0" i="0" u="none" strike="noStrike" cap="none">
                <a:solidFill>
                  <a:schemeClr val="lt1"/>
                </a:solidFill>
                <a:latin typeface="Titillium Web ExtraLight"/>
                <a:ea typeface="Titillium Web ExtraLight"/>
                <a:cs typeface="Titillium Web ExtraLight"/>
                <a:sym typeface="Titillium Web ExtraLight"/>
              </a:defRPr>
            </a:lvl9pPr>
          </a:lstStyle>
          <a:p>
            <a:r>
              <a:rPr lang="en-US" sz="2400" dirty="0"/>
              <a:t>Year: 2014</a:t>
            </a:r>
          </a:p>
        </p:txBody>
      </p:sp>
    </p:spTree>
    <p:extLst>
      <p:ext uri="{BB962C8B-B14F-4D97-AF65-F5344CB8AC3E}">
        <p14:creationId xmlns:p14="http://schemas.microsoft.com/office/powerpoint/2010/main" val="102609432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13"/>
        <p:cNvGrpSpPr/>
        <p:nvPr/>
      </p:nvGrpSpPr>
      <p:grpSpPr>
        <a:xfrm>
          <a:off x="0" y="0"/>
          <a:ext cx="0" cy="0"/>
          <a:chOff x="0" y="0"/>
          <a:chExt cx="0" cy="0"/>
        </a:xfrm>
      </p:grpSpPr>
      <p:sp>
        <p:nvSpPr>
          <p:cNvPr id="815" name="Google Shape;815;p20"/>
          <p:cNvSpPr txBox="1">
            <a:spLocks noGrp="1"/>
          </p:cNvSpPr>
          <p:nvPr>
            <p:ph type="body" idx="1"/>
          </p:nvPr>
        </p:nvSpPr>
        <p:spPr>
          <a:xfrm>
            <a:off x="0" y="1"/>
            <a:ext cx="9143999" cy="5143500"/>
          </a:xfrm>
          <a:prstGeom prst="rect">
            <a:avLst/>
          </a:prstGeom>
        </p:spPr>
        <p:txBody>
          <a:bodyPr spcFirstLastPara="1" wrap="square" lIns="91425" tIns="91425" rIns="91425" bIns="91425" anchor="t" anchorCtr="0">
            <a:noAutofit/>
          </a:bodyPr>
          <a:lstStyle/>
          <a:p>
            <a:pPr lvl="0"/>
            <a:r>
              <a:rPr lang="en-US" sz="2000" dirty="0"/>
              <a:t>Algorithms:</a:t>
            </a:r>
          </a:p>
          <a:p>
            <a:pPr lvl="1"/>
            <a:r>
              <a:rPr lang="en-US" sz="1600" dirty="0"/>
              <a:t>three categories: biological methods, non-optical methods and optical methods. </a:t>
            </a:r>
          </a:p>
          <a:p>
            <a:pPr lvl="1"/>
            <a:r>
              <a:rPr lang="en-US" sz="1600" dirty="0"/>
              <a:t>biological methods:{Odor, sound, dogs, Soap Screening, insects,  Fungus-like Growth, vegetation},</a:t>
            </a:r>
          </a:p>
          <a:p>
            <a:pPr lvl="1"/>
            <a:r>
              <a:rPr lang="en-US" sz="1600" dirty="0"/>
              <a:t>on optical methods: {acoustic method,  Gas sampling, Soil monitoring, Ultrasonic flow meters, Software-Based Methods,  Magnetic Flux Leakage (Pigging) Method,.... }.</a:t>
            </a:r>
          </a:p>
          <a:p>
            <a:pPr lvl="1"/>
            <a:r>
              <a:rPr lang="en-US" sz="1600" dirty="0"/>
              <a:t> optical method: { Active methods, Passive methods }</a:t>
            </a:r>
          </a:p>
          <a:p>
            <a:pPr lvl="0"/>
            <a:r>
              <a:rPr lang="en-US" sz="2000" dirty="0"/>
              <a:t>Data set :</a:t>
            </a:r>
          </a:p>
          <a:p>
            <a:pPr lvl="1"/>
            <a:r>
              <a:rPr lang="en-US" sz="1600" dirty="0"/>
              <a:t>pipelines under the ground and in the plant also under the cities. and across countries.</a:t>
            </a:r>
          </a:p>
          <a:p>
            <a:r>
              <a:rPr lang="en-US" sz="2000" dirty="0"/>
              <a:t>Result :</a:t>
            </a:r>
            <a:endParaRPr lang="en-US" sz="1800" dirty="0"/>
          </a:p>
          <a:p>
            <a:pPr lvl="1"/>
            <a:r>
              <a:rPr lang="en-US" sz="1400" dirty="0"/>
              <a:t>there is advantage and disadvantage of each method, sometimes too much cost with high quality sometimes less cost with medium quality and etc..</a:t>
            </a:r>
          </a:p>
          <a:p>
            <a:r>
              <a:rPr lang="en-US" sz="2000" dirty="0"/>
              <a:t>Conclusion:</a:t>
            </a:r>
          </a:p>
          <a:p>
            <a:pPr lvl="1"/>
            <a:r>
              <a:rPr lang="en-US" sz="1600" dirty="0"/>
              <a:t>Leak detection techniques have both advantages and disadvantages. Ineffective biological methods are used Gas to detect gas leakage.  But this method is not enough to identify a potential leak by keeping the environment in good condition.</a:t>
            </a:r>
            <a:endParaRPr sz="1600" dirty="0"/>
          </a:p>
        </p:txBody>
      </p:sp>
      <p:sp>
        <p:nvSpPr>
          <p:cNvPr id="816" name="Google Shape;816;p20"/>
          <p:cNvSpPr txBox="1">
            <a:spLocks noGrp="1"/>
          </p:cNvSpPr>
          <p:nvPr>
            <p:ph type="sldNum" idx="12"/>
          </p:nvPr>
        </p:nvSpPr>
        <p:spPr>
          <a:xfrm>
            <a:off x="8586575" y="-11875"/>
            <a:ext cx="557400" cy="54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14</a:t>
            </a:fld>
            <a:endParaRPr/>
          </a:p>
        </p:txBody>
      </p:sp>
    </p:spTree>
    <p:extLst>
      <p:ext uri="{BB962C8B-B14F-4D97-AF65-F5344CB8AC3E}">
        <p14:creationId xmlns:p14="http://schemas.microsoft.com/office/powerpoint/2010/main" val="393496444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15</a:t>
            </a:fld>
            <a:endParaRPr lang="en"/>
          </a:p>
        </p:txBody>
      </p:sp>
      <p:pic>
        <p:nvPicPr>
          <p:cNvPr id="9" name="Picture 8">
            <a:extLst>
              <a:ext uri="{FF2B5EF4-FFF2-40B4-BE49-F238E27FC236}">
                <a16:creationId xmlns:a16="http://schemas.microsoft.com/office/drawing/2014/main" xmlns="" id="{FB41F134-4778-48E9-95F3-D911CF60DEB9}"/>
              </a:ext>
            </a:extLst>
          </p:cNvPr>
          <p:cNvPicPr>
            <a:picLocks noChangeAspect="1"/>
          </p:cNvPicPr>
          <p:nvPr/>
        </p:nvPicPr>
        <p:blipFill>
          <a:blip r:embed="rId2"/>
          <a:stretch>
            <a:fillRect/>
          </a:stretch>
        </p:blipFill>
        <p:spPr>
          <a:xfrm>
            <a:off x="-1" y="-11875"/>
            <a:ext cx="9143975" cy="5155375"/>
          </a:xfrm>
          <a:prstGeom prst="rect">
            <a:avLst/>
          </a:prstGeom>
        </p:spPr>
      </p:pic>
    </p:spTree>
    <p:extLst>
      <p:ext uri="{BB962C8B-B14F-4D97-AF65-F5344CB8AC3E}">
        <p14:creationId xmlns:p14="http://schemas.microsoft.com/office/powerpoint/2010/main" val="182918341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806"/>
        <p:cNvGrpSpPr/>
        <p:nvPr/>
      </p:nvGrpSpPr>
      <p:grpSpPr>
        <a:xfrm>
          <a:off x="0" y="0"/>
          <a:ext cx="0" cy="0"/>
          <a:chOff x="0" y="0"/>
          <a:chExt cx="0" cy="0"/>
        </a:xfrm>
      </p:grpSpPr>
      <p:sp>
        <p:nvSpPr>
          <p:cNvPr id="809" name="Google Shape;809;p19"/>
          <p:cNvSpPr/>
          <p:nvPr/>
        </p:nvSpPr>
        <p:spPr>
          <a:xfrm>
            <a:off x="6898679" y="1890725"/>
            <a:ext cx="1408000" cy="2701375"/>
          </a:xfrm>
          <a:prstGeom prst="rect">
            <a:avLst/>
          </a:prstGeom>
        </p:spPr>
        <p:txBody>
          <a:bodyPr>
            <a:prstTxWarp prst="textPlain">
              <a:avLst/>
            </a:prstTxWarp>
          </a:bodyPr>
          <a:lstStyle/>
          <a:p>
            <a:pPr lvl="0" algn="ctr"/>
            <a:r>
              <a:rPr lang="en-US" b="1" dirty="0">
                <a:solidFill>
                  <a:srgbClr val="6E86B6"/>
                </a:solidFill>
                <a:latin typeface="Titillium Web"/>
              </a:rPr>
              <a:t>1</a:t>
            </a:r>
            <a:endParaRPr b="1" i="0" dirty="0">
              <a:ln>
                <a:noFill/>
              </a:ln>
              <a:solidFill>
                <a:srgbClr val="6E86B6"/>
              </a:solidFill>
              <a:latin typeface="Titillium Web"/>
            </a:endParaRPr>
          </a:p>
        </p:txBody>
      </p:sp>
      <p:sp>
        <p:nvSpPr>
          <p:cNvPr id="2" name="Title 1"/>
          <p:cNvSpPr>
            <a:spLocks noGrp="1"/>
          </p:cNvSpPr>
          <p:nvPr>
            <p:ph type="ctrTitle"/>
          </p:nvPr>
        </p:nvSpPr>
        <p:spPr>
          <a:xfrm>
            <a:off x="170867" y="1172376"/>
            <a:ext cx="7772400" cy="1159800"/>
          </a:xfrm>
        </p:spPr>
        <p:txBody>
          <a:bodyPr/>
          <a:lstStyle/>
          <a:p>
            <a:r>
              <a:rPr lang="en-US" sz="2400" dirty="0"/>
              <a:t>“FIRE DETECTION USING COMPUTER VISION MODELS IN SURVEILLANCE VIDEOS”</a:t>
            </a:r>
          </a:p>
        </p:txBody>
      </p:sp>
      <p:sp>
        <p:nvSpPr>
          <p:cNvPr id="4" name="Title 1">
            <a:extLst>
              <a:ext uri="{FF2B5EF4-FFF2-40B4-BE49-F238E27FC236}">
                <a16:creationId xmlns:a16="http://schemas.microsoft.com/office/drawing/2014/main" xmlns="" id="{FC2D1DE6-41C0-450C-ADE8-E941F201C68B}"/>
              </a:ext>
            </a:extLst>
          </p:cNvPr>
          <p:cNvSpPr txBox="1">
            <a:spLocks/>
          </p:cNvSpPr>
          <p:nvPr/>
        </p:nvSpPr>
        <p:spPr>
          <a:xfrm>
            <a:off x="170867" y="2081612"/>
            <a:ext cx="1700463" cy="60842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4800"/>
              <a:buFont typeface="Titillium Web ExtraLight"/>
              <a:buNone/>
              <a:defRPr sz="4800" b="0" i="0" u="none" strike="noStrike" cap="none">
                <a:solidFill>
                  <a:schemeClr val="lt1"/>
                </a:solidFill>
                <a:latin typeface="Titillium Web ExtraLight"/>
                <a:ea typeface="Titillium Web ExtraLight"/>
                <a:cs typeface="Titillium Web ExtraLight"/>
                <a:sym typeface="Titillium Web ExtraLight"/>
              </a:defRPr>
            </a:lvl1pPr>
            <a:lvl2pPr marR="0" lvl="1" algn="l" rtl="0">
              <a:lnSpc>
                <a:spcPct val="100000"/>
              </a:lnSpc>
              <a:spcBef>
                <a:spcPts val="0"/>
              </a:spcBef>
              <a:spcAft>
                <a:spcPts val="0"/>
              </a:spcAft>
              <a:buClr>
                <a:schemeClr val="lt1"/>
              </a:buClr>
              <a:buSzPts val="4800"/>
              <a:buFont typeface="Titillium Web ExtraLight"/>
              <a:buNone/>
              <a:defRPr sz="4800" b="0" i="0" u="none" strike="noStrike" cap="none">
                <a:solidFill>
                  <a:schemeClr val="lt1"/>
                </a:solidFill>
                <a:latin typeface="Titillium Web ExtraLight"/>
                <a:ea typeface="Titillium Web ExtraLight"/>
                <a:cs typeface="Titillium Web ExtraLight"/>
                <a:sym typeface="Titillium Web ExtraLight"/>
              </a:defRPr>
            </a:lvl2pPr>
            <a:lvl3pPr marR="0" lvl="2" algn="l" rtl="0">
              <a:lnSpc>
                <a:spcPct val="100000"/>
              </a:lnSpc>
              <a:spcBef>
                <a:spcPts val="0"/>
              </a:spcBef>
              <a:spcAft>
                <a:spcPts val="0"/>
              </a:spcAft>
              <a:buClr>
                <a:schemeClr val="lt1"/>
              </a:buClr>
              <a:buSzPts val="4800"/>
              <a:buFont typeface="Titillium Web ExtraLight"/>
              <a:buNone/>
              <a:defRPr sz="4800" b="0" i="0" u="none" strike="noStrike" cap="none">
                <a:solidFill>
                  <a:schemeClr val="lt1"/>
                </a:solidFill>
                <a:latin typeface="Titillium Web ExtraLight"/>
                <a:ea typeface="Titillium Web ExtraLight"/>
                <a:cs typeface="Titillium Web ExtraLight"/>
                <a:sym typeface="Titillium Web ExtraLight"/>
              </a:defRPr>
            </a:lvl3pPr>
            <a:lvl4pPr marR="0" lvl="3" algn="l" rtl="0">
              <a:lnSpc>
                <a:spcPct val="100000"/>
              </a:lnSpc>
              <a:spcBef>
                <a:spcPts val="0"/>
              </a:spcBef>
              <a:spcAft>
                <a:spcPts val="0"/>
              </a:spcAft>
              <a:buClr>
                <a:schemeClr val="lt1"/>
              </a:buClr>
              <a:buSzPts val="4800"/>
              <a:buFont typeface="Titillium Web ExtraLight"/>
              <a:buNone/>
              <a:defRPr sz="4800" b="0" i="0" u="none" strike="noStrike" cap="none">
                <a:solidFill>
                  <a:schemeClr val="lt1"/>
                </a:solidFill>
                <a:latin typeface="Titillium Web ExtraLight"/>
                <a:ea typeface="Titillium Web ExtraLight"/>
                <a:cs typeface="Titillium Web ExtraLight"/>
                <a:sym typeface="Titillium Web ExtraLight"/>
              </a:defRPr>
            </a:lvl4pPr>
            <a:lvl5pPr marR="0" lvl="4" algn="l" rtl="0">
              <a:lnSpc>
                <a:spcPct val="100000"/>
              </a:lnSpc>
              <a:spcBef>
                <a:spcPts val="0"/>
              </a:spcBef>
              <a:spcAft>
                <a:spcPts val="0"/>
              </a:spcAft>
              <a:buClr>
                <a:schemeClr val="lt1"/>
              </a:buClr>
              <a:buSzPts val="4800"/>
              <a:buFont typeface="Titillium Web ExtraLight"/>
              <a:buNone/>
              <a:defRPr sz="4800" b="0" i="0" u="none" strike="noStrike" cap="none">
                <a:solidFill>
                  <a:schemeClr val="lt1"/>
                </a:solidFill>
                <a:latin typeface="Titillium Web ExtraLight"/>
                <a:ea typeface="Titillium Web ExtraLight"/>
                <a:cs typeface="Titillium Web ExtraLight"/>
                <a:sym typeface="Titillium Web ExtraLight"/>
              </a:defRPr>
            </a:lvl5pPr>
            <a:lvl6pPr marR="0" lvl="5" algn="l" rtl="0">
              <a:lnSpc>
                <a:spcPct val="100000"/>
              </a:lnSpc>
              <a:spcBef>
                <a:spcPts val="0"/>
              </a:spcBef>
              <a:spcAft>
                <a:spcPts val="0"/>
              </a:spcAft>
              <a:buClr>
                <a:schemeClr val="lt1"/>
              </a:buClr>
              <a:buSzPts val="4800"/>
              <a:buFont typeface="Titillium Web ExtraLight"/>
              <a:buNone/>
              <a:defRPr sz="4800" b="0" i="0" u="none" strike="noStrike" cap="none">
                <a:solidFill>
                  <a:schemeClr val="lt1"/>
                </a:solidFill>
                <a:latin typeface="Titillium Web ExtraLight"/>
                <a:ea typeface="Titillium Web ExtraLight"/>
                <a:cs typeface="Titillium Web ExtraLight"/>
                <a:sym typeface="Titillium Web ExtraLight"/>
              </a:defRPr>
            </a:lvl6pPr>
            <a:lvl7pPr marR="0" lvl="6" algn="l" rtl="0">
              <a:lnSpc>
                <a:spcPct val="100000"/>
              </a:lnSpc>
              <a:spcBef>
                <a:spcPts val="0"/>
              </a:spcBef>
              <a:spcAft>
                <a:spcPts val="0"/>
              </a:spcAft>
              <a:buClr>
                <a:schemeClr val="lt1"/>
              </a:buClr>
              <a:buSzPts val="4800"/>
              <a:buFont typeface="Titillium Web ExtraLight"/>
              <a:buNone/>
              <a:defRPr sz="4800" b="0" i="0" u="none" strike="noStrike" cap="none">
                <a:solidFill>
                  <a:schemeClr val="lt1"/>
                </a:solidFill>
                <a:latin typeface="Titillium Web ExtraLight"/>
                <a:ea typeface="Titillium Web ExtraLight"/>
                <a:cs typeface="Titillium Web ExtraLight"/>
                <a:sym typeface="Titillium Web ExtraLight"/>
              </a:defRPr>
            </a:lvl7pPr>
            <a:lvl8pPr marR="0" lvl="7" algn="l" rtl="0">
              <a:lnSpc>
                <a:spcPct val="100000"/>
              </a:lnSpc>
              <a:spcBef>
                <a:spcPts val="0"/>
              </a:spcBef>
              <a:spcAft>
                <a:spcPts val="0"/>
              </a:spcAft>
              <a:buClr>
                <a:schemeClr val="lt1"/>
              </a:buClr>
              <a:buSzPts val="4800"/>
              <a:buFont typeface="Titillium Web ExtraLight"/>
              <a:buNone/>
              <a:defRPr sz="4800" b="0" i="0" u="none" strike="noStrike" cap="none">
                <a:solidFill>
                  <a:schemeClr val="lt1"/>
                </a:solidFill>
                <a:latin typeface="Titillium Web ExtraLight"/>
                <a:ea typeface="Titillium Web ExtraLight"/>
                <a:cs typeface="Titillium Web ExtraLight"/>
                <a:sym typeface="Titillium Web ExtraLight"/>
              </a:defRPr>
            </a:lvl8pPr>
            <a:lvl9pPr marR="0" lvl="8" algn="l" rtl="0">
              <a:lnSpc>
                <a:spcPct val="100000"/>
              </a:lnSpc>
              <a:spcBef>
                <a:spcPts val="0"/>
              </a:spcBef>
              <a:spcAft>
                <a:spcPts val="0"/>
              </a:spcAft>
              <a:buClr>
                <a:schemeClr val="lt1"/>
              </a:buClr>
              <a:buSzPts val="4800"/>
              <a:buFont typeface="Titillium Web ExtraLight"/>
              <a:buNone/>
              <a:defRPr sz="4800" b="0" i="0" u="none" strike="noStrike" cap="none">
                <a:solidFill>
                  <a:schemeClr val="lt1"/>
                </a:solidFill>
                <a:latin typeface="Titillium Web ExtraLight"/>
                <a:ea typeface="Titillium Web ExtraLight"/>
                <a:cs typeface="Titillium Web ExtraLight"/>
                <a:sym typeface="Titillium Web ExtraLight"/>
              </a:defRPr>
            </a:lvl9pPr>
          </a:lstStyle>
          <a:p>
            <a:r>
              <a:rPr lang="en-US" sz="2400" dirty="0"/>
              <a:t>Year: 2017</a:t>
            </a:r>
          </a:p>
        </p:txBody>
      </p:sp>
    </p:spTree>
    <p:extLst>
      <p:ext uri="{BB962C8B-B14F-4D97-AF65-F5344CB8AC3E}">
        <p14:creationId xmlns:p14="http://schemas.microsoft.com/office/powerpoint/2010/main" val="305060491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813"/>
        <p:cNvGrpSpPr/>
        <p:nvPr/>
      </p:nvGrpSpPr>
      <p:grpSpPr>
        <a:xfrm>
          <a:off x="0" y="0"/>
          <a:ext cx="0" cy="0"/>
          <a:chOff x="0" y="0"/>
          <a:chExt cx="0" cy="0"/>
        </a:xfrm>
      </p:grpSpPr>
      <p:sp>
        <p:nvSpPr>
          <p:cNvPr id="815" name="Google Shape;815;p20"/>
          <p:cNvSpPr txBox="1">
            <a:spLocks noGrp="1"/>
          </p:cNvSpPr>
          <p:nvPr>
            <p:ph type="body" idx="1"/>
          </p:nvPr>
        </p:nvSpPr>
        <p:spPr>
          <a:xfrm>
            <a:off x="0" y="1"/>
            <a:ext cx="9143975" cy="5143500"/>
          </a:xfrm>
          <a:prstGeom prst="rect">
            <a:avLst/>
          </a:prstGeom>
        </p:spPr>
        <p:txBody>
          <a:bodyPr spcFirstLastPara="1" wrap="square" lIns="91425" tIns="91425" rIns="91425" bIns="91425" anchor="t" anchorCtr="0">
            <a:noAutofit/>
          </a:bodyPr>
          <a:lstStyle/>
          <a:p>
            <a:pPr lvl="0"/>
            <a:r>
              <a:rPr lang="en-US" sz="1800" dirty="0"/>
              <a:t>Algorithms:</a:t>
            </a:r>
          </a:p>
          <a:p>
            <a:pPr lvl="1"/>
            <a:r>
              <a:rPr lang="en-US" sz="1600" dirty="0"/>
              <a:t>Coloring models (RGB- HSI)</a:t>
            </a:r>
          </a:p>
          <a:p>
            <a:pPr lvl="1"/>
            <a:r>
              <a:rPr lang="en-US" sz="1600" dirty="0"/>
              <a:t>Gaussian Mixture Model (GMM) </a:t>
            </a:r>
          </a:p>
          <a:p>
            <a:pPr lvl="1"/>
            <a:r>
              <a:rPr lang="en-US" sz="1600" dirty="0"/>
              <a:t>Geometrical Independent Component Analysis (GICA) model.</a:t>
            </a:r>
          </a:p>
          <a:p>
            <a:pPr lvl="0"/>
            <a:r>
              <a:rPr lang="en-US" sz="1800" dirty="0"/>
              <a:t>Data set :</a:t>
            </a:r>
          </a:p>
          <a:p>
            <a:pPr lvl="1"/>
            <a:r>
              <a:rPr lang="en-US" sz="1600" dirty="0"/>
              <a:t>CC video outdoor and indoor with different shapes of fire, different illumination and different time (morning and night).</a:t>
            </a:r>
          </a:p>
          <a:p>
            <a:r>
              <a:rPr lang="en-US" sz="1800" dirty="0"/>
              <a:t>Result :</a:t>
            </a:r>
            <a:endParaRPr lang="en-US" sz="1400" dirty="0"/>
          </a:p>
          <a:p>
            <a:pPr lvl="1"/>
            <a:r>
              <a:rPr lang="en-US" sz="1600" dirty="0"/>
              <a:t>The target tracking and recognition method successfully track the fire.</a:t>
            </a:r>
          </a:p>
          <a:p>
            <a:pPr lvl="1"/>
            <a:r>
              <a:rPr lang="en-US" sz="1600" dirty="0"/>
              <a:t>The minimum time taken for fire detection is &lt;= 4.1s.</a:t>
            </a:r>
          </a:p>
          <a:p>
            <a:pPr lvl="1"/>
            <a:r>
              <a:rPr lang="en-US" sz="1600" dirty="0"/>
              <a:t> for visual appear the RGB model is good because the red rectangle cover the result in other models.</a:t>
            </a:r>
          </a:p>
          <a:p>
            <a:pPr lvl="1"/>
            <a:r>
              <a:rPr lang="en-US" sz="1600" dirty="0"/>
              <a:t> the best model is GMM but it's slow. </a:t>
            </a:r>
          </a:p>
          <a:p>
            <a:pPr lvl="1"/>
            <a:r>
              <a:rPr lang="en-US" sz="1600" dirty="0"/>
              <a:t>GCIA model is the best in time and accuracy near to GMM.</a:t>
            </a:r>
          </a:p>
          <a:p>
            <a:r>
              <a:rPr lang="en-US" sz="1800" dirty="0"/>
              <a:t>Conclusion:</a:t>
            </a:r>
            <a:endParaRPr lang="en-US" sz="1600" dirty="0"/>
          </a:p>
          <a:p>
            <a:pPr lvl="1"/>
            <a:r>
              <a:rPr lang="en-US" sz="1600" dirty="0"/>
              <a:t>All the three models work good HSI is better than RGB in result at night, but in box detection the RGB appear better. GMM is very good at detection but slow the GCIA is the best one. </a:t>
            </a:r>
          </a:p>
          <a:p>
            <a:pPr marL="533400" lvl="1" indent="0">
              <a:buNone/>
            </a:pPr>
            <a:endParaRPr sz="2000" dirty="0"/>
          </a:p>
        </p:txBody>
      </p:sp>
      <p:sp>
        <p:nvSpPr>
          <p:cNvPr id="816" name="Google Shape;816;p20"/>
          <p:cNvSpPr txBox="1">
            <a:spLocks noGrp="1"/>
          </p:cNvSpPr>
          <p:nvPr>
            <p:ph type="sldNum" idx="12"/>
          </p:nvPr>
        </p:nvSpPr>
        <p:spPr>
          <a:xfrm>
            <a:off x="8586575" y="-11875"/>
            <a:ext cx="557400" cy="54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17</a:t>
            </a:fld>
            <a:endParaRPr dirty="0"/>
          </a:p>
        </p:txBody>
      </p:sp>
    </p:spTree>
    <p:extLst>
      <p:ext uri="{BB962C8B-B14F-4D97-AF65-F5344CB8AC3E}">
        <p14:creationId xmlns:p14="http://schemas.microsoft.com/office/powerpoint/2010/main" val="205156293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806"/>
        <p:cNvGrpSpPr/>
        <p:nvPr/>
      </p:nvGrpSpPr>
      <p:grpSpPr>
        <a:xfrm>
          <a:off x="0" y="0"/>
          <a:ext cx="0" cy="0"/>
          <a:chOff x="0" y="0"/>
          <a:chExt cx="0" cy="0"/>
        </a:xfrm>
      </p:grpSpPr>
      <p:sp>
        <p:nvSpPr>
          <p:cNvPr id="809" name="Google Shape;809;p19"/>
          <p:cNvSpPr/>
          <p:nvPr/>
        </p:nvSpPr>
        <p:spPr>
          <a:xfrm>
            <a:off x="6898679" y="1890725"/>
            <a:ext cx="1408000" cy="2701375"/>
          </a:xfrm>
          <a:prstGeom prst="rect">
            <a:avLst/>
          </a:prstGeom>
        </p:spPr>
        <p:txBody>
          <a:bodyPr>
            <a:prstTxWarp prst="textPlain">
              <a:avLst/>
            </a:prstTxWarp>
          </a:bodyPr>
          <a:lstStyle/>
          <a:p>
            <a:pPr lvl="0" algn="ctr"/>
            <a:r>
              <a:rPr lang="en-US" b="1" dirty="0">
                <a:solidFill>
                  <a:srgbClr val="6E86B6"/>
                </a:solidFill>
                <a:latin typeface="Titillium Web"/>
              </a:rPr>
              <a:t>2</a:t>
            </a:r>
            <a:endParaRPr b="1" i="0" dirty="0">
              <a:ln>
                <a:noFill/>
              </a:ln>
              <a:solidFill>
                <a:srgbClr val="6E86B6"/>
              </a:solidFill>
              <a:latin typeface="Titillium Web"/>
            </a:endParaRPr>
          </a:p>
        </p:txBody>
      </p:sp>
      <p:sp>
        <p:nvSpPr>
          <p:cNvPr id="2" name="Title 1"/>
          <p:cNvSpPr>
            <a:spLocks noGrp="1"/>
          </p:cNvSpPr>
          <p:nvPr>
            <p:ph type="ctrTitle"/>
          </p:nvPr>
        </p:nvSpPr>
        <p:spPr>
          <a:xfrm>
            <a:off x="170867" y="1172376"/>
            <a:ext cx="7772400" cy="1159800"/>
          </a:xfrm>
        </p:spPr>
        <p:txBody>
          <a:bodyPr/>
          <a:lstStyle/>
          <a:p>
            <a:r>
              <a:rPr lang="en-US" sz="2400" dirty="0"/>
              <a:t>“COMPUTER VISION BASED SMOKE DETECTION METHOD BY USING COLOUR AND OBJECT TRACKING”</a:t>
            </a:r>
          </a:p>
        </p:txBody>
      </p:sp>
      <p:sp>
        <p:nvSpPr>
          <p:cNvPr id="4" name="Title 1">
            <a:extLst>
              <a:ext uri="{FF2B5EF4-FFF2-40B4-BE49-F238E27FC236}">
                <a16:creationId xmlns:a16="http://schemas.microsoft.com/office/drawing/2014/main" xmlns="" id="{B4EEC685-EB33-4951-BE21-09E544CBCB2D}"/>
              </a:ext>
            </a:extLst>
          </p:cNvPr>
          <p:cNvSpPr txBox="1">
            <a:spLocks/>
          </p:cNvSpPr>
          <p:nvPr/>
        </p:nvSpPr>
        <p:spPr>
          <a:xfrm>
            <a:off x="170867" y="2113510"/>
            <a:ext cx="1700463" cy="60842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4800"/>
              <a:buFont typeface="Titillium Web ExtraLight"/>
              <a:buNone/>
              <a:defRPr sz="4800" b="0" i="0" u="none" strike="noStrike" cap="none">
                <a:solidFill>
                  <a:schemeClr val="lt1"/>
                </a:solidFill>
                <a:latin typeface="Titillium Web ExtraLight"/>
                <a:ea typeface="Titillium Web ExtraLight"/>
                <a:cs typeface="Titillium Web ExtraLight"/>
                <a:sym typeface="Titillium Web ExtraLight"/>
              </a:defRPr>
            </a:lvl1pPr>
            <a:lvl2pPr marR="0" lvl="1" algn="l" rtl="0">
              <a:lnSpc>
                <a:spcPct val="100000"/>
              </a:lnSpc>
              <a:spcBef>
                <a:spcPts val="0"/>
              </a:spcBef>
              <a:spcAft>
                <a:spcPts val="0"/>
              </a:spcAft>
              <a:buClr>
                <a:schemeClr val="lt1"/>
              </a:buClr>
              <a:buSzPts val="4800"/>
              <a:buFont typeface="Titillium Web ExtraLight"/>
              <a:buNone/>
              <a:defRPr sz="4800" b="0" i="0" u="none" strike="noStrike" cap="none">
                <a:solidFill>
                  <a:schemeClr val="lt1"/>
                </a:solidFill>
                <a:latin typeface="Titillium Web ExtraLight"/>
                <a:ea typeface="Titillium Web ExtraLight"/>
                <a:cs typeface="Titillium Web ExtraLight"/>
                <a:sym typeface="Titillium Web ExtraLight"/>
              </a:defRPr>
            </a:lvl2pPr>
            <a:lvl3pPr marR="0" lvl="2" algn="l" rtl="0">
              <a:lnSpc>
                <a:spcPct val="100000"/>
              </a:lnSpc>
              <a:spcBef>
                <a:spcPts val="0"/>
              </a:spcBef>
              <a:spcAft>
                <a:spcPts val="0"/>
              </a:spcAft>
              <a:buClr>
                <a:schemeClr val="lt1"/>
              </a:buClr>
              <a:buSzPts val="4800"/>
              <a:buFont typeface="Titillium Web ExtraLight"/>
              <a:buNone/>
              <a:defRPr sz="4800" b="0" i="0" u="none" strike="noStrike" cap="none">
                <a:solidFill>
                  <a:schemeClr val="lt1"/>
                </a:solidFill>
                <a:latin typeface="Titillium Web ExtraLight"/>
                <a:ea typeface="Titillium Web ExtraLight"/>
                <a:cs typeface="Titillium Web ExtraLight"/>
                <a:sym typeface="Titillium Web ExtraLight"/>
              </a:defRPr>
            </a:lvl3pPr>
            <a:lvl4pPr marR="0" lvl="3" algn="l" rtl="0">
              <a:lnSpc>
                <a:spcPct val="100000"/>
              </a:lnSpc>
              <a:spcBef>
                <a:spcPts val="0"/>
              </a:spcBef>
              <a:spcAft>
                <a:spcPts val="0"/>
              </a:spcAft>
              <a:buClr>
                <a:schemeClr val="lt1"/>
              </a:buClr>
              <a:buSzPts val="4800"/>
              <a:buFont typeface="Titillium Web ExtraLight"/>
              <a:buNone/>
              <a:defRPr sz="4800" b="0" i="0" u="none" strike="noStrike" cap="none">
                <a:solidFill>
                  <a:schemeClr val="lt1"/>
                </a:solidFill>
                <a:latin typeface="Titillium Web ExtraLight"/>
                <a:ea typeface="Titillium Web ExtraLight"/>
                <a:cs typeface="Titillium Web ExtraLight"/>
                <a:sym typeface="Titillium Web ExtraLight"/>
              </a:defRPr>
            </a:lvl4pPr>
            <a:lvl5pPr marR="0" lvl="4" algn="l" rtl="0">
              <a:lnSpc>
                <a:spcPct val="100000"/>
              </a:lnSpc>
              <a:spcBef>
                <a:spcPts val="0"/>
              </a:spcBef>
              <a:spcAft>
                <a:spcPts val="0"/>
              </a:spcAft>
              <a:buClr>
                <a:schemeClr val="lt1"/>
              </a:buClr>
              <a:buSzPts val="4800"/>
              <a:buFont typeface="Titillium Web ExtraLight"/>
              <a:buNone/>
              <a:defRPr sz="4800" b="0" i="0" u="none" strike="noStrike" cap="none">
                <a:solidFill>
                  <a:schemeClr val="lt1"/>
                </a:solidFill>
                <a:latin typeface="Titillium Web ExtraLight"/>
                <a:ea typeface="Titillium Web ExtraLight"/>
                <a:cs typeface="Titillium Web ExtraLight"/>
                <a:sym typeface="Titillium Web ExtraLight"/>
              </a:defRPr>
            </a:lvl5pPr>
            <a:lvl6pPr marR="0" lvl="5" algn="l" rtl="0">
              <a:lnSpc>
                <a:spcPct val="100000"/>
              </a:lnSpc>
              <a:spcBef>
                <a:spcPts val="0"/>
              </a:spcBef>
              <a:spcAft>
                <a:spcPts val="0"/>
              </a:spcAft>
              <a:buClr>
                <a:schemeClr val="lt1"/>
              </a:buClr>
              <a:buSzPts val="4800"/>
              <a:buFont typeface="Titillium Web ExtraLight"/>
              <a:buNone/>
              <a:defRPr sz="4800" b="0" i="0" u="none" strike="noStrike" cap="none">
                <a:solidFill>
                  <a:schemeClr val="lt1"/>
                </a:solidFill>
                <a:latin typeface="Titillium Web ExtraLight"/>
                <a:ea typeface="Titillium Web ExtraLight"/>
                <a:cs typeface="Titillium Web ExtraLight"/>
                <a:sym typeface="Titillium Web ExtraLight"/>
              </a:defRPr>
            </a:lvl6pPr>
            <a:lvl7pPr marR="0" lvl="6" algn="l" rtl="0">
              <a:lnSpc>
                <a:spcPct val="100000"/>
              </a:lnSpc>
              <a:spcBef>
                <a:spcPts val="0"/>
              </a:spcBef>
              <a:spcAft>
                <a:spcPts val="0"/>
              </a:spcAft>
              <a:buClr>
                <a:schemeClr val="lt1"/>
              </a:buClr>
              <a:buSzPts val="4800"/>
              <a:buFont typeface="Titillium Web ExtraLight"/>
              <a:buNone/>
              <a:defRPr sz="4800" b="0" i="0" u="none" strike="noStrike" cap="none">
                <a:solidFill>
                  <a:schemeClr val="lt1"/>
                </a:solidFill>
                <a:latin typeface="Titillium Web ExtraLight"/>
                <a:ea typeface="Titillium Web ExtraLight"/>
                <a:cs typeface="Titillium Web ExtraLight"/>
                <a:sym typeface="Titillium Web ExtraLight"/>
              </a:defRPr>
            </a:lvl7pPr>
            <a:lvl8pPr marR="0" lvl="7" algn="l" rtl="0">
              <a:lnSpc>
                <a:spcPct val="100000"/>
              </a:lnSpc>
              <a:spcBef>
                <a:spcPts val="0"/>
              </a:spcBef>
              <a:spcAft>
                <a:spcPts val="0"/>
              </a:spcAft>
              <a:buClr>
                <a:schemeClr val="lt1"/>
              </a:buClr>
              <a:buSzPts val="4800"/>
              <a:buFont typeface="Titillium Web ExtraLight"/>
              <a:buNone/>
              <a:defRPr sz="4800" b="0" i="0" u="none" strike="noStrike" cap="none">
                <a:solidFill>
                  <a:schemeClr val="lt1"/>
                </a:solidFill>
                <a:latin typeface="Titillium Web ExtraLight"/>
                <a:ea typeface="Titillium Web ExtraLight"/>
                <a:cs typeface="Titillium Web ExtraLight"/>
                <a:sym typeface="Titillium Web ExtraLight"/>
              </a:defRPr>
            </a:lvl8pPr>
            <a:lvl9pPr marR="0" lvl="8" algn="l" rtl="0">
              <a:lnSpc>
                <a:spcPct val="100000"/>
              </a:lnSpc>
              <a:spcBef>
                <a:spcPts val="0"/>
              </a:spcBef>
              <a:spcAft>
                <a:spcPts val="0"/>
              </a:spcAft>
              <a:buClr>
                <a:schemeClr val="lt1"/>
              </a:buClr>
              <a:buSzPts val="4800"/>
              <a:buFont typeface="Titillium Web ExtraLight"/>
              <a:buNone/>
              <a:defRPr sz="4800" b="0" i="0" u="none" strike="noStrike" cap="none">
                <a:solidFill>
                  <a:schemeClr val="lt1"/>
                </a:solidFill>
                <a:latin typeface="Titillium Web ExtraLight"/>
                <a:ea typeface="Titillium Web ExtraLight"/>
                <a:cs typeface="Titillium Web ExtraLight"/>
                <a:sym typeface="Titillium Web ExtraLight"/>
              </a:defRPr>
            </a:lvl9pPr>
          </a:lstStyle>
          <a:p>
            <a:r>
              <a:rPr lang="en-US" sz="2400" dirty="0"/>
              <a:t>Year: 2016</a:t>
            </a:r>
          </a:p>
        </p:txBody>
      </p:sp>
    </p:spTree>
    <p:extLst>
      <p:ext uri="{BB962C8B-B14F-4D97-AF65-F5344CB8AC3E}">
        <p14:creationId xmlns:p14="http://schemas.microsoft.com/office/powerpoint/2010/main" val="311070993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813"/>
        <p:cNvGrpSpPr/>
        <p:nvPr/>
      </p:nvGrpSpPr>
      <p:grpSpPr>
        <a:xfrm>
          <a:off x="0" y="0"/>
          <a:ext cx="0" cy="0"/>
          <a:chOff x="0" y="0"/>
          <a:chExt cx="0" cy="0"/>
        </a:xfrm>
      </p:grpSpPr>
      <p:sp>
        <p:nvSpPr>
          <p:cNvPr id="815" name="Google Shape;815;p20"/>
          <p:cNvSpPr txBox="1">
            <a:spLocks noGrp="1"/>
          </p:cNvSpPr>
          <p:nvPr>
            <p:ph type="body" idx="1"/>
          </p:nvPr>
        </p:nvSpPr>
        <p:spPr>
          <a:xfrm>
            <a:off x="-297711" y="11875"/>
            <a:ext cx="5241826" cy="5143500"/>
          </a:xfrm>
          <a:prstGeom prst="rect">
            <a:avLst/>
          </a:prstGeom>
        </p:spPr>
        <p:txBody>
          <a:bodyPr spcFirstLastPara="1" wrap="square" lIns="91425" tIns="91425" rIns="91425" bIns="91425" anchor="t" anchorCtr="0">
            <a:noAutofit/>
          </a:bodyPr>
          <a:lstStyle/>
          <a:p>
            <a:pPr lvl="0"/>
            <a:r>
              <a:rPr lang="en-US" sz="1800" dirty="0"/>
              <a:t>Algorithms:</a:t>
            </a:r>
          </a:p>
          <a:p>
            <a:pPr lvl="1"/>
            <a:r>
              <a:rPr lang="en-US" sz="1600" dirty="0"/>
              <a:t>Open filter</a:t>
            </a:r>
          </a:p>
          <a:p>
            <a:pPr lvl="1"/>
            <a:r>
              <a:rPr lang="en-US" sz="1600" dirty="0"/>
              <a:t>Close filter </a:t>
            </a:r>
          </a:p>
          <a:p>
            <a:pPr lvl="1"/>
            <a:r>
              <a:rPr lang="en-US" sz="1600" dirty="0"/>
              <a:t>smoke features like (motion(going upward in frame) - disappearing - local brightness).</a:t>
            </a:r>
          </a:p>
          <a:p>
            <a:pPr lvl="0"/>
            <a:r>
              <a:rPr lang="en-US" sz="1800" dirty="0"/>
              <a:t>Data set :</a:t>
            </a:r>
          </a:p>
          <a:p>
            <a:pPr lvl="1"/>
            <a:r>
              <a:rPr lang="en-US" sz="1400" dirty="0"/>
              <a:t>CC video outdoor and indoor with different shapes of fire, different illumination and different time (morning and night).</a:t>
            </a:r>
          </a:p>
          <a:p>
            <a:r>
              <a:rPr lang="en-US" sz="1800" dirty="0"/>
              <a:t>Conclusion:</a:t>
            </a:r>
            <a:endParaRPr lang="en-US" sz="1600" dirty="0"/>
          </a:p>
          <a:p>
            <a:pPr lvl="1"/>
            <a:r>
              <a:rPr lang="en-US" sz="1600" dirty="0"/>
              <a:t>smoke detection method is proposed to decrease the false detection for better use in real. To reduce the false detection rate, we use labelling and object tracking that can monitor behavior of each object. By monitored data, smoke object is determined as smoke when all movement and characteristic are satisfied to decide. however in some unexpected condition there are still some errors</a:t>
            </a:r>
            <a:endParaRPr sz="2000" dirty="0"/>
          </a:p>
        </p:txBody>
      </p:sp>
      <p:sp>
        <p:nvSpPr>
          <p:cNvPr id="816" name="Google Shape;816;p20"/>
          <p:cNvSpPr txBox="1">
            <a:spLocks noGrp="1"/>
          </p:cNvSpPr>
          <p:nvPr>
            <p:ph type="sldNum" idx="12"/>
          </p:nvPr>
        </p:nvSpPr>
        <p:spPr>
          <a:xfrm>
            <a:off x="8586575" y="-11875"/>
            <a:ext cx="557400" cy="54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19</a:t>
            </a:fld>
            <a:endParaRPr dirty="0"/>
          </a:p>
        </p:txBody>
      </p:sp>
      <p:pic>
        <p:nvPicPr>
          <p:cNvPr id="2" name="Picture 1">
            <a:extLst>
              <a:ext uri="{FF2B5EF4-FFF2-40B4-BE49-F238E27FC236}">
                <a16:creationId xmlns:a16="http://schemas.microsoft.com/office/drawing/2014/main" xmlns="" id="{0F8F6287-8B27-49FB-B9A0-D6553FF7B07E}"/>
              </a:ext>
            </a:extLst>
          </p:cNvPr>
          <p:cNvPicPr>
            <a:picLocks noChangeAspect="1"/>
          </p:cNvPicPr>
          <p:nvPr/>
        </p:nvPicPr>
        <p:blipFill>
          <a:blip r:embed="rId3"/>
          <a:stretch>
            <a:fillRect/>
          </a:stretch>
        </p:blipFill>
        <p:spPr>
          <a:xfrm>
            <a:off x="4848447" y="-11875"/>
            <a:ext cx="4295553" cy="5143500"/>
          </a:xfrm>
          <a:prstGeom prst="rect">
            <a:avLst/>
          </a:prstGeom>
        </p:spPr>
      </p:pic>
    </p:spTree>
    <p:extLst>
      <p:ext uri="{BB962C8B-B14F-4D97-AF65-F5344CB8AC3E}">
        <p14:creationId xmlns:p14="http://schemas.microsoft.com/office/powerpoint/2010/main" val="383325960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92"/>
        <p:cNvGrpSpPr/>
        <p:nvPr/>
      </p:nvGrpSpPr>
      <p:grpSpPr>
        <a:xfrm>
          <a:off x="0" y="0"/>
          <a:ext cx="0" cy="0"/>
          <a:chOff x="0" y="0"/>
          <a:chExt cx="0" cy="0"/>
        </a:xfrm>
      </p:grpSpPr>
      <p:sp>
        <p:nvSpPr>
          <p:cNvPr id="794" name="Google Shape;794;p17"/>
          <p:cNvSpPr txBox="1">
            <a:spLocks noGrp="1"/>
          </p:cNvSpPr>
          <p:nvPr>
            <p:ph type="body" idx="1"/>
          </p:nvPr>
        </p:nvSpPr>
        <p:spPr>
          <a:xfrm>
            <a:off x="493212" y="1020361"/>
            <a:ext cx="4869286" cy="3290381"/>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dirty="0" smtClean="0"/>
              <a:t>Team members :</a:t>
            </a:r>
          </a:p>
          <a:p>
            <a:pPr marL="342900" indent="-342900"/>
            <a:r>
              <a:rPr lang="en-US" dirty="0"/>
              <a:t>Mahmoud Reda Farouk </a:t>
            </a:r>
            <a:endParaRPr lang="en-US" dirty="0" smtClean="0"/>
          </a:p>
          <a:p>
            <a:pPr marL="342900" indent="-342900"/>
            <a:r>
              <a:rPr lang="en-US" dirty="0"/>
              <a:t>Mahmoud Basuni </a:t>
            </a:r>
            <a:r>
              <a:rPr lang="en-US" dirty="0" smtClean="0"/>
              <a:t>Mansour</a:t>
            </a:r>
          </a:p>
          <a:p>
            <a:pPr marL="342900" indent="-342900"/>
            <a:r>
              <a:rPr lang="en-US" dirty="0"/>
              <a:t>Mahmoud Hamdy </a:t>
            </a:r>
            <a:r>
              <a:rPr lang="en-US" dirty="0" smtClean="0"/>
              <a:t>Mahmoud</a:t>
            </a:r>
          </a:p>
          <a:p>
            <a:pPr marL="342900" indent="-342900"/>
            <a:r>
              <a:rPr lang="en-US" dirty="0"/>
              <a:t>Hager </a:t>
            </a:r>
            <a:r>
              <a:rPr lang="en-US" dirty="0" smtClean="0"/>
              <a:t>Nabil</a:t>
            </a:r>
          </a:p>
          <a:p>
            <a:pPr marL="342900" indent="-342900"/>
            <a:r>
              <a:rPr lang="en-US" dirty="0"/>
              <a:t>Khadija </a:t>
            </a:r>
            <a:r>
              <a:rPr lang="en-US" dirty="0" err="1"/>
              <a:t>Serag</a:t>
            </a:r>
            <a:r>
              <a:rPr lang="en-US" dirty="0"/>
              <a:t> </a:t>
            </a:r>
            <a:r>
              <a:rPr lang="en-US" dirty="0" smtClean="0"/>
              <a:t>Hamd</a:t>
            </a:r>
          </a:p>
          <a:p>
            <a:pPr marL="342900" indent="-342900"/>
            <a:r>
              <a:rPr lang="en-US" dirty="0"/>
              <a:t>May </a:t>
            </a:r>
            <a:r>
              <a:rPr lang="en-US" dirty="0" err="1"/>
              <a:t>Esmail</a:t>
            </a:r>
            <a:r>
              <a:rPr lang="en-US" dirty="0"/>
              <a:t> Mohamed</a:t>
            </a:r>
            <a:endParaRPr lang="en-US" dirty="0" smtClean="0"/>
          </a:p>
          <a:p>
            <a:pPr marL="342900" indent="-342900"/>
            <a:endParaRPr lang="en-US" dirty="0" smtClean="0"/>
          </a:p>
          <a:p>
            <a:pPr marL="342900" indent="-342900"/>
            <a:endParaRPr b="1" dirty="0"/>
          </a:p>
          <a:p>
            <a:pPr marL="76200" indent="0">
              <a:buNone/>
            </a:pPr>
            <a:r>
              <a:rPr lang="en-US" dirty="0" smtClean="0"/>
              <a:t>     </a:t>
            </a:r>
            <a:endParaRPr lang="en-US" dirty="0"/>
          </a:p>
          <a:p>
            <a:pPr marL="76200" indent="0">
              <a:buNone/>
            </a:pPr>
            <a:endParaRPr lang="en-US" dirty="0"/>
          </a:p>
        </p:txBody>
      </p:sp>
      <p:pic>
        <p:nvPicPr>
          <p:cNvPr id="795" name="Google Shape;795;p17" descr="photo-1434030216411-0b793f4b4173.jpg"/>
          <p:cNvPicPr preferRelativeResize="0"/>
          <p:nvPr/>
        </p:nvPicPr>
        <p:blipFill rotWithShape="1">
          <a:blip r:embed="rId3">
            <a:alphaModFix/>
          </a:blip>
          <a:srcRect l="16447" r="8482"/>
          <a:stretch/>
        </p:blipFill>
        <p:spPr>
          <a:xfrm>
            <a:off x="5546725" y="544875"/>
            <a:ext cx="3039850" cy="4049375"/>
          </a:xfrm>
          <a:prstGeom prst="rect">
            <a:avLst/>
          </a:prstGeom>
          <a:noFill/>
          <a:ln>
            <a:noFill/>
          </a:ln>
        </p:spPr>
      </p:pic>
      <p:sp>
        <p:nvSpPr>
          <p:cNvPr id="796" name="Google Shape;796;p17"/>
          <p:cNvSpPr txBox="1">
            <a:spLocks noGrp="1"/>
          </p:cNvSpPr>
          <p:nvPr>
            <p:ph type="sldNum" idx="12"/>
          </p:nvPr>
        </p:nvSpPr>
        <p:spPr>
          <a:xfrm>
            <a:off x="8586575" y="-11875"/>
            <a:ext cx="557400" cy="54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2</a:t>
            </a:fld>
            <a:endParaRPr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41D10C68-D7FA-42B7-9607-27EA295778C7}"/>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20</a:t>
            </a:fld>
            <a:endParaRPr lang="en"/>
          </a:p>
        </p:txBody>
      </p:sp>
      <p:pic>
        <p:nvPicPr>
          <p:cNvPr id="6" name="Picture 5">
            <a:extLst>
              <a:ext uri="{FF2B5EF4-FFF2-40B4-BE49-F238E27FC236}">
                <a16:creationId xmlns:a16="http://schemas.microsoft.com/office/drawing/2014/main" xmlns="" id="{357AE6DF-7C15-4046-BE42-E91FA5172D06}"/>
              </a:ext>
            </a:extLst>
          </p:cNvPr>
          <p:cNvPicPr>
            <a:picLocks noChangeAspect="1"/>
          </p:cNvPicPr>
          <p:nvPr/>
        </p:nvPicPr>
        <p:blipFill>
          <a:blip r:embed="rId2"/>
          <a:stretch>
            <a:fillRect/>
          </a:stretch>
        </p:blipFill>
        <p:spPr>
          <a:xfrm>
            <a:off x="7144" y="-11875"/>
            <a:ext cx="9136856" cy="5155375"/>
          </a:xfrm>
          <a:prstGeom prst="rect">
            <a:avLst/>
          </a:prstGeom>
        </p:spPr>
      </p:pic>
    </p:spTree>
    <p:extLst>
      <p:ext uri="{BB962C8B-B14F-4D97-AF65-F5344CB8AC3E}">
        <p14:creationId xmlns:p14="http://schemas.microsoft.com/office/powerpoint/2010/main" val="213794173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806"/>
        <p:cNvGrpSpPr/>
        <p:nvPr/>
      </p:nvGrpSpPr>
      <p:grpSpPr>
        <a:xfrm>
          <a:off x="0" y="0"/>
          <a:ext cx="0" cy="0"/>
          <a:chOff x="0" y="0"/>
          <a:chExt cx="0" cy="0"/>
        </a:xfrm>
      </p:grpSpPr>
      <p:sp>
        <p:nvSpPr>
          <p:cNvPr id="809" name="Google Shape;809;p19"/>
          <p:cNvSpPr/>
          <p:nvPr/>
        </p:nvSpPr>
        <p:spPr>
          <a:xfrm>
            <a:off x="6898679" y="1890725"/>
            <a:ext cx="1408000" cy="2701375"/>
          </a:xfrm>
          <a:prstGeom prst="rect">
            <a:avLst/>
          </a:prstGeom>
        </p:spPr>
        <p:txBody>
          <a:bodyPr>
            <a:prstTxWarp prst="textPlain">
              <a:avLst/>
            </a:prstTxWarp>
          </a:bodyPr>
          <a:lstStyle/>
          <a:p>
            <a:pPr lvl="0" algn="ctr"/>
            <a:r>
              <a:rPr lang="en-US" b="1" dirty="0">
                <a:solidFill>
                  <a:srgbClr val="6E86B6"/>
                </a:solidFill>
                <a:latin typeface="Titillium Web"/>
              </a:rPr>
              <a:t>1</a:t>
            </a:r>
            <a:endParaRPr b="1" i="0" dirty="0">
              <a:ln>
                <a:noFill/>
              </a:ln>
              <a:solidFill>
                <a:srgbClr val="6E86B6"/>
              </a:solidFill>
              <a:latin typeface="Titillium Web"/>
            </a:endParaRPr>
          </a:p>
        </p:txBody>
      </p:sp>
      <p:sp>
        <p:nvSpPr>
          <p:cNvPr id="2" name="Title 1"/>
          <p:cNvSpPr>
            <a:spLocks noGrp="1"/>
          </p:cNvSpPr>
          <p:nvPr>
            <p:ph type="ctrTitle"/>
          </p:nvPr>
        </p:nvSpPr>
        <p:spPr>
          <a:xfrm>
            <a:off x="170867" y="1172376"/>
            <a:ext cx="7772400" cy="1159800"/>
          </a:xfrm>
        </p:spPr>
        <p:txBody>
          <a:bodyPr/>
          <a:lstStyle/>
          <a:p>
            <a:r>
              <a:rPr lang="en-US" sz="2400" dirty="0"/>
              <a:t>“Underwater Image Processing And Object Detection Based On Modified YOLO Method ”</a:t>
            </a:r>
          </a:p>
        </p:txBody>
      </p:sp>
      <p:sp>
        <p:nvSpPr>
          <p:cNvPr id="4" name="Title 1">
            <a:extLst>
              <a:ext uri="{FF2B5EF4-FFF2-40B4-BE49-F238E27FC236}">
                <a16:creationId xmlns:a16="http://schemas.microsoft.com/office/drawing/2014/main" xmlns="" id="{527518BC-7359-428B-846E-915A6CAD1D2E}"/>
              </a:ext>
            </a:extLst>
          </p:cNvPr>
          <p:cNvSpPr txBox="1">
            <a:spLocks/>
          </p:cNvSpPr>
          <p:nvPr/>
        </p:nvSpPr>
        <p:spPr>
          <a:xfrm>
            <a:off x="350501" y="2202900"/>
            <a:ext cx="1700463" cy="60842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4800"/>
              <a:buFont typeface="Titillium Web ExtraLight"/>
              <a:buNone/>
              <a:defRPr sz="4800" b="0" i="0" u="none" strike="noStrike" cap="none">
                <a:solidFill>
                  <a:schemeClr val="lt1"/>
                </a:solidFill>
                <a:latin typeface="Titillium Web ExtraLight"/>
                <a:ea typeface="Titillium Web ExtraLight"/>
                <a:cs typeface="Titillium Web ExtraLight"/>
                <a:sym typeface="Titillium Web ExtraLight"/>
              </a:defRPr>
            </a:lvl1pPr>
            <a:lvl2pPr marR="0" lvl="1" algn="l" rtl="0">
              <a:lnSpc>
                <a:spcPct val="100000"/>
              </a:lnSpc>
              <a:spcBef>
                <a:spcPts val="0"/>
              </a:spcBef>
              <a:spcAft>
                <a:spcPts val="0"/>
              </a:spcAft>
              <a:buClr>
                <a:schemeClr val="lt1"/>
              </a:buClr>
              <a:buSzPts val="4800"/>
              <a:buFont typeface="Titillium Web ExtraLight"/>
              <a:buNone/>
              <a:defRPr sz="4800" b="0" i="0" u="none" strike="noStrike" cap="none">
                <a:solidFill>
                  <a:schemeClr val="lt1"/>
                </a:solidFill>
                <a:latin typeface="Titillium Web ExtraLight"/>
                <a:ea typeface="Titillium Web ExtraLight"/>
                <a:cs typeface="Titillium Web ExtraLight"/>
                <a:sym typeface="Titillium Web ExtraLight"/>
              </a:defRPr>
            </a:lvl2pPr>
            <a:lvl3pPr marR="0" lvl="2" algn="l" rtl="0">
              <a:lnSpc>
                <a:spcPct val="100000"/>
              </a:lnSpc>
              <a:spcBef>
                <a:spcPts val="0"/>
              </a:spcBef>
              <a:spcAft>
                <a:spcPts val="0"/>
              </a:spcAft>
              <a:buClr>
                <a:schemeClr val="lt1"/>
              </a:buClr>
              <a:buSzPts val="4800"/>
              <a:buFont typeface="Titillium Web ExtraLight"/>
              <a:buNone/>
              <a:defRPr sz="4800" b="0" i="0" u="none" strike="noStrike" cap="none">
                <a:solidFill>
                  <a:schemeClr val="lt1"/>
                </a:solidFill>
                <a:latin typeface="Titillium Web ExtraLight"/>
                <a:ea typeface="Titillium Web ExtraLight"/>
                <a:cs typeface="Titillium Web ExtraLight"/>
                <a:sym typeface="Titillium Web ExtraLight"/>
              </a:defRPr>
            </a:lvl3pPr>
            <a:lvl4pPr marR="0" lvl="3" algn="l" rtl="0">
              <a:lnSpc>
                <a:spcPct val="100000"/>
              </a:lnSpc>
              <a:spcBef>
                <a:spcPts val="0"/>
              </a:spcBef>
              <a:spcAft>
                <a:spcPts val="0"/>
              </a:spcAft>
              <a:buClr>
                <a:schemeClr val="lt1"/>
              </a:buClr>
              <a:buSzPts val="4800"/>
              <a:buFont typeface="Titillium Web ExtraLight"/>
              <a:buNone/>
              <a:defRPr sz="4800" b="0" i="0" u="none" strike="noStrike" cap="none">
                <a:solidFill>
                  <a:schemeClr val="lt1"/>
                </a:solidFill>
                <a:latin typeface="Titillium Web ExtraLight"/>
                <a:ea typeface="Titillium Web ExtraLight"/>
                <a:cs typeface="Titillium Web ExtraLight"/>
                <a:sym typeface="Titillium Web ExtraLight"/>
              </a:defRPr>
            </a:lvl4pPr>
            <a:lvl5pPr marR="0" lvl="4" algn="l" rtl="0">
              <a:lnSpc>
                <a:spcPct val="100000"/>
              </a:lnSpc>
              <a:spcBef>
                <a:spcPts val="0"/>
              </a:spcBef>
              <a:spcAft>
                <a:spcPts val="0"/>
              </a:spcAft>
              <a:buClr>
                <a:schemeClr val="lt1"/>
              </a:buClr>
              <a:buSzPts val="4800"/>
              <a:buFont typeface="Titillium Web ExtraLight"/>
              <a:buNone/>
              <a:defRPr sz="4800" b="0" i="0" u="none" strike="noStrike" cap="none">
                <a:solidFill>
                  <a:schemeClr val="lt1"/>
                </a:solidFill>
                <a:latin typeface="Titillium Web ExtraLight"/>
                <a:ea typeface="Titillium Web ExtraLight"/>
                <a:cs typeface="Titillium Web ExtraLight"/>
                <a:sym typeface="Titillium Web ExtraLight"/>
              </a:defRPr>
            </a:lvl5pPr>
            <a:lvl6pPr marR="0" lvl="5" algn="l" rtl="0">
              <a:lnSpc>
                <a:spcPct val="100000"/>
              </a:lnSpc>
              <a:spcBef>
                <a:spcPts val="0"/>
              </a:spcBef>
              <a:spcAft>
                <a:spcPts val="0"/>
              </a:spcAft>
              <a:buClr>
                <a:schemeClr val="lt1"/>
              </a:buClr>
              <a:buSzPts val="4800"/>
              <a:buFont typeface="Titillium Web ExtraLight"/>
              <a:buNone/>
              <a:defRPr sz="4800" b="0" i="0" u="none" strike="noStrike" cap="none">
                <a:solidFill>
                  <a:schemeClr val="lt1"/>
                </a:solidFill>
                <a:latin typeface="Titillium Web ExtraLight"/>
                <a:ea typeface="Titillium Web ExtraLight"/>
                <a:cs typeface="Titillium Web ExtraLight"/>
                <a:sym typeface="Titillium Web ExtraLight"/>
              </a:defRPr>
            </a:lvl6pPr>
            <a:lvl7pPr marR="0" lvl="6" algn="l" rtl="0">
              <a:lnSpc>
                <a:spcPct val="100000"/>
              </a:lnSpc>
              <a:spcBef>
                <a:spcPts val="0"/>
              </a:spcBef>
              <a:spcAft>
                <a:spcPts val="0"/>
              </a:spcAft>
              <a:buClr>
                <a:schemeClr val="lt1"/>
              </a:buClr>
              <a:buSzPts val="4800"/>
              <a:buFont typeface="Titillium Web ExtraLight"/>
              <a:buNone/>
              <a:defRPr sz="4800" b="0" i="0" u="none" strike="noStrike" cap="none">
                <a:solidFill>
                  <a:schemeClr val="lt1"/>
                </a:solidFill>
                <a:latin typeface="Titillium Web ExtraLight"/>
                <a:ea typeface="Titillium Web ExtraLight"/>
                <a:cs typeface="Titillium Web ExtraLight"/>
                <a:sym typeface="Titillium Web ExtraLight"/>
              </a:defRPr>
            </a:lvl7pPr>
            <a:lvl8pPr marR="0" lvl="7" algn="l" rtl="0">
              <a:lnSpc>
                <a:spcPct val="100000"/>
              </a:lnSpc>
              <a:spcBef>
                <a:spcPts val="0"/>
              </a:spcBef>
              <a:spcAft>
                <a:spcPts val="0"/>
              </a:spcAft>
              <a:buClr>
                <a:schemeClr val="lt1"/>
              </a:buClr>
              <a:buSzPts val="4800"/>
              <a:buFont typeface="Titillium Web ExtraLight"/>
              <a:buNone/>
              <a:defRPr sz="4800" b="0" i="0" u="none" strike="noStrike" cap="none">
                <a:solidFill>
                  <a:schemeClr val="lt1"/>
                </a:solidFill>
                <a:latin typeface="Titillium Web ExtraLight"/>
                <a:ea typeface="Titillium Web ExtraLight"/>
                <a:cs typeface="Titillium Web ExtraLight"/>
                <a:sym typeface="Titillium Web ExtraLight"/>
              </a:defRPr>
            </a:lvl8pPr>
            <a:lvl9pPr marR="0" lvl="8" algn="l" rtl="0">
              <a:lnSpc>
                <a:spcPct val="100000"/>
              </a:lnSpc>
              <a:spcBef>
                <a:spcPts val="0"/>
              </a:spcBef>
              <a:spcAft>
                <a:spcPts val="0"/>
              </a:spcAft>
              <a:buClr>
                <a:schemeClr val="lt1"/>
              </a:buClr>
              <a:buSzPts val="4800"/>
              <a:buFont typeface="Titillium Web ExtraLight"/>
              <a:buNone/>
              <a:defRPr sz="4800" b="0" i="0" u="none" strike="noStrike" cap="none">
                <a:solidFill>
                  <a:schemeClr val="lt1"/>
                </a:solidFill>
                <a:latin typeface="Titillium Web ExtraLight"/>
                <a:ea typeface="Titillium Web ExtraLight"/>
                <a:cs typeface="Titillium Web ExtraLight"/>
                <a:sym typeface="Titillium Web ExtraLight"/>
              </a:defRPr>
            </a:lvl9pPr>
          </a:lstStyle>
          <a:p>
            <a:r>
              <a:rPr lang="en-US" sz="2400" dirty="0"/>
              <a:t>Year: 2019</a:t>
            </a:r>
          </a:p>
        </p:txBody>
      </p:sp>
    </p:spTree>
    <p:extLst>
      <p:ext uri="{BB962C8B-B14F-4D97-AF65-F5344CB8AC3E}">
        <p14:creationId xmlns:p14="http://schemas.microsoft.com/office/powerpoint/2010/main" val="99363233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813"/>
        <p:cNvGrpSpPr/>
        <p:nvPr/>
      </p:nvGrpSpPr>
      <p:grpSpPr>
        <a:xfrm>
          <a:off x="0" y="0"/>
          <a:ext cx="0" cy="0"/>
          <a:chOff x="0" y="0"/>
          <a:chExt cx="0" cy="0"/>
        </a:xfrm>
      </p:grpSpPr>
      <p:sp>
        <p:nvSpPr>
          <p:cNvPr id="815" name="Google Shape;815;p20"/>
          <p:cNvSpPr txBox="1">
            <a:spLocks noGrp="1"/>
          </p:cNvSpPr>
          <p:nvPr>
            <p:ph type="body" idx="1"/>
          </p:nvPr>
        </p:nvSpPr>
        <p:spPr>
          <a:xfrm>
            <a:off x="0" y="1"/>
            <a:ext cx="9143999" cy="5143500"/>
          </a:xfrm>
          <a:prstGeom prst="rect">
            <a:avLst/>
          </a:prstGeom>
        </p:spPr>
        <p:txBody>
          <a:bodyPr spcFirstLastPara="1" wrap="square" lIns="91425" tIns="91425" rIns="91425" bIns="91425" anchor="t" anchorCtr="0">
            <a:noAutofit/>
          </a:bodyPr>
          <a:lstStyle/>
          <a:p>
            <a:pPr lvl="0"/>
            <a:r>
              <a:rPr lang="en-US" sz="1800" dirty="0"/>
              <a:t>Algorithms:</a:t>
            </a:r>
          </a:p>
          <a:p>
            <a:pPr lvl="1"/>
            <a:r>
              <a:rPr lang="en-US" sz="1400" dirty="0"/>
              <a:t>YOLOv3.</a:t>
            </a:r>
          </a:p>
          <a:p>
            <a:pPr lvl="1"/>
            <a:r>
              <a:rPr lang="en-US" sz="1400" dirty="0"/>
              <a:t> Homomorphic filter.</a:t>
            </a:r>
          </a:p>
          <a:p>
            <a:pPr lvl="1"/>
            <a:r>
              <a:rPr lang="en-US" sz="1400" dirty="0"/>
              <a:t>Loss function </a:t>
            </a:r>
          </a:p>
          <a:p>
            <a:pPr lvl="1"/>
            <a:r>
              <a:rPr lang="en-US" sz="1400" dirty="0"/>
              <a:t> CNN.</a:t>
            </a:r>
          </a:p>
          <a:p>
            <a:pPr lvl="0"/>
            <a:r>
              <a:rPr lang="en-US" sz="1800" dirty="0"/>
              <a:t>Data set :</a:t>
            </a:r>
          </a:p>
          <a:p>
            <a:pPr lvl="1"/>
            <a:r>
              <a:rPr lang="en-US" sz="1600" dirty="0"/>
              <a:t>17000 image under the water.</a:t>
            </a:r>
          </a:p>
          <a:p>
            <a:r>
              <a:rPr lang="en-US" sz="2000" dirty="0"/>
              <a:t>Result :</a:t>
            </a:r>
          </a:p>
          <a:p>
            <a:pPr marL="76200" indent="0">
              <a:buNone/>
            </a:pPr>
            <a:endParaRPr lang="en-US" sz="2000" dirty="0"/>
          </a:p>
          <a:p>
            <a:r>
              <a:rPr lang="en-US" sz="2000" dirty="0"/>
              <a:t>Conclusion:</a:t>
            </a:r>
          </a:p>
          <a:p>
            <a:pPr lvl="1"/>
            <a:endParaRPr lang="en-US" sz="2000" dirty="0"/>
          </a:p>
        </p:txBody>
      </p:sp>
      <p:sp>
        <p:nvSpPr>
          <p:cNvPr id="816" name="Google Shape;816;p20"/>
          <p:cNvSpPr txBox="1">
            <a:spLocks noGrp="1"/>
          </p:cNvSpPr>
          <p:nvPr>
            <p:ph type="sldNum" idx="12"/>
          </p:nvPr>
        </p:nvSpPr>
        <p:spPr>
          <a:xfrm>
            <a:off x="8586575" y="-11875"/>
            <a:ext cx="557400" cy="54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22</a:t>
            </a:fld>
            <a:endParaRPr/>
          </a:p>
        </p:txBody>
      </p:sp>
      <p:pic>
        <p:nvPicPr>
          <p:cNvPr id="2" name="Picture 1">
            <a:extLst>
              <a:ext uri="{FF2B5EF4-FFF2-40B4-BE49-F238E27FC236}">
                <a16:creationId xmlns:a16="http://schemas.microsoft.com/office/drawing/2014/main" xmlns="" id="{5181C6D6-A467-43C5-B366-11C01709AAD2}"/>
              </a:ext>
            </a:extLst>
          </p:cNvPr>
          <p:cNvPicPr>
            <a:picLocks noChangeAspect="1"/>
          </p:cNvPicPr>
          <p:nvPr/>
        </p:nvPicPr>
        <p:blipFill>
          <a:blip r:embed="rId3"/>
          <a:stretch>
            <a:fillRect/>
          </a:stretch>
        </p:blipFill>
        <p:spPr>
          <a:xfrm>
            <a:off x="6368902" y="1"/>
            <a:ext cx="2775073" cy="5143498"/>
          </a:xfrm>
          <a:prstGeom prst="rect">
            <a:avLst/>
          </a:prstGeom>
        </p:spPr>
      </p:pic>
      <p:pic>
        <p:nvPicPr>
          <p:cNvPr id="3" name="Picture 2">
            <a:extLst>
              <a:ext uri="{FF2B5EF4-FFF2-40B4-BE49-F238E27FC236}">
                <a16:creationId xmlns:a16="http://schemas.microsoft.com/office/drawing/2014/main" xmlns="" id="{00C9E5DB-B93E-4701-A2C4-0D29A1FAFFBE}"/>
              </a:ext>
            </a:extLst>
          </p:cNvPr>
          <p:cNvPicPr>
            <a:picLocks noChangeAspect="1"/>
          </p:cNvPicPr>
          <p:nvPr/>
        </p:nvPicPr>
        <p:blipFill>
          <a:blip r:embed="rId4"/>
          <a:stretch>
            <a:fillRect/>
          </a:stretch>
        </p:blipFill>
        <p:spPr>
          <a:xfrm>
            <a:off x="3370520" y="1923164"/>
            <a:ext cx="2998357" cy="3220335"/>
          </a:xfrm>
          <a:prstGeom prst="rect">
            <a:avLst/>
          </a:prstGeom>
        </p:spPr>
      </p:pic>
      <p:sp>
        <p:nvSpPr>
          <p:cNvPr id="4" name="TextBox 3">
            <a:extLst>
              <a:ext uri="{FF2B5EF4-FFF2-40B4-BE49-F238E27FC236}">
                <a16:creationId xmlns:a16="http://schemas.microsoft.com/office/drawing/2014/main" xmlns="" id="{8DDA59AD-EAA1-491D-B37D-B15766728508}"/>
              </a:ext>
            </a:extLst>
          </p:cNvPr>
          <p:cNvSpPr txBox="1"/>
          <p:nvPr/>
        </p:nvSpPr>
        <p:spPr>
          <a:xfrm>
            <a:off x="-527331" y="3029428"/>
            <a:ext cx="4099870" cy="1815882"/>
          </a:xfrm>
          <a:prstGeom prst="rect">
            <a:avLst/>
          </a:prstGeom>
          <a:noFill/>
        </p:spPr>
        <p:txBody>
          <a:bodyPr wrap="square" rtlCol="0">
            <a:spAutoFit/>
          </a:bodyPr>
          <a:lstStyle/>
          <a:p>
            <a:pPr marL="533400" lvl="1">
              <a:buClr>
                <a:srgbClr val="6E86B6"/>
              </a:buClr>
              <a:buSzPts val="2400"/>
            </a:pPr>
            <a:r>
              <a:rPr lang="en-US" sz="1600" dirty="0">
                <a:solidFill>
                  <a:schemeClr val="lt1"/>
                </a:solidFill>
                <a:latin typeface="Titillium Web"/>
                <a:sym typeface="Titillium Web"/>
              </a:rPr>
              <a:t>in this paper all image processing enhancement and yolov3 methods is used to realize some object under the see the result is very good  almost </a:t>
            </a:r>
          </a:p>
          <a:p>
            <a:pPr marL="533400" lvl="1">
              <a:buClr>
                <a:srgbClr val="6E86B6"/>
              </a:buClr>
              <a:buSzPts val="2400"/>
            </a:pPr>
            <a:r>
              <a:rPr lang="en-US" sz="1600" dirty="0">
                <a:solidFill>
                  <a:schemeClr val="lt1"/>
                </a:solidFill>
                <a:latin typeface="Titillium Web"/>
                <a:sym typeface="Titillium Web"/>
              </a:rPr>
              <a:t>all of the targets </a:t>
            </a:r>
          </a:p>
          <a:p>
            <a:pPr marL="533400" lvl="1">
              <a:buClr>
                <a:srgbClr val="6E86B6"/>
              </a:buClr>
              <a:buSzPts val="2400"/>
            </a:pPr>
            <a:r>
              <a:rPr lang="en-US" sz="1600" dirty="0">
                <a:solidFill>
                  <a:schemeClr val="lt1"/>
                </a:solidFill>
                <a:latin typeface="Titillium Web"/>
                <a:sym typeface="Titillium Web"/>
              </a:rPr>
              <a:t>can be detected by the program</a:t>
            </a:r>
          </a:p>
          <a:p>
            <a:pPr marL="914400" lvl="1" indent="-381000">
              <a:buClr>
                <a:srgbClr val="6E86B6"/>
              </a:buClr>
              <a:buSzPts val="2400"/>
              <a:buFont typeface="Titillium Web"/>
              <a:buChar char="-"/>
            </a:pPr>
            <a:r>
              <a:rPr lang="en-US" sz="1600" dirty="0">
                <a:solidFill>
                  <a:schemeClr val="lt1"/>
                </a:solidFill>
                <a:latin typeface="Titillium Web"/>
                <a:sym typeface="Titillium Web"/>
              </a:rPr>
              <a:t>except few little details</a:t>
            </a:r>
          </a:p>
        </p:txBody>
      </p:sp>
    </p:spTree>
    <p:extLst>
      <p:ext uri="{BB962C8B-B14F-4D97-AF65-F5344CB8AC3E}">
        <p14:creationId xmlns:p14="http://schemas.microsoft.com/office/powerpoint/2010/main" val="190570779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806"/>
        <p:cNvGrpSpPr/>
        <p:nvPr/>
      </p:nvGrpSpPr>
      <p:grpSpPr>
        <a:xfrm>
          <a:off x="0" y="0"/>
          <a:ext cx="0" cy="0"/>
          <a:chOff x="0" y="0"/>
          <a:chExt cx="0" cy="0"/>
        </a:xfrm>
      </p:grpSpPr>
      <p:sp>
        <p:nvSpPr>
          <p:cNvPr id="809" name="Google Shape;809;p19"/>
          <p:cNvSpPr/>
          <p:nvPr/>
        </p:nvSpPr>
        <p:spPr>
          <a:xfrm>
            <a:off x="6898679" y="1890725"/>
            <a:ext cx="1408000" cy="2701375"/>
          </a:xfrm>
          <a:prstGeom prst="rect">
            <a:avLst/>
          </a:prstGeom>
        </p:spPr>
        <p:txBody>
          <a:bodyPr>
            <a:prstTxWarp prst="textPlain">
              <a:avLst/>
            </a:prstTxWarp>
          </a:bodyPr>
          <a:lstStyle/>
          <a:p>
            <a:pPr lvl="0" algn="ctr"/>
            <a:r>
              <a:rPr lang="en-US" b="1" dirty="0">
                <a:solidFill>
                  <a:srgbClr val="6E86B6"/>
                </a:solidFill>
                <a:latin typeface="Titillium Web"/>
              </a:rPr>
              <a:t>2</a:t>
            </a:r>
            <a:endParaRPr b="1" i="0" dirty="0">
              <a:ln>
                <a:noFill/>
              </a:ln>
              <a:solidFill>
                <a:srgbClr val="6E86B6"/>
              </a:solidFill>
              <a:latin typeface="Titillium Web"/>
            </a:endParaRPr>
          </a:p>
        </p:txBody>
      </p:sp>
      <p:sp>
        <p:nvSpPr>
          <p:cNvPr id="2" name="Title 1"/>
          <p:cNvSpPr>
            <a:spLocks noGrp="1"/>
          </p:cNvSpPr>
          <p:nvPr>
            <p:ph type="ctrTitle"/>
          </p:nvPr>
        </p:nvSpPr>
        <p:spPr>
          <a:xfrm>
            <a:off x="170867" y="1172376"/>
            <a:ext cx="7772400" cy="718349"/>
          </a:xfrm>
        </p:spPr>
        <p:txBody>
          <a:bodyPr/>
          <a:lstStyle/>
          <a:p>
            <a:r>
              <a:rPr lang="en-US" sz="2400" dirty="0"/>
              <a:t>“You Only Look Once: Uniﬁed, Real-Time Object Detection”</a:t>
            </a:r>
          </a:p>
        </p:txBody>
      </p:sp>
    </p:spTree>
    <p:extLst>
      <p:ext uri="{BB962C8B-B14F-4D97-AF65-F5344CB8AC3E}">
        <p14:creationId xmlns:p14="http://schemas.microsoft.com/office/powerpoint/2010/main" val="57204924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813"/>
        <p:cNvGrpSpPr/>
        <p:nvPr/>
      </p:nvGrpSpPr>
      <p:grpSpPr>
        <a:xfrm>
          <a:off x="0" y="0"/>
          <a:ext cx="0" cy="0"/>
          <a:chOff x="0" y="0"/>
          <a:chExt cx="0" cy="0"/>
        </a:xfrm>
      </p:grpSpPr>
      <p:sp>
        <p:nvSpPr>
          <p:cNvPr id="815" name="Google Shape;815;p20"/>
          <p:cNvSpPr txBox="1">
            <a:spLocks noGrp="1"/>
          </p:cNvSpPr>
          <p:nvPr>
            <p:ph type="body" idx="1"/>
          </p:nvPr>
        </p:nvSpPr>
        <p:spPr>
          <a:xfrm>
            <a:off x="0" y="1"/>
            <a:ext cx="9143975" cy="5143500"/>
          </a:xfrm>
          <a:prstGeom prst="rect">
            <a:avLst/>
          </a:prstGeom>
        </p:spPr>
        <p:txBody>
          <a:bodyPr spcFirstLastPara="1" wrap="square" lIns="91425" tIns="91425" rIns="91425" bIns="91425" anchor="t" anchorCtr="0">
            <a:noAutofit/>
          </a:bodyPr>
          <a:lstStyle/>
          <a:p>
            <a:pPr lvl="0"/>
            <a:r>
              <a:rPr lang="en-US" sz="1800" dirty="0"/>
              <a:t>Algorithms:</a:t>
            </a:r>
          </a:p>
          <a:p>
            <a:pPr lvl="1"/>
            <a:r>
              <a:rPr lang="en-US" sz="1600" dirty="0"/>
              <a:t>YOLO</a:t>
            </a:r>
          </a:p>
          <a:p>
            <a:pPr lvl="1"/>
            <a:r>
              <a:rPr lang="en-US" sz="1600" dirty="0"/>
              <a:t>Fast R-CNN </a:t>
            </a:r>
          </a:p>
          <a:p>
            <a:pPr lvl="0"/>
            <a:r>
              <a:rPr lang="en-US" sz="1800" dirty="0"/>
              <a:t>Data set :</a:t>
            </a:r>
          </a:p>
          <a:p>
            <a:pPr lvl="1"/>
            <a:r>
              <a:rPr lang="en-US" sz="1600" dirty="0"/>
              <a:t>PASCAL VOC 2012 , VOC 2007, ImageNet ,</a:t>
            </a:r>
            <a:r>
              <a:rPr lang="en-US" sz="1600" dirty="0" err="1"/>
              <a:t>GoogleNet</a:t>
            </a:r>
            <a:r>
              <a:rPr lang="en-US" sz="1600" dirty="0"/>
              <a:t>, The Pascal Visual Object Classes (VOC).</a:t>
            </a:r>
          </a:p>
          <a:p>
            <a:r>
              <a:rPr lang="en-US" sz="1800" dirty="0"/>
              <a:t>Result :</a:t>
            </a:r>
            <a:endParaRPr lang="en-US" sz="1400" dirty="0"/>
          </a:p>
          <a:p>
            <a:endParaRPr lang="en-US" sz="1800" dirty="0"/>
          </a:p>
          <a:p>
            <a:endParaRPr lang="en-US" sz="1800" dirty="0"/>
          </a:p>
          <a:p>
            <a:endParaRPr lang="en-US" sz="1800" dirty="0"/>
          </a:p>
          <a:p>
            <a:endParaRPr lang="en-US" sz="1800" dirty="0"/>
          </a:p>
          <a:p>
            <a:endParaRPr lang="en-US" sz="1800" dirty="0"/>
          </a:p>
          <a:p>
            <a:endParaRPr lang="en-US" sz="1800" dirty="0"/>
          </a:p>
          <a:p>
            <a:r>
              <a:rPr lang="en-US" sz="1800" dirty="0"/>
              <a:t>Conclusion:</a:t>
            </a:r>
            <a:endParaRPr lang="en-US" sz="1600" dirty="0"/>
          </a:p>
          <a:p>
            <a:pPr lvl="1"/>
            <a:r>
              <a:rPr lang="en-US" sz="1600" dirty="0"/>
              <a:t> Fast YOLO is the fastest general-purpose object detector in the literature and YOLO pushes the state-of-the-art in real-time object detection. YOLO also generalizes well to new domains making it ideal for applications that rely on fast, robust object detection.</a:t>
            </a:r>
            <a:endParaRPr sz="2000" dirty="0"/>
          </a:p>
        </p:txBody>
      </p:sp>
      <p:sp>
        <p:nvSpPr>
          <p:cNvPr id="816" name="Google Shape;816;p20"/>
          <p:cNvSpPr txBox="1">
            <a:spLocks noGrp="1"/>
          </p:cNvSpPr>
          <p:nvPr>
            <p:ph type="sldNum" idx="12"/>
          </p:nvPr>
        </p:nvSpPr>
        <p:spPr>
          <a:xfrm>
            <a:off x="8586575" y="-11875"/>
            <a:ext cx="557400" cy="54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24</a:t>
            </a:fld>
            <a:endParaRPr dirty="0"/>
          </a:p>
        </p:txBody>
      </p:sp>
      <p:pic>
        <p:nvPicPr>
          <p:cNvPr id="2" name="Picture 1">
            <a:extLst>
              <a:ext uri="{FF2B5EF4-FFF2-40B4-BE49-F238E27FC236}">
                <a16:creationId xmlns:a16="http://schemas.microsoft.com/office/drawing/2014/main" xmlns="" id="{40BB0745-2EBA-4729-81F0-1DF4874275FD}"/>
              </a:ext>
            </a:extLst>
          </p:cNvPr>
          <p:cNvPicPr>
            <a:picLocks noChangeAspect="1"/>
          </p:cNvPicPr>
          <p:nvPr/>
        </p:nvPicPr>
        <p:blipFill>
          <a:blip r:embed="rId3"/>
          <a:stretch>
            <a:fillRect/>
          </a:stretch>
        </p:blipFill>
        <p:spPr>
          <a:xfrm>
            <a:off x="2966484" y="1572711"/>
            <a:ext cx="6177491" cy="2534004"/>
          </a:xfrm>
          <a:prstGeom prst="rect">
            <a:avLst/>
          </a:prstGeom>
        </p:spPr>
      </p:pic>
      <p:pic>
        <p:nvPicPr>
          <p:cNvPr id="3" name="Picture 2">
            <a:extLst>
              <a:ext uri="{FF2B5EF4-FFF2-40B4-BE49-F238E27FC236}">
                <a16:creationId xmlns:a16="http://schemas.microsoft.com/office/drawing/2014/main" xmlns="" id="{ECA02480-1BD6-4429-B220-544C790E4498}"/>
              </a:ext>
            </a:extLst>
          </p:cNvPr>
          <p:cNvPicPr>
            <a:picLocks noChangeAspect="1"/>
          </p:cNvPicPr>
          <p:nvPr/>
        </p:nvPicPr>
        <p:blipFill>
          <a:blip r:embed="rId4"/>
          <a:stretch>
            <a:fillRect/>
          </a:stretch>
        </p:blipFill>
        <p:spPr>
          <a:xfrm>
            <a:off x="0" y="2054037"/>
            <a:ext cx="2966484" cy="1688623"/>
          </a:xfrm>
          <a:prstGeom prst="rect">
            <a:avLst/>
          </a:prstGeom>
        </p:spPr>
      </p:pic>
    </p:spTree>
    <p:extLst>
      <p:ext uri="{BB962C8B-B14F-4D97-AF65-F5344CB8AC3E}">
        <p14:creationId xmlns:p14="http://schemas.microsoft.com/office/powerpoint/2010/main" val="362993109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800"/>
        <p:cNvGrpSpPr/>
        <p:nvPr/>
      </p:nvGrpSpPr>
      <p:grpSpPr>
        <a:xfrm>
          <a:off x="0" y="0"/>
          <a:ext cx="0" cy="0"/>
          <a:chOff x="0" y="0"/>
          <a:chExt cx="0" cy="0"/>
        </a:xfrm>
      </p:grpSpPr>
      <p:sp>
        <p:nvSpPr>
          <p:cNvPr id="801" name="Google Shape;801;p18"/>
          <p:cNvSpPr txBox="1">
            <a:spLocks noGrp="1"/>
          </p:cNvSpPr>
          <p:nvPr>
            <p:ph type="body" idx="1"/>
          </p:nvPr>
        </p:nvSpPr>
        <p:spPr>
          <a:xfrm>
            <a:off x="1166415" y="1980290"/>
            <a:ext cx="7176199" cy="2471967"/>
          </a:xfrm>
          <a:prstGeom prst="rect">
            <a:avLst/>
          </a:prstGeom>
        </p:spPr>
        <p:txBody>
          <a:bodyPr spcFirstLastPara="1" wrap="square" lIns="91425" tIns="91425" rIns="91425" bIns="91425" anchor="t" anchorCtr="0">
            <a:noAutofit/>
          </a:bodyPr>
          <a:lstStyle/>
          <a:p>
            <a:pPr marL="0" indent="0">
              <a:buNone/>
            </a:pPr>
            <a:r>
              <a:rPr lang="en" sz="4000" dirty="0">
                <a:solidFill>
                  <a:schemeClr val="lt1"/>
                </a:solidFill>
              </a:rPr>
              <a:t>“ </a:t>
            </a:r>
            <a:r>
              <a:rPr lang="en-US" sz="4000" dirty="0" smtClean="0">
                <a:solidFill>
                  <a:schemeClr val="lt1"/>
                </a:solidFill>
              </a:rPr>
              <a:t>Mahmoud Basuni Mansour </a:t>
            </a:r>
            <a:r>
              <a:rPr lang="en" sz="4000" dirty="0">
                <a:solidFill>
                  <a:schemeClr val="lt1"/>
                </a:solidFill>
              </a:rPr>
              <a:t>”</a:t>
            </a:r>
            <a:r>
              <a:rPr lang="ar-EG" dirty="0" smtClean="0">
                <a:solidFill>
                  <a:schemeClr val="lt1"/>
                </a:solidFill>
              </a:rPr>
              <a:t/>
            </a:r>
            <a:br>
              <a:rPr lang="ar-EG" dirty="0" smtClean="0">
                <a:solidFill>
                  <a:schemeClr val="lt1"/>
                </a:solidFill>
              </a:rPr>
            </a:br>
            <a:endParaRPr dirty="0"/>
          </a:p>
        </p:txBody>
      </p:sp>
      <p:sp>
        <p:nvSpPr>
          <p:cNvPr id="802" name="Google Shape;802;p18"/>
          <p:cNvSpPr txBox="1">
            <a:spLocks noGrp="1"/>
          </p:cNvSpPr>
          <p:nvPr>
            <p:ph type="sldNum" idx="12"/>
          </p:nvPr>
        </p:nvSpPr>
        <p:spPr>
          <a:xfrm>
            <a:off x="8586575" y="-11875"/>
            <a:ext cx="557400" cy="54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25</a:t>
            </a:fld>
            <a:endParaRPr/>
          </a:p>
        </p:txBody>
      </p:sp>
    </p:spTree>
    <p:extLst>
      <p:ext uri="{BB962C8B-B14F-4D97-AF65-F5344CB8AC3E}">
        <p14:creationId xmlns:p14="http://schemas.microsoft.com/office/powerpoint/2010/main" val="164706278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806"/>
        <p:cNvGrpSpPr/>
        <p:nvPr/>
      </p:nvGrpSpPr>
      <p:grpSpPr>
        <a:xfrm>
          <a:off x="0" y="0"/>
          <a:ext cx="0" cy="0"/>
          <a:chOff x="0" y="0"/>
          <a:chExt cx="0" cy="0"/>
        </a:xfrm>
      </p:grpSpPr>
      <p:sp>
        <p:nvSpPr>
          <p:cNvPr id="809" name="Google Shape;809;p19"/>
          <p:cNvSpPr/>
          <p:nvPr/>
        </p:nvSpPr>
        <p:spPr>
          <a:xfrm>
            <a:off x="6898679" y="1890725"/>
            <a:ext cx="1408000" cy="2701375"/>
          </a:xfrm>
          <a:prstGeom prst="rect">
            <a:avLst/>
          </a:prstGeom>
        </p:spPr>
        <p:txBody>
          <a:bodyPr>
            <a:prstTxWarp prst="textPlain">
              <a:avLst/>
            </a:prstTxWarp>
          </a:bodyPr>
          <a:lstStyle/>
          <a:p>
            <a:pPr lvl="0" algn="ctr"/>
            <a:r>
              <a:rPr lang="ar-EG" b="1" dirty="0">
                <a:solidFill>
                  <a:srgbClr val="6E86B6"/>
                </a:solidFill>
                <a:latin typeface="Titillium Web"/>
              </a:rPr>
              <a:t>1</a:t>
            </a:r>
            <a:endParaRPr b="1" i="0" dirty="0">
              <a:ln>
                <a:noFill/>
              </a:ln>
              <a:solidFill>
                <a:srgbClr val="6E86B6"/>
              </a:solidFill>
              <a:latin typeface="Titillium Web"/>
            </a:endParaRPr>
          </a:p>
        </p:txBody>
      </p:sp>
      <p:sp>
        <p:nvSpPr>
          <p:cNvPr id="2" name="Title 1"/>
          <p:cNvSpPr>
            <a:spLocks noGrp="1"/>
          </p:cNvSpPr>
          <p:nvPr>
            <p:ph type="ctrTitle"/>
          </p:nvPr>
        </p:nvSpPr>
        <p:spPr>
          <a:xfrm>
            <a:off x="273608" y="545990"/>
            <a:ext cx="7772400" cy="1159800"/>
          </a:xfrm>
        </p:spPr>
        <p:txBody>
          <a:bodyPr/>
          <a:lstStyle/>
          <a:p>
            <a:r>
              <a:rPr lang="en-US" sz="2400" dirty="0"/>
              <a:t>FedHealth: A Federated Transfer Learning Framework for Wearable Healthcare</a:t>
            </a:r>
            <a:br>
              <a:rPr lang="en-US" sz="2400" dirty="0"/>
            </a:br>
            <a:r>
              <a:rPr lang="en-US" sz="2400" dirty="0"/>
              <a:t/>
            </a:r>
            <a:br>
              <a:rPr lang="en-US" sz="2400" dirty="0"/>
            </a:br>
            <a:r>
              <a:rPr lang="en-US" sz="2400" dirty="0" smtClean="0"/>
              <a:t/>
            </a:r>
            <a:br>
              <a:rPr lang="en-US" sz="2400" dirty="0" smtClean="0"/>
            </a:br>
            <a:r>
              <a:rPr lang="en-US" sz="2400" dirty="0" smtClean="0"/>
              <a:t>2018</a:t>
            </a:r>
            <a:endParaRPr lang="en-US" sz="2400" dirty="0"/>
          </a:p>
        </p:txBody>
      </p:sp>
    </p:spTree>
    <p:extLst>
      <p:ext uri="{BB962C8B-B14F-4D97-AF65-F5344CB8AC3E}">
        <p14:creationId xmlns:p14="http://schemas.microsoft.com/office/powerpoint/2010/main" val="17368043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27</a:t>
            </a:fld>
            <a:endParaRPr lang="en"/>
          </a:p>
        </p:txBody>
      </p:sp>
      <p:sp>
        <p:nvSpPr>
          <p:cNvPr id="3" name="Title 2"/>
          <p:cNvSpPr>
            <a:spLocks noGrp="1"/>
          </p:cNvSpPr>
          <p:nvPr>
            <p:ph type="title"/>
          </p:nvPr>
        </p:nvSpPr>
        <p:spPr>
          <a:xfrm>
            <a:off x="739675" y="401250"/>
            <a:ext cx="7686000" cy="687321"/>
          </a:xfrm>
        </p:spPr>
        <p:txBody>
          <a:bodyPr/>
          <a:lstStyle/>
          <a:p>
            <a:r>
              <a:rPr lang="en-US" sz="2800" dirty="0" smtClean="0"/>
              <a:t>Description:</a:t>
            </a:r>
            <a:endParaRPr lang="en-US" sz="2800"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2523" y="1407695"/>
            <a:ext cx="4342139" cy="2954065"/>
          </a:xfrm>
          <a:prstGeom prst="rect">
            <a:avLst/>
          </a:prstGeom>
        </p:spPr>
      </p:pic>
      <p:pic>
        <p:nvPicPr>
          <p:cNvPr id="4" name="Picture 3"/>
          <p:cNvPicPr>
            <a:picLocks noChangeAspect="1"/>
          </p:cNvPicPr>
          <p:nvPr/>
        </p:nvPicPr>
        <p:blipFill>
          <a:blip r:embed="rId3"/>
          <a:stretch>
            <a:fillRect/>
          </a:stretch>
        </p:blipFill>
        <p:spPr>
          <a:xfrm>
            <a:off x="4981575" y="1407695"/>
            <a:ext cx="4031796" cy="2954065"/>
          </a:xfrm>
          <a:prstGeom prst="rect">
            <a:avLst/>
          </a:prstGeom>
        </p:spPr>
      </p:pic>
    </p:spTree>
    <p:extLst>
      <p:ext uri="{BB962C8B-B14F-4D97-AF65-F5344CB8AC3E}">
        <p14:creationId xmlns:p14="http://schemas.microsoft.com/office/powerpoint/2010/main" val="4158922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813"/>
        <p:cNvGrpSpPr/>
        <p:nvPr/>
      </p:nvGrpSpPr>
      <p:grpSpPr>
        <a:xfrm>
          <a:off x="0" y="0"/>
          <a:ext cx="0" cy="0"/>
          <a:chOff x="0" y="0"/>
          <a:chExt cx="0" cy="0"/>
        </a:xfrm>
      </p:grpSpPr>
      <p:sp>
        <p:nvSpPr>
          <p:cNvPr id="815" name="Google Shape;815;p20"/>
          <p:cNvSpPr txBox="1">
            <a:spLocks noGrp="1"/>
          </p:cNvSpPr>
          <p:nvPr>
            <p:ph type="body" idx="1"/>
          </p:nvPr>
        </p:nvSpPr>
        <p:spPr>
          <a:xfrm>
            <a:off x="253001" y="-1"/>
            <a:ext cx="8557624" cy="5050971"/>
          </a:xfrm>
          <a:prstGeom prst="rect">
            <a:avLst/>
          </a:prstGeom>
        </p:spPr>
        <p:txBody>
          <a:bodyPr spcFirstLastPara="1" wrap="square" lIns="91425" tIns="91425" rIns="91425" bIns="91425" anchor="t" anchorCtr="0">
            <a:noAutofit/>
          </a:bodyPr>
          <a:lstStyle/>
          <a:p>
            <a:pPr lvl="0"/>
            <a:r>
              <a:rPr lang="en-US" sz="2000" dirty="0" smtClean="0"/>
              <a:t>Algorithms:</a:t>
            </a:r>
          </a:p>
          <a:p>
            <a:pPr lvl="1"/>
            <a:r>
              <a:rPr lang="en-US" sz="1600" dirty="0"/>
              <a:t>Federated Learning </a:t>
            </a:r>
            <a:r>
              <a:rPr lang="en-US" sz="1600" dirty="0" smtClean="0"/>
              <a:t>,homomorphic encryption</a:t>
            </a:r>
            <a:r>
              <a:rPr lang="en-US" sz="1600" dirty="0"/>
              <a:t> </a:t>
            </a:r>
            <a:r>
              <a:rPr lang="en-US" sz="1600" dirty="0" smtClean="0"/>
              <a:t>,convolutional </a:t>
            </a:r>
            <a:r>
              <a:rPr lang="en-US" sz="1600" dirty="0"/>
              <a:t>neural network (CNN</a:t>
            </a:r>
            <a:r>
              <a:rPr lang="en-US" sz="1600" dirty="0" smtClean="0"/>
              <a:t>)</a:t>
            </a:r>
          </a:p>
          <a:p>
            <a:pPr lvl="1"/>
            <a:r>
              <a:rPr lang="en-US" sz="1600" dirty="0" smtClean="0"/>
              <a:t>Support </a:t>
            </a:r>
            <a:r>
              <a:rPr lang="en-US" sz="1600" dirty="0"/>
              <a:t>Vector Machines (SVM), Decision Tree (DT), and Hidden Markov Models (HMM) </a:t>
            </a:r>
            <a:r>
              <a:rPr lang="en-US" sz="1600" dirty="0" smtClean="0"/>
              <a:t>, KNN (K nearest neighbors</a:t>
            </a:r>
            <a:r>
              <a:rPr lang="en-US" sz="1600" dirty="0"/>
              <a:t>)  and RE(random forest) to compare </a:t>
            </a:r>
            <a:r>
              <a:rPr lang="en-US" sz="1600" dirty="0" smtClean="0"/>
              <a:t>results.</a:t>
            </a:r>
          </a:p>
          <a:p>
            <a:pPr lvl="1"/>
            <a:r>
              <a:rPr lang="en-US" sz="1600" dirty="0" smtClean="0">
                <a:solidFill>
                  <a:srgbClr val="FFFF00"/>
                </a:solidFill>
              </a:rPr>
              <a:t>NoFed </a:t>
            </a:r>
            <a:r>
              <a:rPr lang="en-US" sz="1600" dirty="0" smtClean="0"/>
              <a:t>:mean using only sever model in training with deep methods (using neural networks such as CNN)</a:t>
            </a:r>
            <a:endParaRPr lang="en-US" sz="2000" dirty="0" smtClean="0"/>
          </a:p>
          <a:p>
            <a:r>
              <a:rPr lang="en-US" sz="2000" dirty="0" smtClean="0"/>
              <a:t>Data </a:t>
            </a:r>
            <a:r>
              <a:rPr lang="en-US" sz="2000" dirty="0"/>
              <a:t>set </a:t>
            </a:r>
            <a:r>
              <a:rPr lang="en-US" sz="2000" dirty="0" smtClean="0"/>
              <a:t>:</a:t>
            </a:r>
          </a:p>
          <a:p>
            <a:pPr lvl="1"/>
            <a:r>
              <a:rPr lang="en-US" sz="1600" dirty="0" smtClean="0"/>
              <a:t> </a:t>
            </a:r>
            <a:r>
              <a:rPr lang="en-US" sz="1600" dirty="0"/>
              <a:t>public human activity recognition dataset called </a:t>
            </a:r>
            <a:r>
              <a:rPr lang="en-US" sz="1600" dirty="0">
                <a:solidFill>
                  <a:srgbClr val="FFFF00"/>
                </a:solidFill>
              </a:rPr>
              <a:t>UCI Smartphone</a:t>
            </a:r>
            <a:r>
              <a:rPr lang="en-US" sz="1600" dirty="0"/>
              <a:t>. </a:t>
            </a:r>
            <a:r>
              <a:rPr lang="en-US" sz="1600" dirty="0" smtClean="0"/>
              <a:t>6 </a:t>
            </a:r>
            <a:r>
              <a:rPr lang="en-US" sz="1600" dirty="0"/>
              <a:t>activities collected from 30 users. There are 10,299 instances in total</a:t>
            </a:r>
            <a:r>
              <a:rPr lang="en-US" sz="1600" dirty="0" smtClean="0"/>
              <a:t>.(5 isolated P1 – P5)</a:t>
            </a:r>
          </a:p>
          <a:p>
            <a:pPr indent="-338138"/>
            <a:r>
              <a:rPr lang="en-US" sz="2000" dirty="0" smtClean="0"/>
              <a:t>Results:</a:t>
            </a:r>
          </a:p>
          <a:p>
            <a:pPr lvl="1" indent="-338138"/>
            <a:r>
              <a:rPr lang="en-US" sz="1600" dirty="0"/>
              <a:t>FedHealth dramatically </a:t>
            </a:r>
            <a:r>
              <a:rPr lang="en-US" sz="1600" dirty="0">
                <a:solidFill>
                  <a:schemeClr val="bg1"/>
                </a:solidFill>
              </a:rPr>
              <a:t>improves </a:t>
            </a:r>
            <a:r>
              <a:rPr lang="en-US" sz="1600" dirty="0"/>
              <a:t>the recognition accuracy by </a:t>
            </a:r>
            <a:r>
              <a:rPr lang="en-US" sz="1600" dirty="0">
                <a:solidFill>
                  <a:srgbClr val="FFFF00"/>
                </a:solidFill>
              </a:rPr>
              <a:t>5.3% </a:t>
            </a:r>
            <a:r>
              <a:rPr lang="en-US" sz="1600" dirty="0"/>
              <a:t>compared to traditional learning approaches </a:t>
            </a:r>
            <a:r>
              <a:rPr lang="en-US" sz="1600" dirty="0" smtClean="0"/>
              <a:t>.</a:t>
            </a:r>
          </a:p>
          <a:p>
            <a:pPr marL="403225" lvl="1" indent="-338138">
              <a:buFont typeface="Wingdings" panose="05000000000000000000" pitchFamily="2" charset="2"/>
              <a:buChar char="§"/>
            </a:pPr>
            <a:r>
              <a:rPr lang="en-US" sz="1800" dirty="0"/>
              <a:t>Conclusion</a:t>
            </a:r>
            <a:r>
              <a:rPr lang="en-US" sz="1600" dirty="0"/>
              <a:t> </a:t>
            </a:r>
            <a:r>
              <a:rPr lang="en-US" sz="1600" dirty="0" smtClean="0"/>
              <a:t>:</a:t>
            </a:r>
          </a:p>
          <a:p>
            <a:pPr marL="808037" lvl="2" indent="-285750"/>
            <a:r>
              <a:rPr lang="en-US" sz="1600" dirty="0" smtClean="0"/>
              <a:t>FedHealth </a:t>
            </a:r>
            <a:r>
              <a:rPr lang="en-US" sz="1600" dirty="0">
                <a:solidFill>
                  <a:schemeClr val="accent6">
                    <a:lumMod val="50000"/>
                  </a:schemeClr>
                </a:solidFill>
              </a:rPr>
              <a:t>make Upswing</a:t>
            </a:r>
            <a:r>
              <a:rPr lang="ar-SA" sz="1600" dirty="0">
                <a:solidFill>
                  <a:schemeClr val="accent6">
                    <a:lumMod val="50000"/>
                  </a:schemeClr>
                </a:solidFill>
              </a:rPr>
              <a:t>  </a:t>
            </a:r>
            <a:r>
              <a:rPr lang="en-US" sz="1600" dirty="0">
                <a:solidFill>
                  <a:schemeClr val="accent6">
                    <a:lumMod val="50000"/>
                  </a:schemeClr>
                </a:solidFill>
              </a:rPr>
              <a:t>in accuracy </a:t>
            </a:r>
            <a:endParaRPr lang="en-US" sz="1600" dirty="0" smtClean="0">
              <a:solidFill>
                <a:schemeClr val="accent6">
                  <a:lumMod val="50000"/>
                </a:schemeClr>
              </a:solidFill>
            </a:endParaRPr>
          </a:p>
          <a:p>
            <a:pPr marL="522287" lvl="2" indent="0">
              <a:buNone/>
            </a:pPr>
            <a:r>
              <a:rPr lang="en-US" sz="1600" dirty="0">
                <a:solidFill>
                  <a:schemeClr val="accent6">
                    <a:lumMod val="50000"/>
                  </a:schemeClr>
                </a:solidFill>
              </a:rPr>
              <a:t> </a:t>
            </a:r>
            <a:r>
              <a:rPr lang="en-US" sz="1600" dirty="0" smtClean="0">
                <a:solidFill>
                  <a:schemeClr val="accent6">
                    <a:lumMod val="50000"/>
                  </a:schemeClr>
                </a:solidFill>
              </a:rPr>
              <a:t>     </a:t>
            </a:r>
            <a:r>
              <a:rPr lang="en-US" sz="1600" dirty="0" smtClean="0"/>
              <a:t>comparing </a:t>
            </a:r>
            <a:r>
              <a:rPr lang="en-US" sz="1600" dirty="0"/>
              <a:t>to other traditional </a:t>
            </a:r>
            <a:r>
              <a:rPr lang="en-US" sz="1600" dirty="0" smtClean="0"/>
              <a:t>methods.</a:t>
            </a:r>
          </a:p>
          <a:p>
            <a:pPr marL="808037" lvl="2" indent="-285750"/>
            <a:r>
              <a:rPr lang="en-US" sz="1600" dirty="0">
                <a:solidFill>
                  <a:schemeClr val="accent6">
                    <a:lumMod val="50000"/>
                  </a:schemeClr>
                </a:solidFill>
              </a:rPr>
              <a:t>Use  different technique instead CNN</a:t>
            </a:r>
            <a:r>
              <a:rPr lang="en-US" sz="1600" dirty="0"/>
              <a:t> to </a:t>
            </a:r>
            <a:endParaRPr lang="en-US" sz="1600" dirty="0" smtClean="0"/>
          </a:p>
          <a:p>
            <a:pPr marL="808037" lvl="2" indent="-285750"/>
            <a:r>
              <a:rPr lang="en-US" sz="1600" dirty="0" smtClean="0"/>
              <a:t>improve </a:t>
            </a:r>
            <a:r>
              <a:rPr lang="en-US" sz="1600" dirty="0"/>
              <a:t>accuracy more and </a:t>
            </a:r>
            <a:r>
              <a:rPr lang="en-US" sz="1600" dirty="0" smtClean="0"/>
              <a:t>more.</a:t>
            </a:r>
          </a:p>
          <a:p>
            <a:pPr marL="522287" lvl="2" indent="0">
              <a:buNone/>
            </a:pPr>
            <a:r>
              <a:rPr lang="en-US" sz="1600" dirty="0" smtClean="0"/>
              <a:t>     FedHealth  adopted to new techniques. </a:t>
            </a:r>
            <a:endParaRPr lang="en-US" sz="1600" dirty="0"/>
          </a:p>
          <a:p>
            <a:pPr marL="522287" lvl="2" indent="0">
              <a:buNone/>
            </a:pPr>
            <a:endParaRPr lang="en-US" sz="1600" dirty="0" smtClean="0"/>
          </a:p>
          <a:p>
            <a:pPr marL="522287" lvl="2" indent="0">
              <a:buNone/>
            </a:pPr>
            <a:endParaRPr lang="en-US" sz="1600" dirty="0"/>
          </a:p>
          <a:p>
            <a:pPr marL="403225" lvl="1" indent="-338138">
              <a:buFont typeface="Wingdings" panose="05000000000000000000" pitchFamily="2" charset="2"/>
              <a:buChar char="§"/>
            </a:pPr>
            <a:endParaRPr lang="en-US" sz="1600" dirty="0"/>
          </a:p>
          <a:p>
            <a:pPr marL="571500" lvl="1" indent="-342900">
              <a:buFont typeface="Wingdings" panose="05000000000000000000" pitchFamily="2" charset="2"/>
              <a:buChar char="§"/>
            </a:pPr>
            <a:endParaRPr lang="en-US" dirty="0"/>
          </a:p>
        </p:txBody>
      </p:sp>
      <p:sp>
        <p:nvSpPr>
          <p:cNvPr id="816" name="Google Shape;816;p20"/>
          <p:cNvSpPr txBox="1">
            <a:spLocks noGrp="1"/>
          </p:cNvSpPr>
          <p:nvPr>
            <p:ph type="sldNum" idx="12"/>
          </p:nvPr>
        </p:nvSpPr>
        <p:spPr>
          <a:xfrm>
            <a:off x="8586575" y="-11875"/>
            <a:ext cx="557400" cy="54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28</a:t>
            </a:fld>
            <a:endParaRPr/>
          </a:p>
        </p:txBody>
      </p:sp>
      <p:pic>
        <p:nvPicPr>
          <p:cNvPr id="4" name="Picture 3"/>
          <p:cNvPicPr/>
          <p:nvPr/>
        </p:nvPicPr>
        <p:blipFill>
          <a:blip r:embed="rId3">
            <a:extLst>
              <a:ext uri="{28A0092B-C50C-407E-A947-70E740481C1C}">
                <a14:useLocalDpi xmlns:a14="http://schemas.microsoft.com/office/drawing/2010/main" val="0"/>
              </a:ext>
            </a:extLst>
          </a:blip>
          <a:stretch>
            <a:fillRect/>
          </a:stretch>
        </p:blipFill>
        <p:spPr>
          <a:xfrm>
            <a:off x="5518029" y="3418114"/>
            <a:ext cx="2943359" cy="1456644"/>
          </a:xfrm>
          <a:prstGeom prst="rect">
            <a:avLst/>
          </a:prstGeom>
        </p:spPr>
      </p:pic>
    </p:spTree>
    <p:extLst>
      <p:ext uri="{BB962C8B-B14F-4D97-AF65-F5344CB8AC3E}">
        <p14:creationId xmlns:p14="http://schemas.microsoft.com/office/powerpoint/2010/main" val="240393325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806"/>
        <p:cNvGrpSpPr/>
        <p:nvPr/>
      </p:nvGrpSpPr>
      <p:grpSpPr>
        <a:xfrm>
          <a:off x="0" y="0"/>
          <a:ext cx="0" cy="0"/>
          <a:chOff x="0" y="0"/>
          <a:chExt cx="0" cy="0"/>
        </a:xfrm>
      </p:grpSpPr>
      <p:sp>
        <p:nvSpPr>
          <p:cNvPr id="809" name="Google Shape;809;p19"/>
          <p:cNvSpPr/>
          <p:nvPr/>
        </p:nvSpPr>
        <p:spPr>
          <a:xfrm>
            <a:off x="6898679" y="1890725"/>
            <a:ext cx="1408000" cy="2701375"/>
          </a:xfrm>
          <a:prstGeom prst="rect">
            <a:avLst/>
          </a:prstGeom>
        </p:spPr>
        <p:txBody>
          <a:bodyPr>
            <a:prstTxWarp prst="textPlain">
              <a:avLst/>
            </a:prstTxWarp>
          </a:bodyPr>
          <a:lstStyle/>
          <a:p>
            <a:pPr lvl="0" algn="ctr"/>
            <a:r>
              <a:rPr lang="ar-EG" b="1" dirty="0">
                <a:solidFill>
                  <a:srgbClr val="6E86B6"/>
                </a:solidFill>
                <a:latin typeface="Titillium Web"/>
              </a:rPr>
              <a:t>2</a:t>
            </a:r>
            <a:endParaRPr b="1" i="0" dirty="0">
              <a:ln>
                <a:noFill/>
              </a:ln>
              <a:solidFill>
                <a:srgbClr val="6E86B6"/>
              </a:solidFill>
              <a:latin typeface="Titillium Web"/>
            </a:endParaRPr>
          </a:p>
        </p:txBody>
      </p:sp>
      <p:sp>
        <p:nvSpPr>
          <p:cNvPr id="2" name="Title 1"/>
          <p:cNvSpPr>
            <a:spLocks noGrp="1"/>
          </p:cNvSpPr>
          <p:nvPr>
            <p:ph type="ctrTitle"/>
          </p:nvPr>
        </p:nvSpPr>
        <p:spPr>
          <a:xfrm>
            <a:off x="273608" y="545990"/>
            <a:ext cx="7772400" cy="1159800"/>
          </a:xfrm>
        </p:spPr>
        <p:txBody>
          <a:bodyPr/>
          <a:lstStyle/>
          <a:p>
            <a:r>
              <a:rPr lang="en-US" sz="2400" dirty="0"/>
              <a:t>Wild land Forest Fire Smoke Detection Based on Faster R-CNN using Synthetic Smoke Images </a:t>
            </a:r>
            <a:br>
              <a:rPr lang="en-US" sz="2400" dirty="0"/>
            </a:br>
            <a:r>
              <a:rPr lang="en-US" sz="2400" dirty="0" smtClean="0"/>
              <a:t/>
            </a:r>
            <a:br>
              <a:rPr lang="en-US" sz="2400" dirty="0" smtClean="0"/>
            </a:br>
            <a:r>
              <a:rPr lang="en-US" sz="2400" dirty="0" smtClean="0"/>
              <a:t/>
            </a:r>
            <a:br>
              <a:rPr lang="en-US" sz="2400" dirty="0" smtClean="0"/>
            </a:br>
            <a:r>
              <a:rPr lang="en-US" sz="2400" dirty="0" smtClean="0"/>
              <a:t>2017</a:t>
            </a:r>
            <a:endParaRPr lang="en-US" sz="2400" dirty="0"/>
          </a:p>
        </p:txBody>
      </p:sp>
    </p:spTree>
    <p:extLst>
      <p:ext uri="{BB962C8B-B14F-4D97-AF65-F5344CB8AC3E}">
        <p14:creationId xmlns:p14="http://schemas.microsoft.com/office/powerpoint/2010/main" val="175520566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06"/>
        <p:cNvGrpSpPr/>
        <p:nvPr/>
      </p:nvGrpSpPr>
      <p:grpSpPr>
        <a:xfrm>
          <a:off x="0" y="0"/>
          <a:ext cx="0" cy="0"/>
          <a:chOff x="0" y="0"/>
          <a:chExt cx="0" cy="0"/>
        </a:xfrm>
      </p:grpSpPr>
      <p:sp>
        <p:nvSpPr>
          <p:cNvPr id="807" name="Google Shape;807;p19"/>
          <p:cNvSpPr txBox="1">
            <a:spLocks noGrp="1"/>
          </p:cNvSpPr>
          <p:nvPr>
            <p:ph type="ctrTitle"/>
          </p:nvPr>
        </p:nvSpPr>
        <p:spPr>
          <a:xfrm>
            <a:off x="448270" y="668942"/>
            <a:ext cx="7772400" cy="115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Papers summary </a:t>
            </a:r>
            <a:endParaRPr dirty="0"/>
          </a:p>
        </p:txBody>
      </p:sp>
      <p:sp>
        <p:nvSpPr>
          <p:cNvPr id="808" name="Google Shape;808;p19"/>
          <p:cNvSpPr txBox="1">
            <a:spLocks noGrp="1"/>
          </p:cNvSpPr>
          <p:nvPr>
            <p:ph type="subTitle" idx="1"/>
          </p:nvPr>
        </p:nvSpPr>
        <p:spPr>
          <a:xfrm>
            <a:off x="448270" y="1585135"/>
            <a:ext cx="7772400" cy="7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Let’s start with the first set of slides</a:t>
            </a:r>
            <a:endParaRPr dirty="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813"/>
        <p:cNvGrpSpPr/>
        <p:nvPr/>
      </p:nvGrpSpPr>
      <p:grpSpPr>
        <a:xfrm>
          <a:off x="0" y="0"/>
          <a:ext cx="0" cy="0"/>
          <a:chOff x="0" y="0"/>
          <a:chExt cx="0" cy="0"/>
        </a:xfrm>
      </p:grpSpPr>
      <p:sp>
        <p:nvSpPr>
          <p:cNvPr id="815" name="Google Shape;815;p20"/>
          <p:cNvSpPr txBox="1">
            <a:spLocks noGrp="1"/>
          </p:cNvSpPr>
          <p:nvPr>
            <p:ph type="body" idx="1"/>
          </p:nvPr>
        </p:nvSpPr>
        <p:spPr>
          <a:xfrm>
            <a:off x="175143" y="120509"/>
            <a:ext cx="9153914" cy="4340798"/>
          </a:xfrm>
          <a:prstGeom prst="rect">
            <a:avLst/>
          </a:prstGeom>
        </p:spPr>
        <p:txBody>
          <a:bodyPr spcFirstLastPara="1" wrap="square" lIns="91425" tIns="91425" rIns="91425" bIns="91425" anchor="t" anchorCtr="0">
            <a:noAutofit/>
          </a:bodyPr>
          <a:lstStyle/>
          <a:p>
            <a:r>
              <a:rPr lang="en-US" sz="2000" dirty="0" smtClean="0"/>
              <a:t>Algorithms:</a:t>
            </a:r>
          </a:p>
          <a:p>
            <a:pPr lvl="1"/>
            <a:r>
              <a:rPr lang="en-US" sz="1600" dirty="0"/>
              <a:t>Faster R-CNN</a:t>
            </a:r>
            <a:r>
              <a:rPr lang="en-US" sz="1600" dirty="0" smtClean="0"/>
              <a:t>:</a:t>
            </a:r>
          </a:p>
          <a:p>
            <a:pPr lvl="1"/>
            <a:r>
              <a:rPr lang="en-US" sz="1600" dirty="0" smtClean="0"/>
              <a:t>Function </a:t>
            </a:r>
            <a:r>
              <a:rPr lang="en-US" sz="1600" dirty="0"/>
              <a:t>model they select is </a:t>
            </a:r>
            <a:r>
              <a:rPr lang="en-US" sz="1600" dirty="0" smtClean="0"/>
              <a:t>Zfnet</a:t>
            </a:r>
            <a:endParaRPr lang="en-US" sz="1600" dirty="0"/>
          </a:p>
          <a:p>
            <a:r>
              <a:rPr lang="en-US" sz="2000" dirty="0"/>
              <a:t>Data set :</a:t>
            </a:r>
          </a:p>
          <a:p>
            <a:pPr lvl="1"/>
            <a:r>
              <a:rPr lang="en-US" sz="1600" dirty="0"/>
              <a:t>Real smoke + forest </a:t>
            </a:r>
            <a:r>
              <a:rPr lang="en-US" sz="1600" dirty="0" smtClean="0"/>
              <a:t>background :</a:t>
            </a:r>
            <a:r>
              <a:rPr lang="en-US" sz="1600" dirty="0">
                <a:solidFill>
                  <a:schemeClr val="accent6">
                    <a:lumMod val="50000"/>
                  </a:schemeClr>
                </a:solidFill>
              </a:rPr>
              <a:t>12620 forest background images </a:t>
            </a:r>
            <a:r>
              <a:rPr lang="en-US" sz="1600" dirty="0"/>
              <a:t>at random positions with </a:t>
            </a:r>
            <a:r>
              <a:rPr lang="en-US" sz="1600" dirty="0" smtClean="0"/>
              <a:t>deformation</a:t>
            </a:r>
          </a:p>
          <a:p>
            <a:pPr lvl="1"/>
            <a:r>
              <a:rPr lang="en-US" sz="1600" dirty="0"/>
              <a:t>Simulative smoke + forest </a:t>
            </a:r>
            <a:r>
              <a:rPr lang="en-US" sz="1600" dirty="0" smtClean="0"/>
              <a:t>background:</a:t>
            </a:r>
            <a:r>
              <a:rPr lang="en-US" sz="1600" dirty="0">
                <a:solidFill>
                  <a:schemeClr val="accent6">
                    <a:lumMod val="50000"/>
                  </a:schemeClr>
                </a:solidFill>
              </a:rPr>
              <a:t>12620 forest background </a:t>
            </a:r>
            <a:r>
              <a:rPr lang="en-US" sz="1600" dirty="0" smtClean="0">
                <a:solidFill>
                  <a:schemeClr val="accent6">
                    <a:lumMod val="50000"/>
                  </a:schemeClr>
                </a:solidFill>
              </a:rPr>
              <a:t>images.</a:t>
            </a:r>
          </a:p>
          <a:p>
            <a:pPr indent="-338138"/>
            <a:r>
              <a:rPr lang="en-US" sz="2000" dirty="0"/>
              <a:t>Results</a:t>
            </a:r>
            <a:r>
              <a:rPr lang="en-US" sz="2000" dirty="0" smtClean="0"/>
              <a:t>:</a:t>
            </a:r>
          </a:p>
          <a:p>
            <a:pPr lvl="1" indent="-338138"/>
            <a:r>
              <a:rPr lang="en-US" sz="2000" dirty="0">
                <a:sym typeface="Wingdings" panose="05000000000000000000" pitchFamily="2" charset="2"/>
              </a:rPr>
              <a:t>(Real ,Synthetic Smoke Model ):93.67 % to 99.94% . Real Video image:51.84% to100</a:t>
            </a:r>
            <a:r>
              <a:rPr lang="en-US" sz="2000" dirty="0" smtClean="0">
                <a:sym typeface="Wingdings" panose="05000000000000000000" pitchFamily="2" charset="2"/>
              </a:rPr>
              <a:t>%</a:t>
            </a:r>
            <a:endParaRPr lang="en-US" sz="2000" dirty="0" smtClean="0"/>
          </a:p>
          <a:p>
            <a:pPr indent="-338138"/>
            <a:r>
              <a:rPr lang="en-US" sz="2000" dirty="0" smtClean="0"/>
              <a:t>Conclusion:</a:t>
            </a:r>
          </a:p>
          <a:p>
            <a:pPr lvl="1" indent="-338138"/>
            <a:r>
              <a:rPr lang="en-US" sz="2000" dirty="0">
                <a:solidFill>
                  <a:schemeClr val="accent6">
                    <a:lumMod val="50000"/>
                  </a:schemeClr>
                </a:solidFill>
              </a:rPr>
              <a:t>solve the problem of data </a:t>
            </a:r>
            <a:r>
              <a:rPr lang="en-US" sz="2000" dirty="0" smtClean="0">
                <a:solidFill>
                  <a:schemeClr val="accent6">
                    <a:lumMod val="50000"/>
                  </a:schemeClr>
                </a:solidFill>
              </a:rPr>
              <a:t>lack in </a:t>
            </a:r>
            <a:r>
              <a:rPr lang="en-US" sz="2000" dirty="0">
                <a:solidFill>
                  <a:schemeClr val="accent6">
                    <a:lumMod val="50000"/>
                  </a:schemeClr>
                </a:solidFill>
              </a:rPr>
              <a:t>data sets</a:t>
            </a:r>
            <a:r>
              <a:rPr lang="en-US" sz="2000" dirty="0"/>
              <a:t> </a:t>
            </a:r>
            <a:r>
              <a:rPr lang="en-US" sz="2000" dirty="0" smtClean="0"/>
              <a:t>used </a:t>
            </a:r>
            <a:r>
              <a:rPr lang="en-US" sz="2000" dirty="0"/>
              <a:t>in fire detection systems</a:t>
            </a:r>
            <a:r>
              <a:rPr lang="en-US" sz="2000" dirty="0" smtClean="0"/>
              <a:t>.</a:t>
            </a:r>
          </a:p>
          <a:p>
            <a:pPr marL="919162" lvl="1" indent="-342900"/>
            <a:r>
              <a:rPr lang="en-US" sz="2000" dirty="0">
                <a:solidFill>
                  <a:schemeClr val="accent6">
                    <a:lumMod val="50000"/>
                  </a:schemeClr>
                </a:solidFill>
              </a:rPr>
              <a:t>high Detection Rate </a:t>
            </a:r>
            <a:r>
              <a:rPr lang="en-US" sz="2000" dirty="0" smtClean="0">
                <a:solidFill>
                  <a:schemeClr val="accent6">
                    <a:lumMod val="50000"/>
                  </a:schemeClr>
                </a:solidFill>
              </a:rPr>
              <a:t> and accuracy </a:t>
            </a:r>
            <a:r>
              <a:rPr lang="en-US" sz="2000" dirty="0" smtClean="0">
                <a:solidFill>
                  <a:schemeClr val="bg1"/>
                </a:solidFill>
              </a:rPr>
              <a:t>prove </a:t>
            </a:r>
            <a:r>
              <a:rPr lang="en-US" sz="2000" dirty="0">
                <a:solidFill>
                  <a:schemeClr val="bg1"/>
                </a:solidFill>
              </a:rPr>
              <a:t>that Synthetic images is so helpful and needed .</a:t>
            </a:r>
            <a:endParaRPr lang="en-US" sz="2000" dirty="0" smtClean="0">
              <a:solidFill>
                <a:schemeClr val="bg1"/>
              </a:solidFill>
            </a:endParaRPr>
          </a:p>
          <a:p>
            <a:pPr marL="576262" lvl="1" indent="0">
              <a:buNone/>
            </a:pPr>
            <a:endParaRPr lang="en-US" sz="2000" dirty="0" smtClean="0"/>
          </a:p>
          <a:p>
            <a:pPr marL="576262" lvl="1" indent="0">
              <a:buNone/>
            </a:pPr>
            <a:endParaRPr lang="en-US" sz="2000" dirty="0"/>
          </a:p>
          <a:p>
            <a:pPr lvl="1" indent="-338138"/>
            <a:endParaRPr lang="en-US" sz="2000" dirty="0" smtClean="0"/>
          </a:p>
          <a:p>
            <a:pPr indent="-338138"/>
            <a:endParaRPr lang="en-US" sz="2000" dirty="0"/>
          </a:p>
          <a:p>
            <a:pPr indent="-338138"/>
            <a:endParaRPr lang="en-US" sz="2000" dirty="0"/>
          </a:p>
          <a:p>
            <a:pPr lvl="1"/>
            <a:endParaRPr lang="en-US" sz="2000" dirty="0" smtClean="0"/>
          </a:p>
          <a:p>
            <a:pPr marL="576262" lvl="2" indent="0">
              <a:buNone/>
            </a:pPr>
            <a:endParaRPr lang="en-US" dirty="0"/>
          </a:p>
        </p:txBody>
      </p:sp>
      <p:sp>
        <p:nvSpPr>
          <p:cNvPr id="816" name="Google Shape;816;p20"/>
          <p:cNvSpPr txBox="1">
            <a:spLocks noGrp="1"/>
          </p:cNvSpPr>
          <p:nvPr>
            <p:ph type="sldNum" idx="12"/>
          </p:nvPr>
        </p:nvSpPr>
        <p:spPr>
          <a:xfrm>
            <a:off x="8586575" y="-11875"/>
            <a:ext cx="557400" cy="54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30</a:t>
            </a:fld>
            <a:endParaRPr/>
          </a:p>
        </p:txBody>
      </p:sp>
    </p:spTree>
    <p:extLst>
      <p:ext uri="{BB962C8B-B14F-4D97-AF65-F5344CB8AC3E}">
        <p14:creationId xmlns:p14="http://schemas.microsoft.com/office/powerpoint/2010/main" val="47162921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31</a:t>
            </a:fld>
            <a:endParaRPr lang="en"/>
          </a:p>
        </p:txBody>
      </p:sp>
      <p:sp>
        <p:nvSpPr>
          <p:cNvPr id="4" name="Text Placeholder 3"/>
          <p:cNvSpPr>
            <a:spLocks noGrp="1"/>
          </p:cNvSpPr>
          <p:nvPr>
            <p:ph type="body" idx="1"/>
          </p:nvPr>
        </p:nvSpPr>
        <p:spPr>
          <a:xfrm>
            <a:off x="380451" y="434071"/>
            <a:ext cx="8665578" cy="3277958"/>
          </a:xfrm>
        </p:spPr>
        <p:txBody>
          <a:bodyPr/>
          <a:lstStyle/>
          <a:p>
            <a:pPr fontAlgn="ctr"/>
            <a:r>
              <a:rPr lang="en-US" sz="1600" dirty="0" smtClean="0">
                <a:solidFill>
                  <a:schemeClr val="bg1"/>
                </a:solidFill>
                <a:latin typeface="Times New Roman" panose="02020603050405020304" pitchFamily="18" charset="0"/>
                <a:cs typeface="+mj-cs"/>
              </a:rPr>
              <a:t>Availability </a:t>
            </a:r>
            <a:r>
              <a:rPr lang="en-US" sz="1600" dirty="0">
                <a:solidFill>
                  <a:schemeClr val="bg1"/>
                </a:solidFill>
                <a:latin typeface="Times New Roman" panose="02020603050405020304" pitchFamily="18" charset="0"/>
                <a:cs typeface="+mj-cs"/>
              </a:rPr>
              <a:t>data set of Fire images for training deep models are limited in scale and diversity for most problems and models.</a:t>
            </a:r>
            <a:r>
              <a:rPr lang="en-US" sz="1600" dirty="0">
                <a:solidFill>
                  <a:srgbClr val="000000"/>
                </a:solidFill>
                <a:latin typeface="Times New Roman" panose="02020603050405020304" pitchFamily="18" charset="0"/>
                <a:cs typeface="+mj-cs"/>
              </a:rPr>
              <a:t> </a:t>
            </a:r>
            <a:r>
              <a:rPr lang="en-US" sz="1600" dirty="0">
                <a:solidFill>
                  <a:schemeClr val="bg1"/>
                </a:solidFill>
                <a:latin typeface="Times New Roman" panose="02020603050405020304" pitchFamily="18" charset="0"/>
              </a:rPr>
              <a:t>Proposed approach</a:t>
            </a:r>
            <a:r>
              <a:rPr lang="en-US" sz="1600" dirty="0">
                <a:solidFill>
                  <a:schemeClr val="bg1"/>
                </a:solidFill>
                <a:latin typeface="Times New Roman" panose="02020603050405020304" pitchFamily="18" charset="0"/>
                <a:cs typeface="+mj-cs"/>
              </a:rPr>
              <a:t> produce synthetic forest smoke images by inserting two kinds of smoke.</a:t>
            </a:r>
            <a:r>
              <a:rPr lang="en-US" sz="1600" dirty="0">
                <a:solidFill>
                  <a:schemeClr val="bg1"/>
                </a:solidFill>
                <a:cs typeface="+mj-cs"/>
              </a:rPr>
              <a:t> </a:t>
            </a:r>
            <a:r>
              <a:rPr lang="en-US" sz="1600" dirty="0">
                <a:latin typeface="Times New Roman" panose="02020603050405020304" pitchFamily="18" charset="0"/>
                <a:cs typeface="+mj-cs"/>
              </a:rPr>
              <a:t>Real smoke and simulative smoke, into forest background. </a:t>
            </a:r>
            <a:r>
              <a:rPr lang="en-US" sz="1600" dirty="0">
                <a:solidFill>
                  <a:schemeClr val="bg1"/>
                </a:solidFill>
                <a:latin typeface="Times New Roman" panose="02020603050405020304" pitchFamily="18" charset="0"/>
              </a:rPr>
              <a:t>Using (Faster R-CNN</a:t>
            </a:r>
            <a:r>
              <a:rPr lang="ar-EG" sz="1600" dirty="0">
                <a:solidFill>
                  <a:schemeClr val="bg1"/>
                </a:solidFill>
                <a:latin typeface="Times New Roman" panose="02020603050405020304" pitchFamily="18" charset="0"/>
              </a:rPr>
              <a:t>+</a:t>
            </a:r>
            <a:r>
              <a:rPr lang="en-US" sz="1600" dirty="0">
                <a:latin typeface="Times New Roman" panose="02020603050405020304" pitchFamily="18" charset="0"/>
                <a:cs typeface="Times New Roman" panose="02020603050405020304" pitchFamily="18" charset="0"/>
              </a:rPr>
              <a:t>Function model </a:t>
            </a:r>
            <a:r>
              <a:rPr lang="en-US" sz="1600" dirty="0" err="1">
                <a:latin typeface="Times New Roman" panose="02020603050405020304" pitchFamily="18" charset="0"/>
                <a:cs typeface="Times New Roman" panose="02020603050405020304" pitchFamily="18" charset="0"/>
              </a:rPr>
              <a:t>Zfnet</a:t>
            </a:r>
            <a:r>
              <a:rPr lang="en-US" sz="1600" dirty="0"/>
              <a:t>) </a:t>
            </a:r>
            <a:r>
              <a:rPr lang="en-US" sz="1600" dirty="0">
                <a:latin typeface="Times New Roman" panose="02020603050405020304" pitchFamily="18" charset="0"/>
                <a:cs typeface="Times New Roman" panose="02020603050405020304" pitchFamily="18" charset="0"/>
              </a:rPr>
              <a:t>to test detection of fire with new data set with high detection rate of simulated model.</a:t>
            </a:r>
            <a:endParaRPr lang="en-US" sz="1600" dirty="0">
              <a:latin typeface="Times New Roman" panose="02020603050405020304" pitchFamily="18" charset="0"/>
              <a:cs typeface="+mj-cs"/>
            </a:endParaRPr>
          </a:p>
          <a:p>
            <a:pPr marL="76200" indent="0" fontAlgn="ctr">
              <a:buNone/>
            </a:pPr>
            <a:endParaRPr lang="en-US" sz="1600" dirty="0">
              <a:cs typeface="+mj-cs"/>
            </a:endParaRPr>
          </a:p>
          <a:p>
            <a:pPr marL="76200" indent="0">
              <a:buNone/>
            </a:pPr>
            <a:endParaRPr lang="en-US" sz="1600" dirty="0">
              <a:cs typeface="+mj-cs"/>
            </a:endParaRPr>
          </a:p>
        </p:txBody>
      </p:sp>
      <p:sp>
        <p:nvSpPr>
          <p:cNvPr id="12" name="Rectangle 4"/>
          <p:cNvSpPr>
            <a:spLocks noChangeArrowheads="1"/>
          </p:cNvSpPr>
          <p:nvPr/>
        </p:nvSpPr>
        <p:spPr bwMode="auto">
          <a:xfrm>
            <a:off x="1963738" y="2035245"/>
            <a:ext cx="6276748"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chemeClr val="tx1"/>
                </a:solidFill>
                <a:effectLst/>
                <a:latin typeface="Arial" panose="020B0604020202020204" pitchFamily="34" charset="0"/>
              </a:rPr>
              <a:t/>
            </a:r>
            <a:br>
              <a:rPr kumimoji="0" lang="en-US" altLang="en-US" sz="1800" b="0" i="0" u="none" strike="noStrike" cap="none" normalizeH="0" baseline="0" smtClean="0">
                <a:ln>
                  <a:noFill/>
                </a:ln>
                <a:solidFill>
                  <a:schemeClr val="tx1"/>
                </a:solidFill>
                <a:effectLst/>
                <a:latin typeface="Arial" panose="020B0604020202020204" pitchFamily="34" charset="0"/>
              </a:rPr>
            </a:br>
            <a:r>
              <a:rPr kumimoji="0" lang="en-US" altLang="en-US" sz="1800" b="0" i="0" u="none" strike="noStrike" cap="none" normalizeH="0" baseline="0" smtClean="0">
                <a:ln>
                  <a:noFill/>
                </a:ln>
                <a:solidFill>
                  <a:schemeClr val="tx1"/>
                </a:solidFill>
                <a:effectLst/>
                <a:latin typeface="Arial" panose="020B0604020202020204" pitchFamily="34" charset="0"/>
              </a:rPr>
              <a:t/>
            </a:r>
            <a:br>
              <a:rPr kumimoji="0" lang="en-US" altLang="en-US" sz="1800" b="0" i="0" u="none" strike="noStrike" cap="none" normalizeH="0" baseline="0" smtClean="0">
                <a:ln>
                  <a:noFill/>
                </a:ln>
                <a:solidFill>
                  <a:schemeClr val="tx1"/>
                </a:solidFill>
                <a:effectLst/>
                <a:latin typeface="Arial" panose="020B0604020202020204" pitchFamily="34" charset="0"/>
              </a:rPr>
            </a:b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4" name="Rectangle 5"/>
          <p:cNvSpPr>
            <a:spLocks noChangeArrowheads="1"/>
          </p:cNvSpPr>
          <p:nvPr/>
        </p:nvSpPr>
        <p:spPr bwMode="auto">
          <a:xfrm>
            <a:off x="2167825" y="2339112"/>
            <a:ext cx="4595390"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chemeClr val="tx1"/>
                </a:solidFill>
                <a:effectLst/>
                <a:latin typeface="Arial" panose="020B0604020202020204" pitchFamily="34" charset="0"/>
              </a:rPr>
              <a:t/>
            </a:r>
            <a:br>
              <a:rPr kumimoji="0" lang="en-US" altLang="en-US" sz="1800" b="0" i="0" u="none" strike="noStrike" cap="none" normalizeH="0" baseline="0" smtClean="0">
                <a:ln>
                  <a:noFill/>
                </a:ln>
                <a:solidFill>
                  <a:schemeClr val="tx1"/>
                </a:solidFill>
                <a:effectLst/>
                <a:latin typeface="Arial" panose="020B0604020202020204" pitchFamily="34" charset="0"/>
              </a:rPr>
            </a:br>
            <a:r>
              <a:rPr kumimoji="0" lang="en-US" altLang="en-US" sz="1800" b="0" i="0" u="none" strike="noStrike" cap="none" normalizeH="0" baseline="0" smtClean="0">
                <a:ln>
                  <a:noFill/>
                </a:ln>
                <a:solidFill>
                  <a:schemeClr val="tx1"/>
                </a:solidFill>
                <a:effectLst/>
                <a:latin typeface="Arial" panose="020B0604020202020204" pitchFamily="34" charset="0"/>
              </a:rPr>
              <a:t/>
            </a:r>
            <a:br>
              <a:rPr kumimoji="0" lang="en-US" altLang="en-US" sz="1800" b="0" i="0" u="none" strike="noStrike" cap="none" normalizeH="0" baseline="0" smtClean="0">
                <a:ln>
                  <a:noFill/>
                </a:ln>
                <a:solidFill>
                  <a:schemeClr val="tx1"/>
                </a:solidFill>
                <a:effectLst/>
                <a:latin typeface="Arial" panose="020B0604020202020204" pitchFamily="34" charset="0"/>
              </a:rPr>
            </a:b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6" name="Rectangle 6"/>
          <p:cNvSpPr>
            <a:spLocks noChangeArrowheads="1"/>
          </p:cNvSpPr>
          <p:nvPr/>
        </p:nvSpPr>
        <p:spPr bwMode="auto">
          <a:xfrm>
            <a:off x="1963738" y="2533294"/>
            <a:ext cx="4676548"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chemeClr val="tx1"/>
                </a:solidFill>
                <a:effectLst/>
                <a:latin typeface="Arial" panose="020B0604020202020204" pitchFamily="34" charset="0"/>
              </a:rPr>
              <a:t/>
            </a:r>
            <a:br>
              <a:rPr kumimoji="0" lang="en-US" altLang="en-US" sz="1800" b="0" i="0" u="none" strike="noStrike" cap="none" normalizeH="0" baseline="0" smtClean="0">
                <a:ln>
                  <a:noFill/>
                </a:ln>
                <a:solidFill>
                  <a:schemeClr val="tx1"/>
                </a:solidFill>
                <a:effectLst/>
                <a:latin typeface="Arial" panose="020B0604020202020204" pitchFamily="34" charset="0"/>
              </a:rPr>
            </a:br>
            <a:r>
              <a:rPr kumimoji="0" lang="en-US" altLang="en-US" sz="1800" b="0" i="0" u="none" strike="noStrike" cap="none" normalizeH="0" baseline="0" smtClean="0">
                <a:ln>
                  <a:noFill/>
                </a:ln>
                <a:solidFill>
                  <a:schemeClr val="tx1"/>
                </a:solidFill>
                <a:effectLst/>
                <a:latin typeface="Arial" panose="020B0604020202020204" pitchFamily="34" charset="0"/>
              </a:rPr>
              <a:t/>
            </a:r>
            <a:br>
              <a:rPr kumimoji="0" lang="en-US" altLang="en-US" sz="1800" b="0" i="0" u="none" strike="noStrike" cap="none" normalizeH="0" baseline="0" smtClean="0">
                <a:ln>
                  <a:noFill/>
                </a:ln>
                <a:solidFill>
                  <a:schemeClr val="tx1"/>
                </a:solidFill>
                <a:effectLst/>
                <a:latin typeface="Arial" panose="020B0604020202020204" pitchFamily="34" charset="0"/>
              </a:rPr>
            </a:b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8" name="Rectangle 7"/>
          <p:cNvSpPr>
            <a:spLocks noChangeArrowheads="1"/>
          </p:cNvSpPr>
          <p:nvPr/>
        </p:nvSpPr>
        <p:spPr bwMode="auto">
          <a:xfrm>
            <a:off x="1963738" y="2296503"/>
            <a:ext cx="4099605"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chemeClr val="tx1"/>
                </a:solidFill>
                <a:effectLst/>
                <a:latin typeface="Arial" panose="020B0604020202020204" pitchFamily="34" charset="0"/>
              </a:rPr>
              <a:t/>
            </a:r>
            <a:br>
              <a:rPr kumimoji="0" lang="en-US" altLang="en-US" sz="1800" b="0" i="0" u="none" strike="noStrike" cap="none" normalizeH="0" baseline="0" smtClean="0">
                <a:ln>
                  <a:noFill/>
                </a:ln>
                <a:solidFill>
                  <a:schemeClr val="tx1"/>
                </a:solidFill>
                <a:effectLst/>
                <a:latin typeface="Arial" panose="020B0604020202020204" pitchFamily="34" charset="0"/>
              </a:rPr>
            </a:br>
            <a:r>
              <a:rPr kumimoji="0" lang="en-US" altLang="en-US" sz="1800" b="0" i="0" u="none" strike="noStrike" cap="none" normalizeH="0" baseline="0" smtClean="0">
                <a:ln>
                  <a:noFill/>
                </a:ln>
                <a:solidFill>
                  <a:schemeClr val="tx1"/>
                </a:solidFill>
                <a:effectLst/>
                <a:latin typeface="Arial" panose="020B0604020202020204" pitchFamily="34" charset="0"/>
              </a:rPr>
              <a:t/>
            </a:r>
            <a:br>
              <a:rPr kumimoji="0" lang="en-US" altLang="en-US" sz="1800" b="0" i="0" u="none" strike="noStrike" cap="none" normalizeH="0" baseline="0" smtClean="0">
                <a:ln>
                  <a:noFill/>
                </a:ln>
                <a:solidFill>
                  <a:schemeClr val="tx1"/>
                </a:solidFill>
                <a:effectLst/>
                <a:latin typeface="Arial" panose="020B0604020202020204" pitchFamily="34" charset="0"/>
              </a:rPr>
            </a:b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24509277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32</a:t>
            </a:fld>
            <a:endParaRPr lang="en"/>
          </a:p>
        </p:txBody>
      </p:sp>
      <p:sp>
        <p:nvSpPr>
          <p:cNvPr id="4" name="Text Placeholder 3"/>
          <p:cNvSpPr>
            <a:spLocks noGrp="1"/>
          </p:cNvSpPr>
          <p:nvPr>
            <p:ph type="body" idx="1"/>
          </p:nvPr>
        </p:nvSpPr>
        <p:spPr>
          <a:xfrm>
            <a:off x="343024" y="262025"/>
            <a:ext cx="7686000" cy="4097567"/>
          </a:xfrm>
        </p:spPr>
        <p:txBody>
          <a:bodyPr/>
          <a:lstStyle/>
          <a:p>
            <a:r>
              <a:rPr lang="en-US" dirty="0" smtClean="0"/>
              <a:t>Results :</a:t>
            </a:r>
          </a:p>
          <a:p>
            <a:pPr marL="533400" lvl="1" indent="0">
              <a:buNone/>
            </a:pPr>
            <a:endParaRPr lang="en-US" dirty="0" smtClean="0"/>
          </a:p>
          <a:p>
            <a:pPr lvl="1"/>
            <a:endParaRPr lang="en-US" dirty="0" smtClean="0"/>
          </a:p>
          <a:p>
            <a:pPr lvl="1"/>
            <a:endParaRPr lang="en-US" dirty="0" smtClean="0"/>
          </a:p>
          <a:p>
            <a:pPr lvl="1"/>
            <a:endParaRPr lang="en-US" dirty="0" smtClean="0"/>
          </a:p>
          <a:p>
            <a:pPr lvl="1"/>
            <a:endParaRPr lang="en-US" dirty="0"/>
          </a:p>
          <a:p>
            <a:pPr lvl="1"/>
            <a:endParaRPr lang="en-US" dirty="0" smtClean="0"/>
          </a:p>
          <a:p>
            <a:pPr lvl="1"/>
            <a:endParaRPr lang="en-US" dirty="0"/>
          </a:p>
          <a:p>
            <a:pPr lvl="1"/>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8455" y="964220"/>
            <a:ext cx="7399343" cy="1732342"/>
          </a:xfrm>
          <a:prstGeom prst="rect">
            <a:avLst/>
          </a:prstGeom>
        </p:spPr>
      </p:pic>
      <p:sp>
        <p:nvSpPr>
          <p:cNvPr id="8" name="Rectangle 7"/>
          <p:cNvSpPr/>
          <p:nvPr/>
        </p:nvSpPr>
        <p:spPr>
          <a:xfrm>
            <a:off x="7107138" y="1446532"/>
            <a:ext cx="656460" cy="989959"/>
          </a:xfrm>
          <a:prstGeom prst="rect">
            <a:avLst/>
          </a:prstGeom>
          <a:noFill/>
          <a:ln w="571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8455" y="2886866"/>
            <a:ext cx="7399343" cy="2123831"/>
          </a:xfrm>
          <a:prstGeom prst="rect">
            <a:avLst/>
          </a:prstGeom>
        </p:spPr>
      </p:pic>
      <p:sp>
        <p:nvSpPr>
          <p:cNvPr id="10" name="Rectangle 9"/>
          <p:cNvSpPr/>
          <p:nvPr/>
        </p:nvSpPr>
        <p:spPr>
          <a:xfrm>
            <a:off x="6988740" y="3267475"/>
            <a:ext cx="633261" cy="1620703"/>
          </a:xfrm>
          <a:prstGeom prst="rect">
            <a:avLst/>
          </a:prstGeom>
          <a:noFill/>
          <a:ln w="571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lumMod val="75000"/>
                </a:schemeClr>
              </a:solidFill>
            </a:endParaRPr>
          </a:p>
        </p:txBody>
      </p:sp>
    </p:spTree>
    <p:extLst>
      <p:ext uri="{BB962C8B-B14F-4D97-AF65-F5344CB8AC3E}">
        <p14:creationId xmlns:p14="http://schemas.microsoft.com/office/powerpoint/2010/main" val="49823006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806"/>
        <p:cNvGrpSpPr/>
        <p:nvPr/>
      </p:nvGrpSpPr>
      <p:grpSpPr>
        <a:xfrm>
          <a:off x="0" y="0"/>
          <a:ext cx="0" cy="0"/>
          <a:chOff x="0" y="0"/>
          <a:chExt cx="0" cy="0"/>
        </a:xfrm>
      </p:grpSpPr>
      <p:sp>
        <p:nvSpPr>
          <p:cNvPr id="809" name="Google Shape;809;p19"/>
          <p:cNvSpPr/>
          <p:nvPr/>
        </p:nvSpPr>
        <p:spPr>
          <a:xfrm>
            <a:off x="6898679" y="1890725"/>
            <a:ext cx="1408000" cy="2701375"/>
          </a:xfrm>
          <a:prstGeom prst="rect">
            <a:avLst/>
          </a:prstGeom>
        </p:spPr>
        <p:txBody>
          <a:bodyPr>
            <a:prstTxWarp prst="textPlain">
              <a:avLst/>
            </a:prstTxWarp>
          </a:bodyPr>
          <a:lstStyle/>
          <a:p>
            <a:pPr lvl="0" algn="ctr"/>
            <a:r>
              <a:rPr lang="ar-EG" b="1" dirty="0">
                <a:solidFill>
                  <a:srgbClr val="6E86B6"/>
                </a:solidFill>
                <a:latin typeface="Titillium Web"/>
              </a:rPr>
              <a:t>3</a:t>
            </a:r>
            <a:endParaRPr b="1" i="0" dirty="0">
              <a:ln>
                <a:noFill/>
              </a:ln>
              <a:solidFill>
                <a:srgbClr val="6E86B6"/>
              </a:solidFill>
              <a:latin typeface="Titillium Web"/>
            </a:endParaRPr>
          </a:p>
        </p:txBody>
      </p:sp>
      <p:sp>
        <p:nvSpPr>
          <p:cNvPr id="2" name="Title 1"/>
          <p:cNvSpPr>
            <a:spLocks noGrp="1"/>
          </p:cNvSpPr>
          <p:nvPr>
            <p:ph type="ctrTitle"/>
          </p:nvPr>
        </p:nvSpPr>
        <p:spPr>
          <a:xfrm>
            <a:off x="277425" y="525104"/>
            <a:ext cx="7772400" cy="1159800"/>
          </a:xfrm>
        </p:spPr>
        <p:txBody>
          <a:bodyPr/>
          <a:lstStyle/>
          <a:p>
            <a:r>
              <a:rPr lang="en-US" sz="2400" dirty="0" smtClean="0"/>
              <a:t>Machine </a:t>
            </a:r>
            <a:r>
              <a:rPr lang="en-US" sz="2400" dirty="0"/>
              <a:t>Vision for Natural Gas Methane </a:t>
            </a:r>
            <a:r>
              <a:rPr lang="en-US" sz="2400" dirty="0" smtClean="0"/>
              <a:t>Emissions Detection </a:t>
            </a:r>
            <a:r>
              <a:rPr lang="en-US" sz="2400" dirty="0"/>
              <a:t>Using an Infrared </a:t>
            </a:r>
            <a:r>
              <a:rPr lang="en-US" sz="2400" dirty="0" smtClean="0"/>
              <a:t>Camera</a:t>
            </a:r>
            <a:br>
              <a:rPr lang="en-US" sz="2400" dirty="0" smtClean="0"/>
            </a:br>
            <a:r>
              <a:rPr lang="en-US" sz="2400" dirty="0" smtClean="0"/>
              <a:t/>
            </a:r>
            <a:br>
              <a:rPr lang="en-US" sz="2400" dirty="0" smtClean="0"/>
            </a:br>
            <a:r>
              <a:rPr lang="en-US" sz="2400" dirty="0" smtClean="0"/>
              <a:t/>
            </a:r>
            <a:br>
              <a:rPr lang="en-US" sz="2400" dirty="0" smtClean="0"/>
            </a:br>
            <a:r>
              <a:rPr lang="en-US" sz="2400" dirty="0" smtClean="0"/>
              <a:t>2019</a:t>
            </a:r>
            <a:endParaRPr lang="en-US" sz="2400" dirty="0"/>
          </a:p>
        </p:txBody>
      </p:sp>
    </p:spTree>
    <p:extLst>
      <p:ext uri="{BB962C8B-B14F-4D97-AF65-F5344CB8AC3E}">
        <p14:creationId xmlns:p14="http://schemas.microsoft.com/office/powerpoint/2010/main" val="143297161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813"/>
        <p:cNvGrpSpPr/>
        <p:nvPr/>
      </p:nvGrpSpPr>
      <p:grpSpPr>
        <a:xfrm>
          <a:off x="0" y="0"/>
          <a:ext cx="0" cy="0"/>
          <a:chOff x="0" y="0"/>
          <a:chExt cx="0" cy="0"/>
        </a:xfrm>
      </p:grpSpPr>
      <p:sp>
        <p:nvSpPr>
          <p:cNvPr id="815" name="Google Shape;815;p20"/>
          <p:cNvSpPr txBox="1">
            <a:spLocks noGrp="1"/>
          </p:cNvSpPr>
          <p:nvPr>
            <p:ph type="body" idx="1"/>
          </p:nvPr>
        </p:nvSpPr>
        <p:spPr>
          <a:xfrm>
            <a:off x="215475" y="125174"/>
            <a:ext cx="8765239" cy="4893139"/>
          </a:xfrm>
          <a:prstGeom prst="rect">
            <a:avLst/>
          </a:prstGeom>
        </p:spPr>
        <p:txBody>
          <a:bodyPr spcFirstLastPara="1" wrap="square" lIns="91425" tIns="91425" rIns="91425" bIns="91425" anchor="t" anchorCtr="0">
            <a:noAutofit/>
          </a:bodyPr>
          <a:lstStyle/>
          <a:p>
            <a:pPr lvl="0"/>
            <a:r>
              <a:rPr lang="en-US" sz="2000" dirty="0" smtClean="0"/>
              <a:t>Algorithms:</a:t>
            </a:r>
          </a:p>
          <a:p>
            <a:pPr lvl="1"/>
            <a:r>
              <a:rPr lang="en-US" sz="1600" dirty="0" smtClean="0"/>
              <a:t>Different background subtraction methods : fixed ,moving average </a:t>
            </a:r>
            <a:r>
              <a:rPr lang="en-US" sz="2000" dirty="0" smtClean="0"/>
              <a:t> </a:t>
            </a:r>
          </a:p>
          <a:p>
            <a:pPr lvl="1"/>
            <a:r>
              <a:rPr lang="en-US" sz="1800" dirty="0" smtClean="0"/>
              <a:t>Convolutional Neural Network ( CNN )</a:t>
            </a:r>
          </a:p>
          <a:p>
            <a:pPr lvl="1"/>
            <a:r>
              <a:rPr lang="en-US" sz="1800" dirty="0" smtClean="0"/>
              <a:t>optical-flow based change detection algorithm </a:t>
            </a:r>
          </a:p>
          <a:p>
            <a:pPr marL="533400" lvl="1" indent="0">
              <a:buNone/>
            </a:pPr>
            <a:r>
              <a:rPr lang="en-US" sz="1800" dirty="0" smtClean="0"/>
              <a:t>       (</a:t>
            </a:r>
            <a:r>
              <a:rPr lang="en-US" sz="1800" dirty="0" smtClean="0">
                <a:solidFill>
                  <a:schemeClr val="accent6">
                    <a:lumMod val="50000"/>
                  </a:schemeClr>
                </a:solidFill>
              </a:rPr>
              <a:t>Asses ability CNN result</a:t>
            </a:r>
            <a:r>
              <a:rPr lang="en-US" sz="1800" dirty="0" smtClean="0"/>
              <a:t> with baseline method) </a:t>
            </a:r>
          </a:p>
          <a:p>
            <a:r>
              <a:rPr lang="en-US" sz="2000" dirty="0"/>
              <a:t>Data set:</a:t>
            </a:r>
          </a:p>
          <a:p>
            <a:pPr lvl="1"/>
            <a:r>
              <a:rPr lang="en-US" sz="1600" dirty="0"/>
              <a:t>they collected a total of </a:t>
            </a:r>
            <a:r>
              <a:rPr lang="en-US" sz="1600" dirty="0">
                <a:solidFill>
                  <a:schemeClr val="accent6">
                    <a:lumMod val="50000"/>
                  </a:schemeClr>
                </a:solidFill>
              </a:rPr>
              <a:t>31 “24-min” videos</a:t>
            </a:r>
            <a:r>
              <a:rPr lang="en-US" sz="1600" dirty="0"/>
              <a:t> at </a:t>
            </a:r>
            <a:r>
              <a:rPr lang="en-US" sz="1600" dirty="0" smtClean="0"/>
              <a:t>separators,</a:t>
            </a:r>
            <a:r>
              <a:rPr lang="en-US" sz="1600" b="1" dirty="0"/>
              <a:t> </a:t>
            </a:r>
            <a:r>
              <a:rPr lang="en-US" sz="1600" dirty="0" smtClean="0"/>
              <a:t>Datasets-</a:t>
            </a:r>
            <a:r>
              <a:rPr lang="en-US" sz="1600" dirty="0" err="1" smtClean="0"/>
              <a:t>GasVid</a:t>
            </a:r>
            <a:r>
              <a:rPr lang="en-US" sz="1600" dirty="0"/>
              <a:t>.</a:t>
            </a:r>
          </a:p>
          <a:p>
            <a:pPr lvl="1"/>
            <a:r>
              <a:rPr lang="en-US" sz="1600" dirty="0"/>
              <a:t>Respect to </a:t>
            </a:r>
            <a:r>
              <a:rPr lang="en-US" sz="1600" dirty="0">
                <a:solidFill>
                  <a:schemeClr val="accent6">
                    <a:lumMod val="50000"/>
                  </a:schemeClr>
                </a:solidFill>
              </a:rPr>
              <a:t>5 imaging distances </a:t>
            </a:r>
            <a:r>
              <a:rPr lang="en-US" sz="1600" dirty="0"/>
              <a:t>in total: 4.6 m, 6.9 m, 9.8 m, 12.6 m and 15.6 m. Within the 24-min-vide</a:t>
            </a:r>
          </a:p>
          <a:p>
            <a:r>
              <a:rPr lang="en-US" sz="2000" dirty="0"/>
              <a:t>Result :</a:t>
            </a:r>
          </a:p>
          <a:p>
            <a:pPr lvl="1"/>
            <a:r>
              <a:rPr lang="en-US" sz="1600" dirty="0"/>
              <a:t>the overall detection accuracy </a:t>
            </a:r>
            <a:r>
              <a:rPr lang="en-US" sz="1600" dirty="0">
                <a:solidFill>
                  <a:schemeClr val="accent6">
                    <a:lumMod val="50000"/>
                  </a:schemeClr>
                </a:solidFill>
              </a:rPr>
              <a:t>can exceed 95%</a:t>
            </a:r>
            <a:r>
              <a:rPr lang="en-US" sz="1600" dirty="0"/>
              <a:t> for a case across all leak sizes and imaging distances</a:t>
            </a:r>
            <a:r>
              <a:rPr lang="en-US" sz="1600" dirty="0" smtClean="0"/>
              <a:t>.</a:t>
            </a:r>
          </a:p>
          <a:p>
            <a:r>
              <a:rPr lang="en-US" sz="2000" dirty="0"/>
              <a:t>Conclusion :</a:t>
            </a:r>
          </a:p>
          <a:p>
            <a:pPr lvl="1"/>
            <a:r>
              <a:rPr lang="en-US" sz="1600" dirty="0" smtClean="0">
                <a:solidFill>
                  <a:schemeClr val="accent6">
                    <a:lumMod val="50000"/>
                  </a:schemeClr>
                </a:solidFill>
              </a:rPr>
              <a:t>Have  </a:t>
            </a:r>
            <a:r>
              <a:rPr lang="en-US" sz="1600" dirty="0">
                <a:solidFill>
                  <a:schemeClr val="accent6">
                    <a:lumMod val="50000"/>
                  </a:schemeClr>
                </a:solidFill>
              </a:rPr>
              <a:t>a great accuracy</a:t>
            </a:r>
            <a:r>
              <a:rPr lang="en-US" sz="1600" dirty="0"/>
              <a:t> for different cases for camera and leak </a:t>
            </a:r>
            <a:r>
              <a:rPr lang="en-US" sz="1600" dirty="0" smtClean="0"/>
              <a:t>condition according to use camera instead sensor for far areas.</a:t>
            </a:r>
            <a:endParaRPr lang="en-US" dirty="0"/>
          </a:p>
          <a:p>
            <a:pPr lvl="1"/>
            <a:r>
              <a:rPr lang="en-US" sz="1600" dirty="0">
                <a:solidFill>
                  <a:schemeClr val="accent6">
                    <a:lumMod val="50000"/>
                  </a:schemeClr>
                </a:solidFill>
              </a:rPr>
              <a:t>High cost for IR camera</a:t>
            </a:r>
            <a:r>
              <a:rPr lang="en-US" sz="1600" dirty="0"/>
              <a:t> for using more than one to cover all areas of building</a:t>
            </a:r>
          </a:p>
          <a:p>
            <a:pPr lvl="1"/>
            <a:r>
              <a:rPr lang="en-US" sz="1600" dirty="0" smtClean="0">
                <a:solidFill>
                  <a:schemeClr val="accent6">
                    <a:lumMod val="50000"/>
                  </a:schemeClr>
                </a:solidFill>
              </a:rPr>
              <a:t>test </a:t>
            </a:r>
            <a:r>
              <a:rPr lang="en-US" sz="1600" dirty="0">
                <a:solidFill>
                  <a:schemeClr val="accent6">
                    <a:lumMod val="50000"/>
                  </a:schemeClr>
                </a:solidFill>
              </a:rPr>
              <a:t>another technique for training</a:t>
            </a:r>
            <a:r>
              <a:rPr lang="en-US" sz="1600" dirty="0"/>
              <a:t> model to reach more in accuracy </a:t>
            </a:r>
            <a:r>
              <a:rPr lang="en-US" sz="1600" dirty="0" smtClean="0">
                <a:solidFill>
                  <a:schemeClr val="accent6">
                    <a:lumMod val="50000"/>
                  </a:schemeClr>
                </a:solidFill>
              </a:rPr>
              <a:t>like Fast-RCNN.</a:t>
            </a:r>
            <a:endParaRPr lang="en-US" sz="1600" dirty="0">
              <a:solidFill>
                <a:schemeClr val="accent6">
                  <a:lumMod val="50000"/>
                </a:schemeClr>
              </a:solidFill>
            </a:endParaRPr>
          </a:p>
          <a:p>
            <a:pPr lvl="1"/>
            <a:endParaRPr lang="en-US" sz="1600" dirty="0"/>
          </a:p>
          <a:p>
            <a:pPr marL="533400" lvl="1" indent="0">
              <a:buNone/>
            </a:pPr>
            <a:endParaRPr lang="en-US" sz="1800" dirty="0"/>
          </a:p>
        </p:txBody>
      </p:sp>
      <p:sp>
        <p:nvSpPr>
          <p:cNvPr id="816" name="Google Shape;816;p20"/>
          <p:cNvSpPr txBox="1">
            <a:spLocks noGrp="1"/>
          </p:cNvSpPr>
          <p:nvPr>
            <p:ph type="sldNum" idx="12"/>
          </p:nvPr>
        </p:nvSpPr>
        <p:spPr>
          <a:xfrm>
            <a:off x="8586575" y="-11875"/>
            <a:ext cx="557400" cy="54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34</a:t>
            </a:fld>
            <a:endParaRPr/>
          </a:p>
        </p:txBody>
      </p:sp>
    </p:spTree>
    <p:extLst>
      <p:ext uri="{BB962C8B-B14F-4D97-AF65-F5344CB8AC3E}">
        <p14:creationId xmlns:p14="http://schemas.microsoft.com/office/powerpoint/2010/main" val="408452710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35</a:t>
            </a:fld>
            <a:endParaRPr lang="en"/>
          </a:p>
        </p:txBody>
      </p:sp>
      <p:sp>
        <p:nvSpPr>
          <p:cNvPr id="4" name="Text Placeholder 3"/>
          <p:cNvSpPr>
            <a:spLocks noGrp="1"/>
          </p:cNvSpPr>
          <p:nvPr>
            <p:ph type="body" idx="1"/>
          </p:nvPr>
        </p:nvSpPr>
        <p:spPr>
          <a:xfrm>
            <a:off x="402221" y="379643"/>
            <a:ext cx="8317235" cy="1819271"/>
          </a:xfrm>
        </p:spPr>
        <p:txBody>
          <a:bodyPr/>
          <a:lstStyle/>
          <a:p>
            <a:r>
              <a:rPr lang="en-US" dirty="0" smtClean="0"/>
              <a:t>Results :</a:t>
            </a:r>
          </a:p>
          <a:p>
            <a:pPr lvl="1"/>
            <a:r>
              <a:rPr lang="en-US" sz="1600" dirty="0"/>
              <a:t>Method 1: </a:t>
            </a:r>
            <a:r>
              <a:rPr lang="en-US" sz="1600" dirty="0">
                <a:solidFill>
                  <a:schemeClr val="accent6">
                    <a:lumMod val="50000"/>
                  </a:schemeClr>
                </a:solidFill>
              </a:rPr>
              <a:t>train 35 models</a:t>
            </a:r>
            <a:r>
              <a:rPr lang="en-US" sz="1600" dirty="0"/>
              <a:t>, one for each distance and leak </a:t>
            </a:r>
            <a:r>
              <a:rPr lang="en-US" sz="1600" dirty="0" smtClean="0"/>
              <a:t>size combination.</a:t>
            </a:r>
          </a:p>
          <a:p>
            <a:pPr lvl="1"/>
            <a:r>
              <a:rPr lang="en-US" sz="1600" dirty="0" smtClean="0"/>
              <a:t>Method </a:t>
            </a:r>
            <a:r>
              <a:rPr lang="en-US" sz="1600" dirty="0"/>
              <a:t>2: </a:t>
            </a:r>
            <a:r>
              <a:rPr lang="en-US" sz="1600" dirty="0">
                <a:solidFill>
                  <a:schemeClr val="accent6">
                    <a:lumMod val="50000"/>
                  </a:schemeClr>
                </a:solidFill>
              </a:rPr>
              <a:t>train 5 models</a:t>
            </a:r>
            <a:r>
              <a:rPr lang="en-US" sz="1600" dirty="0"/>
              <a:t>, one for each distance with all leak sizes</a:t>
            </a:r>
            <a:r>
              <a:rPr lang="en-US" sz="1600" dirty="0" smtClean="0"/>
              <a:t>.</a:t>
            </a:r>
          </a:p>
          <a:p>
            <a:pPr lvl="1"/>
            <a:r>
              <a:rPr lang="en-US" sz="1600" dirty="0" smtClean="0"/>
              <a:t>Method </a:t>
            </a:r>
            <a:r>
              <a:rPr lang="en-US" sz="1600" dirty="0"/>
              <a:t>3: </a:t>
            </a:r>
            <a:r>
              <a:rPr lang="en-US" sz="1600" dirty="0">
                <a:solidFill>
                  <a:schemeClr val="accent6">
                    <a:lumMod val="50000"/>
                  </a:schemeClr>
                </a:solidFill>
              </a:rPr>
              <a:t>train 1 model </a:t>
            </a:r>
            <a:r>
              <a:rPr lang="en-US" sz="1600" dirty="0"/>
              <a:t>for all combinations of leak size and imaging distance. </a:t>
            </a:r>
            <a:r>
              <a:rPr lang="en-US" dirty="0"/>
              <a:t/>
            </a:r>
            <a:br>
              <a:rPr lang="en-US" dirty="0"/>
            </a:br>
            <a:endParaRPr lang="en-US" dirty="0" smtClean="0"/>
          </a:p>
          <a:p>
            <a:endParaRPr lang="en-US" dirty="0"/>
          </a:p>
          <a:p>
            <a:endParaRPr lang="en-US" dirty="0" smtClean="0"/>
          </a:p>
          <a:p>
            <a:pPr marL="533400" lvl="1" indent="0">
              <a:buNone/>
            </a:pPr>
            <a:endParaRPr lang="en-US" dirty="0"/>
          </a:p>
        </p:txBody>
      </p:sp>
      <p:pic>
        <p:nvPicPr>
          <p:cNvPr id="5" name="Picture 4"/>
          <p:cNvPicPr>
            <a:picLocks noChangeAspect="1"/>
          </p:cNvPicPr>
          <p:nvPr/>
        </p:nvPicPr>
        <p:blipFill>
          <a:blip r:embed="rId2"/>
          <a:stretch>
            <a:fillRect/>
          </a:stretch>
        </p:blipFill>
        <p:spPr>
          <a:xfrm>
            <a:off x="1730829" y="1968273"/>
            <a:ext cx="5497285" cy="2295525"/>
          </a:xfrm>
          <a:prstGeom prst="rect">
            <a:avLst/>
          </a:prstGeom>
        </p:spPr>
      </p:pic>
      <p:sp>
        <p:nvSpPr>
          <p:cNvPr id="6" name="Rectangle 5"/>
          <p:cNvSpPr/>
          <p:nvPr/>
        </p:nvSpPr>
        <p:spPr>
          <a:xfrm>
            <a:off x="5832854" y="2166841"/>
            <a:ext cx="1134003" cy="1937073"/>
          </a:xfrm>
          <a:prstGeom prst="rect">
            <a:avLst/>
          </a:prstGeom>
          <a:noFill/>
          <a:ln w="571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lumMod val="75000"/>
                </a:schemeClr>
              </a:solidFill>
            </a:endParaRPr>
          </a:p>
        </p:txBody>
      </p:sp>
      <p:sp>
        <p:nvSpPr>
          <p:cNvPr id="7" name="Rectangle 6"/>
          <p:cNvSpPr/>
          <p:nvPr/>
        </p:nvSpPr>
        <p:spPr>
          <a:xfrm>
            <a:off x="3590396" y="2147498"/>
            <a:ext cx="1134003" cy="1937073"/>
          </a:xfrm>
          <a:prstGeom prst="rect">
            <a:avLst/>
          </a:prstGeom>
          <a:noFill/>
          <a:ln w="571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lumMod val="75000"/>
                </a:schemeClr>
              </a:solidFill>
            </a:endParaRPr>
          </a:p>
        </p:txBody>
      </p:sp>
    </p:spTree>
    <p:extLst>
      <p:ext uri="{BB962C8B-B14F-4D97-AF65-F5344CB8AC3E}">
        <p14:creationId xmlns:p14="http://schemas.microsoft.com/office/powerpoint/2010/main" val="316374637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806"/>
        <p:cNvGrpSpPr/>
        <p:nvPr/>
      </p:nvGrpSpPr>
      <p:grpSpPr>
        <a:xfrm>
          <a:off x="0" y="0"/>
          <a:ext cx="0" cy="0"/>
          <a:chOff x="0" y="0"/>
          <a:chExt cx="0" cy="0"/>
        </a:xfrm>
      </p:grpSpPr>
      <p:sp>
        <p:nvSpPr>
          <p:cNvPr id="809" name="Google Shape;809;p19"/>
          <p:cNvSpPr/>
          <p:nvPr/>
        </p:nvSpPr>
        <p:spPr>
          <a:xfrm>
            <a:off x="6898679" y="1890725"/>
            <a:ext cx="1408000" cy="2701375"/>
          </a:xfrm>
          <a:prstGeom prst="rect">
            <a:avLst/>
          </a:prstGeom>
        </p:spPr>
        <p:txBody>
          <a:bodyPr>
            <a:prstTxWarp prst="textPlain">
              <a:avLst/>
            </a:prstTxWarp>
          </a:bodyPr>
          <a:lstStyle/>
          <a:p>
            <a:pPr lvl="0" algn="ctr"/>
            <a:r>
              <a:rPr lang="ar-EG" b="1" dirty="0">
                <a:solidFill>
                  <a:srgbClr val="6E86B6"/>
                </a:solidFill>
                <a:latin typeface="Titillium Web"/>
              </a:rPr>
              <a:t>4</a:t>
            </a:r>
            <a:endParaRPr b="1" i="0" dirty="0">
              <a:ln>
                <a:noFill/>
              </a:ln>
              <a:solidFill>
                <a:srgbClr val="6E86B6"/>
              </a:solidFill>
              <a:latin typeface="Titillium Web"/>
            </a:endParaRPr>
          </a:p>
        </p:txBody>
      </p:sp>
      <p:sp>
        <p:nvSpPr>
          <p:cNvPr id="2" name="Title 1"/>
          <p:cNvSpPr>
            <a:spLocks noGrp="1"/>
          </p:cNvSpPr>
          <p:nvPr>
            <p:ph type="ctrTitle"/>
          </p:nvPr>
        </p:nvSpPr>
        <p:spPr>
          <a:xfrm>
            <a:off x="263334" y="545652"/>
            <a:ext cx="7772400" cy="1159800"/>
          </a:xfrm>
        </p:spPr>
        <p:txBody>
          <a:bodyPr/>
          <a:lstStyle/>
          <a:p>
            <a:r>
              <a:rPr lang="en-US" sz="2400" dirty="0"/>
              <a:t>Leak detection of pipeline: An integrated approach of rough set theory and artificial bee colony trained </a:t>
            </a:r>
            <a:r>
              <a:rPr lang="en-US" sz="2400" dirty="0" smtClean="0"/>
              <a:t>SVM</a:t>
            </a:r>
            <a:br>
              <a:rPr lang="en-US" sz="2400" dirty="0" smtClean="0"/>
            </a:br>
            <a:r>
              <a:rPr lang="en-US" sz="2400" dirty="0" smtClean="0"/>
              <a:t/>
            </a:r>
            <a:br>
              <a:rPr lang="en-US" sz="2400" dirty="0" smtClean="0"/>
            </a:br>
            <a:r>
              <a:rPr lang="en-US" sz="2400" dirty="0" smtClean="0"/>
              <a:t/>
            </a:r>
            <a:br>
              <a:rPr lang="en-US" sz="2400" dirty="0" smtClean="0"/>
            </a:br>
            <a:r>
              <a:rPr lang="en-US" sz="2400" dirty="0" smtClean="0"/>
              <a:t>2012</a:t>
            </a:r>
            <a:endParaRPr lang="en-US" sz="2400" dirty="0"/>
          </a:p>
        </p:txBody>
      </p:sp>
    </p:spTree>
    <p:extLst>
      <p:ext uri="{BB962C8B-B14F-4D97-AF65-F5344CB8AC3E}">
        <p14:creationId xmlns:p14="http://schemas.microsoft.com/office/powerpoint/2010/main" val="95038520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813"/>
        <p:cNvGrpSpPr/>
        <p:nvPr/>
      </p:nvGrpSpPr>
      <p:grpSpPr>
        <a:xfrm>
          <a:off x="0" y="0"/>
          <a:ext cx="0" cy="0"/>
          <a:chOff x="0" y="0"/>
          <a:chExt cx="0" cy="0"/>
        </a:xfrm>
      </p:grpSpPr>
      <p:sp>
        <p:nvSpPr>
          <p:cNvPr id="815" name="Google Shape;815;p20"/>
          <p:cNvSpPr txBox="1">
            <a:spLocks noGrp="1"/>
          </p:cNvSpPr>
          <p:nvPr>
            <p:ph type="body" idx="1"/>
          </p:nvPr>
        </p:nvSpPr>
        <p:spPr>
          <a:xfrm>
            <a:off x="226361" y="262025"/>
            <a:ext cx="8360214" cy="4340798"/>
          </a:xfrm>
          <a:prstGeom prst="rect">
            <a:avLst/>
          </a:prstGeom>
        </p:spPr>
        <p:txBody>
          <a:bodyPr spcFirstLastPara="1" wrap="square" lIns="91425" tIns="91425" rIns="91425" bIns="91425" anchor="t" anchorCtr="0">
            <a:noAutofit/>
          </a:bodyPr>
          <a:lstStyle/>
          <a:p>
            <a:pPr lvl="0"/>
            <a:r>
              <a:rPr lang="en-US" sz="2000" dirty="0" smtClean="0"/>
              <a:t>Algorithms:</a:t>
            </a:r>
          </a:p>
          <a:p>
            <a:pPr lvl="1"/>
            <a:r>
              <a:rPr lang="en-US" sz="1600" dirty="0"/>
              <a:t>Rough set </a:t>
            </a:r>
            <a:r>
              <a:rPr lang="en-US" sz="1600" dirty="0" smtClean="0"/>
              <a:t>theory </a:t>
            </a:r>
            <a:r>
              <a:rPr lang="en-US" sz="1600" dirty="0" smtClean="0">
                <a:solidFill>
                  <a:schemeClr val="accent6">
                    <a:lumMod val="50000"/>
                  </a:schemeClr>
                </a:solidFill>
              </a:rPr>
              <a:t>data mining technique.</a:t>
            </a:r>
          </a:p>
          <a:p>
            <a:pPr lvl="1"/>
            <a:r>
              <a:rPr lang="en-US" sz="1600" dirty="0"/>
              <a:t>Support vector </a:t>
            </a:r>
            <a:r>
              <a:rPr lang="en-US" sz="1600" dirty="0" smtClean="0"/>
              <a:t>machine (SVM)</a:t>
            </a:r>
          </a:p>
          <a:p>
            <a:pPr marL="919162" lvl="2" indent="-342900">
              <a:buClr>
                <a:schemeClr val="bg1"/>
              </a:buClr>
            </a:pPr>
            <a:r>
              <a:rPr lang="en-US" sz="1600" dirty="0"/>
              <a:t>artificial bee colony algorithm (ABC</a:t>
            </a:r>
            <a:r>
              <a:rPr lang="en-US" sz="1600" dirty="0" smtClean="0"/>
              <a:t>): (</a:t>
            </a:r>
            <a:r>
              <a:rPr lang="en-US" sz="1600" dirty="0"/>
              <a:t>Developed </a:t>
            </a:r>
            <a:r>
              <a:rPr lang="en-US" sz="1600" dirty="0">
                <a:solidFill>
                  <a:schemeClr val="accent6">
                    <a:lumMod val="50000"/>
                  </a:schemeClr>
                </a:solidFill>
              </a:rPr>
              <a:t>swarm intelligence technique</a:t>
            </a:r>
            <a:r>
              <a:rPr lang="en-US" sz="1600" dirty="0"/>
              <a:t>) used to find </a:t>
            </a:r>
            <a:r>
              <a:rPr lang="en-US" sz="1600" dirty="0">
                <a:solidFill>
                  <a:schemeClr val="accent6">
                    <a:lumMod val="50000"/>
                  </a:schemeClr>
                </a:solidFill>
              </a:rPr>
              <a:t>potential region of solution</a:t>
            </a:r>
            <a:r>
              <a:rPr lang="en-US" sz="1600" dirty="0"/>
              <a:t>. it has been used and performance </a:t>
            </a:r>
            <a:r>
              <a:rPr lang="en-US" sz="1600" dirty="0">
                <a:solidFill>
                  <a:schemeClr val="accent6">
                    <a:lumMod val="50000"/>
                  </a:schemeClr>
                </a:solidFill>
              </a:rPr>
              <a:t>was compared with PSO and its variant EPSO</a:t>
            </a:r>
            <a:r>
              <a:rPr lang="en-US" sz="1600" dirty="0" smtClean="0"/>
              <a:t>.</a:t>
            </a:r>
            <a:endParaRPr lang="en-US" sz="1600" dirty="0"/>
          </a:p>
          <a:p>
            <a:r>
              <a:rPr lang="en-US" sz="2000" dirty="0" smtClean="0"/>
              <a:t>Data set</a:t>
            </a:r>
            <a:r>
              <a:rPr lang="en-US" sz="2000" dirty="0"/>
              <a:t>:</a:t>
            </a:r>
          </a:p>
          <a:p>
            <a:pPr lvl="1"/>
            <a:r>
              <a:rPr lang="en-US" sz="1800" dirty="0" smtClean="0"/>
              <a:t>five </a:t>
            </a:r>
            <a:r>
              <a:rPr lang="en-US" sz="1800" dirty="0"/>
              <a:t>flow </a:t>
            </a:r>
            <a:r>
              <a:rPr lang="en-US" sz="1800" dirty="0" smtClean="0"/>
              <a:t>variables </a:t>
            </a:r>
            <a:r>
              <a:rPr lang="en-US" sz="1800" dirty="0">
                <a:solidFill>
                  <a:schemeClr val="accent6">
                    <a:lumMod val="50000"/>
                  </a:schemeClr>
                </a:solidFill>
              </a:rPr>
              <a:t>inlet pressure</a:t>
            </a:r>
            <a:r>
              <a:rPr lang="en-US" sz="1800" dirty="0"/>
              <a:t>, </a:t>
            </a:r>
            <a:r>
              <a:rPr lang="en-US" sz="1800" dirty="0">
                <a:solidFill>
                  <a:schemeClr val="accent6">
                    <a:lumMod val="50000"/>
                  </a:schemeClr>
                </a:solidFill>
              </a:rPr>
              <a:t>inlet flow rate</a:t>
            </a:r>
            <a:r>
              <a:rPr lang="en-US" sz="1800" dirty="0"/>
              <a:t>, </a:t>
            </a:r>
            <a:r>
              <a:rPr lang="en-US" sz="1800" dirty="0">
                <a:solidFill>
                  <a:schemeClr val="accent6">
                    <a:lumMod val="50000"/>
                  </a:schemeClr>
                </a:solidFill>
              </a:rPr>
              <a:t>outlet pressure</a:t>
            </a:r>
            <a:r>
              <a:rPr lang="en-US" sz="1800" dirty="0"/>
              <a:t>, </a:t>
            </a:r>
            <a:r>
              <a:rPr lang="en-US" sz="1800" dirty="0">
                <a:solidFill>
                  <a:schemeClr val="accent6">
                    <a:lumMod val="50000"/>
                  </a:schemeClr>
                </a:solidFill>
              </a:rPr>
              <a:t>outlet flow rate</a:t>
            </a:r>
            <a:r>
              <a:rPr lang="en-US" sz="1800" dirty="0"/>
              <a:t>, and difference of </a:t>
            </a:r>
            <a:r>
              <a:rPr lang="en-US" sz="1800" dirty="0">
                <a:solidFill>
                  <a:schemeClr val="accent6">
                    <a:lumMod val="50000"/>
                  </a:schemeClr>
                </a:solidFill>
              </a:rPr>
              <a:t>flow rates.</a:t>
            </a:r>
          </a:p>
          <a:p>
            <a:pPr lvl="1"/>
            <a:r>
              <a:rPr lang="en-US" sz="1800" dirty="0">
                <a:solidFill>
                  <a:schemeClr val="accent6">
                    <a:lumMod val="50000"/>
                  </a:schemeClr>
                </a:solidFill>
              </a:rPr>
              <a:t>200 cases </a:t>
            </a:r>
            <a:r>
              <a:rPr lang="en-US" sz="1800" dirty="0"/>
              <a:t>were generated by the described method. </a:t>
            </a:r>
          </a:p>
          <a:p>
            <a:pPr marL="533400" lvl="1" indent="0">
              <a:buNone/>
            </a:pPr>
            <a:r>
              <a:rPr lang="en-US" sz="1800" dirty="0"/>
              <a:t>     </a:t>
            </a:r>
            <a:r>
              <a:rPr lang="en-US" sz="1800" dirty="0">
                <a:solidFill>
                  <a:schemeClr val="accent6">
                    <a:lumMod val="50000"/>
                  </a:schemeClr>
                </a:solidFill>
              </a:rPr>
              <a:t>110 abnormal cases </a:t>
            </a:r>
            <a:r>
              <a:rPr lang="en-US" sz="1800" dirty="0"/>
              <a:t>have leak and </a:t>
            </a:r>
            <a:r>
              <a:rPr lang="en-US" sz="1800" dirty="0">
                <a:solidFill>
                  <a:schemeClr val="accent6">
                    <a:lumMod val="50000"/>
                  </a:schemeClr>
                </a:solidFill>
              </a:rPr>
              <a:t>90 normal </a:t>
            </a:r>
            <a:r>
              <a:rPr lang="en-US" sz="1800" dirty="0"/>
              <a:t>doesn’t have leak</a:t>
            </a:r>
          </a:p>
          <a:p>
            <a:r>
              <a:rPr lang="en-US" sz="2000" dirty="0"/>
              <a:t>Results :</a:t>
            </a:r>
          </a:p>
          <a:p>
            <a:pPr lvl="1"/>
            <a:r>
              <a:rPr lang="en-US" sz="1600" dirty="0" smtClean="0">
                <a:solidFill>
                  <a:schemeClr val="accent6">
                    <a:lumMod val="50000"/>
                  </a:schemeClr>
                </a:solidFill>
              </a:rPr>
              <a:t>ABC </a:t>
            </a:r>
            <a:r>
              <a:rPr lang="en-US" sz="1600" dirty="0">
                <a:solidFill>
                  <a:schemeClr val="accent6">
                    <a:lumMod val="50000"/>
                  </a:schemeClr>
                </a:solidFill>
              </a:rPr>
              <a:t>detected 99 leaks </a:t>
            </a:r>
            <a:r>
              <a:rPr lang="en-US" sz="1600" dirty="0" smtClean="0"/>
              <a:t>with </a:t>
            </a:r>
            <a:r>
              <a:rPr lang="en-US" sz="1600" dirty="0" smtClean="0">
                <a:solidFill>
                  <a:schemeClr val="accent6">
                    <a:lumMod val="50000"/>
                  </a:schemeClr>
                </a:solidFill>
              </a:rPr>
              <a:t>accuracy </a:t>
            </a:r>
            <a:r>
              <a:rPr lang="en-US" sz="1600" dirty="0">
                <a:solidFill>
                  <a:schemeClr val="accent6">
                    <a:lumMod val="50000"/>
                  </a:schemeClr>
                </a:solidFill>
              </a:rPr>
              <a:t>of 95.19% </a:t>
            </a:r>
            <a:r>
              <a:rPr lang="en-US" sz="1600" dirty="0"/>
              <a:t>whereas PSO and EPSO detected </a:t>
            </a:r>
            <a:r>
              <a:rPr lang="en-US" sz="1600" dirty="0">
                <a:solidFill>
                  <a:schemeClr val="accent6">
                    <a:lumMod val="50000"/>
                  </a:schemeClr>
                </a:solidFill>
              </a:rPr>
              <a:t>90 leaks </a:t>
            </a:r>
            <a:r>
              <a:rPr lang="en-US" sz="1600" dirty="0" smtClean="0"/>
              <a:t>with </a:t>
            </a:r>
            <a:r>
              <a:rPr lang="en-US" sz="1600" dirty="0">
                <a:solidFill>
                  <a:schemeClr val="accent6">
                    <a:lumMod val="50000"/>
                  </a:schemeClr>
                </a:solidFill>
              </a:rPr>
              <a:t>accuracy of 86.54%. </a:t>
            </a:r>
            <a:endParaRPr lang="en-US" sz="1600" dirty="0" smtClean="0">
              <a:solidFill>
                <a:schemeClr val="accent6">
                  <a:lumMod val="50000"/>
                </a:schemeClr>
              </a:solidFill>
            </a:endParaRPr>
          </a:p>
          <a:p>
            <a:pPr lvl="1"/>
            <a:endParaRPr lang="en-US" sz="1600" dirty="0" smtClean="0">
              <a:solidFill>
                <a:schemeClr val="accent6">
                  <a:lumMod val="50000"/>
                </a:schemeClr>
              </a:solidFill>
            </a:endParaRPr>
          </a:p>
          <a:p>
            <a:pPr lvl="1"/>
            <a:endParaRPr lang="en-US" sz="1600" dirty="0">
              <a:solidFill>
                <a:schemeClr val="accent6">
                  <a:lumMod val="50000"/>
                </a:schemeClr>
              </a:solidFill>
            </a:endParaRPr>
          </a:p>
          <a:p>
            <a:pPr marL="1033462" lvl="3" indent="0">
              <a:buClr>
                <a:schemeClr val="bg1"/>
              </a:buClr>
              <a:buNone/>
            </a:pPr>
            <a:endParaRPr lang="en-US" sz="2000" dirty="0"/>
          </a:p>
        </p:txBody>
      </p:sp>
      <p:sp>
        <p:nvSpPr>
          <p:cNvPr id="816" name="Google Shape;816;p20"/>
          <p:cNvSpPr txBox="1">
            <a:spLocks noGrp="1"/>
          </p:cNvSpPr>
          <p:nvPr>
            <p:ph type="sldNum" idx="12"/>
          </p:nvPr>
        </p:nvSpPr>
        <p:spPr>
          <a:xfrm>
            <a:off x="8586575" y="-11875"/>
            <a:ext cx="557400" cy="54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37</a:t>
            </a:fld>
            <a:endParaRPr/>
          </a:p>
        </p:txBody>
      </p:sp>
    </p:spTree>
    <p:extLst>
      <p:ext uri="{BB962C8B-B14F-4D97-AF65-F5344CB8AC3E}">
        <p14:creationId xmlns:p14="http://schemas.microsoft.com/office/powerpoint/2010/main" val="183749955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38</a:t>
            </a:fld>
            <a:endParaRPr lang="en"/>
          </a:p>
        </p:txBody>
      </p:sp>
      <p:sp>
        <p:nvSpPr>
          <p:cNvPr id="4" name="Text Placeholder 3"/>
          <p:cNvSpPr>
            <a:spLocks noGrp="1"/>
          </p:cNvSpPr>
          <p:nvPr>
            <p:ph type="body" idx="1"/>
          </p:nvPr>
        </p:nvSpPr>
        <p:spPr>
          <a:xfrm>
            <a:off x="489046" y="904282"/>
            <a:ext cx="7686000" cy="3098400"/>
          </a:xfrm>
        </p:spPr>
        <p:txBody>
          <a:bodyPr/>
          <a:lstStyle/>
          <a:p>
            <a:r>
              <a:rPr lang="en-US" dirty="0" smtClean="0"/>
              <a:t>Conclusion :</a:t>
            </a:r>
            <a:endParaRPr lang="en-US" sz="2000" dirty="0" smtClean="0"/>
          </a:p>
          <a:p>
            <a:pPr lvl="1"/>
            <a:r>
              <a:rPr lang="en-US" sz="2000" dirty="0" smtClean="0"/>
              <a:t>It is very useful </a:t>
            </a:r>
            <a:r>
              <a:rPr lang="en-US" sz="2000" dirty="0"/>
              <a:t>in both </a:t>
            </a:r>
            <a:r>
              <a:rPr lang="en-US" sz="2000" dirty="0">
                <a:solidFill>
                  <a:schemeClr val="accent6">
                    <a:lumMod val="50000"/>
                  </a:schemeClr>
                </a:solidFill>
              </a:rPr>
              <a:t>the places where mass balance and pressure point analysis</a:t>
            </a:r>
            <a:r>
              <a:rPr lang="en-US" sz="2000" dirty="0"/>
              <a:t> techniques are </a:t>
            </a:r>
            <a:r>
              <a:rPr lang="en-US" sz="2000" dirty="0" smtClean="0">
                <a:solidFill>
                  <a:schemeClr val="accent6">
                    <a:lumMod val="50000"/>
                  </a:schemeClr>
                </a:solidFill>
              </a:rPr>
              <a:t>especially </a:t>
            </a:r>
            <a:r>
              <a:rPr lang="en-US" sz="2000" dirty="0">
                <a:solidFill>
                  <a:schemeClr val="accent6">
                    <a:lumMod val="50000"/>
                  </a:schemeClr>
                </a:solidFill>
              </a:rPr>
              <a:t>utilized</a:t>
            </a:r>
            <a:r>
              <a:rPr lang="en-US" sz="2000" dirty="0" smtClean="0">
                <a:solidFill>
                  <a:schemeClr val="accent6">
                    <a:lumMod val="50000"/>
                  </a:schemeClr>
                </a:solidFill>
              </a:rPr>
              <a:t>.</a:t>
            </a:r>
            <a:endParaRPr lang="en-US" sz="2000" dirty="0" smtClean="0"/>
          </a:p>
          <a:p>
            <a:pPr lvl="1"/>
            <a:r>
              <a:rPr lang="en-US" sz="2000" dirty="0" smtClean="0"/>
              <a:t>Experiment need </a:t>
            </a:r>
            <a:r>
              <a:rPr lang="en-US" sz="2000" dirty="0" smtClean="0">
                <a:solidFill>
                  <a:schemeClr val="accent6">
                    <a:lumMod val="50000"/>
                  </a:schemeClr>
                </a:solidFill>
              </a:rPr>
              <a:t>more measures </a:t>
            </a:r>
            <a:r>
              <a:rPr lang="en-US" sz="2000" dirty="0" smtClean="0"/>
              <a:t>to be in consideration like </a:t>
            </a:r>
            <a:r>
              <a:rPr lang="en-US" sz="2000" dirty="0" smtClean="0">
                <a:solidFill>
                  <a:schemeClr val="accent6">
                    <a:lumMod val="50000"/>
                  </a:schemeClr>
                </a:solidFill>
              </a:rPr>
              <a:t>location and size of leak</a:t>
            </a:r>
            <a:r>
              <a:rPr lang="en-US" sz="2000" dirty="0" smtClean="0"/>
              <a:t> and </a:t>
            </a:r>
            <a:r>
              <a:rPr lang="en-US" sz="2000" dirty="0" smtClean="0">
                <a:solidFill>
                  <a:schemeClr val="accent6">
                    <a:lumMod val="50000"/>
                  </a:schemeClr>
                </a:solidFill>
              </a:rPr>
              <a:t>response time </a:t>
            </a:r>
            <a:r>
              <a:rPr lang="en-US" sz="2000" dirty="0" smtClean="0"/>
              <a:t>of technique didn’t get in results.</a:t>
            </a:r>
          </a:p>
          <a:p>
            <a:pPr lvl="1"/>
            <a:endParaRPr lang="en-US" sz="2000" dirty="0"/>
          </a:p>
        </p:txBody>
      </p:sp>
    </p:spTree>
    <p:extLst>
      <p:ext uri="{BB962C8B-B14F-4D97-AF65-F5344CB8AC3E}">
        <p14:creationId xmlns:p14="http://schemas.microsoft.com/office/powerpoint/2010/main" val="44899561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806"/>
        <p:cNvGrpSpPr/>
        <p:nvPr/>
      </p:nvGrpSpPr>
      <p:grpSpPr>
        <a:xfrm>
          <a:off x="0" y="0"/>
          <a:ext cx="0" cy="0"/>
          <a:chOff x="0" y="0"/>
          <a:chExt cx="0" cy="0"/>
        </a:xfrm>
      </p:grpSpPr>
      <p:sp>
        <p:nvSpPr>
          <p:cNvPr id="809" name="Google Shape;809;p19"/>
          <p:cNvSpPr/>
          <p:nvPr/>
        </p:nvSpPr>
        <p:spPr>
          <a:xfrm>
            <a:off x="6898679" y="1890725"/>
            <a:ext cx="1408000" cy="2701375"/>
          </a:xfrm>
          <a:prstGeom prst="rect">
            <a:avLst/>
          </a:prstGeom>
        </p:spPr>
        <p:txBody>
          <a:bodyPr>
            <a:prstTxWarp prst="textPlain">
              <a:avLst/>
            </a:prstTxWarp>
          </a:bodyPr>
          <a:lstStyle/>
          <a:p>
            <a:pPr lvl="0" algn="ctr"/>
            <a:r>
              <a:rPr lang="en-US" b="1" dirty="0">
                <a:solidFill>
                  <a:srgbClr val="6E86B6"/>
                </a:solidFill>
                <a:latin typeface="Titillium Web"/>
              </a:rPr>
              <a:t>5</a:t>
            </a:r>
            <a:endParaRPr b="1" i="0" dirty="0">
              <a:ln>
                <a:noFill/>
              </a:ln>
              <a:solidFill>
                <a:srgbClr val="6E86B6"/>
              </a:solidFill>
              <a:latin typeface="Titillium Web"/>
            </a:endParaRPr>
          </a:p>
        </p:txBody>
      </p:sp>
      <p:sp>
        <p:nvSpPr>
          <p:cNvPr id="2" name="Title 1"/>
          <p:cNvSpPr>
            <a:spLocks noGrp="1"/>
          </p:cNvSpPr>
          <p:nvPr>
            <p:ph type="ctrTitle"/>
          </p:nvPr>
        </p:nvSpPr>
        <p:spPr>
          <a:xfrm>
            <a:off x="273608" y="545990"/>
            <a:ext cx="7772400" cy="1159800"/>
          </a:xfrm>
        </p:spPr>
        <p:txBody>
          <a:bodyPr/>
          <a:lstStyle/>
          <a:p>
            <a:r>
              <a:rPr lang="en-US" sz="2400" dirty="0"/>
              <a:t>Gas Leak Detection and Avoidance using ARM</a:t>
            </a:r>
            <a:br>
              <a:rPr lang="en-US" sz="2400" dirty="0"/>
            </a:br>
            <a:r>
              <a:rPr lang="en-US" sz="2400" dirty="0"/>
              <a:t/>
            </a:r>
            <a:br>
              <a:rPr lang="en-US" sz="2400" dirty="0"/>
            </a:br>
            <a:r>
              <a:rPr lang="en-US" sz="2400" dirty="0" smtClean="0"/>
              <a:t/>
            </a:r>
            <a:br>
              <a:rPr lang="en-US" sz="2400" dirty="0" smtClean="0"/>
            </a:br>
            <a:r>
              <a:rPr lang="en-US" sz="2400" dirty="0" smtClean="0"/>
              <a:t/>
            </a:r>
            <a:br>
              <a:rPr lang="en-US" sz="2400" dirty="0" smtClean="0"/>
            </a:br>
            <a:r>
              <a:rPr lang="en-US" sz="2400" dirty="0" smtClean="0"/>
              <a:t>2018</a:t>
            </a:r>
            <a:endParaRPr lang="en-US" sz="2400" dirty="0"/>
          </a:p>
        </p:txBody>
      </p:sp>
    </p:spTree>
    <p:extLst>
      <p:ext uri="{BB962C8B-B14F-4D97-AF65-F5344CB8AC3E}">
        <p14:creationId xmlns:p14="http://schemas.microsoft.com/office/powerpoint/2010/main" val="199359666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00"/>
        <p:cNvGrpSpPr/>
        <p:nvPr/>
      </p:nvGrpSpPr>
      <p:grpSpPr>
        <a:xfrm>
          <a:off x="0" y="0"/>
          <a:ext cx="0" cy="0"/>
          <a:chOff x="0" y="0"/>
          <a:chExt cx="0" cy="0"/>
        </a:xfrm>
      </p:grpSpPr>
      <p:sp>
        <p:nvSpPr>
          <p:cNvPr id="801" name="Google Shape;801;p18"/>
          <p:cNvSpPr txBox="1">
            <a:spLocks noGrp="1"/>
          </p:cNvSpPr>
          <p:nvPr>
            <p:ph type="body" idx="1"/>
          </p:nvPr>
        </p:nvSpPr>
        <p:spPr>
          <a:xfrm>
            <a:off x="1245306" y="1900544"/>
            <a:ext cx="6385579" cy="1109484"/>
          </a:xfrm>
          <a:prstGeom prst="rect">
            <a:avLst/>
          </a:prstGeom>
        </p:spPr>
        <p:txBody>
          <a:bodyPr spcFirstLastPara="1" wrap="square" lIns="91425" tIns="91425" rIns="91425" bIns="91425" anchor="t" anchorCtr="0">
            <a:noAutofit/>
          </a:bodyPr>
          <a:lstStyle/>
          <a:p>
            <a:pPr marL="0" indent="0">
              <a:buNone/>
            </a:pPr>
            <a:r>
              <a:rPr lang="en" sz="4000" dirty="0">
                <a:solidFill>
                  <a:schemeClr val="lt1"/>
                </a:solidFill>
              </a:rPr>
              <a:t>“ </a:t>
            </a:r>
            <a:r>
              <a:rPr lang="en-US" sz="4000" dirty="0">
                <a:solidFill>
                  <a:schemeClr val="lt1"/>
                </a:solidFill>
              </a:rPr>
              <a:t>Mahmoud </a:t>
            </a:r>
            <a:r>
              <a:rPr lang="en-US" sz="4000" dirty="0" smtClean="0">
                <a:solidFill>
                  <a:schemeClr val="lt1"/>
                </a:solidFill>
              </a:rPr>
              <a:t>Reda Farouk </a:t>
            </a:r>
            <a:r>
              <a:rPr lang="en" sz="4000" dirty="0">
                <a:solidFill>
                  <a:schemeClr val="lt1"/>
                </a:solidFill>
              </a:rPr>
              <a:t>”</a:t>
            </a:r>
            <a:r>
              <a:rPr lang="ar-EG" dirty="0">
                <a:solidFill>
                  <a:schemeClr val="lt1"/>
                </a:solidFill>
              </a:rPr>
              <a:t/>
            </a:r>
            <a:br>
              <a:rPr lang="ar-EG" dirty="0">
                <a:solidFill>
                  <a:schemeClr val="lt1"/>
                </a:solidFill>
              </a:rPr>
            </a:br>
            <a:endParaRPr dirty="0"/>
          </a:p>
        </p:txBody>
      </p:sp>
      <p:sp>
        <p:nvSpPr>
          <p:cNvPr id="802" name="Google Shape;802;p18"/>
          <p:cNvSpPr txBox="1">
            <a:spLocks noGrp="1"/>
          </p:cNvSpPr>
          <p:nvPr>
            <p:ph type="sldNum" idx="12"/>
          </p:nvPr>
        </p:nvSpPr>
        <p:spPr>
          <a:xfrm>
            <a:off x="8586575" y="-11875"/>
            <a:ext cx="557400" cy="54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4</a:t>
            </a:fld>
            <a:endParaRPr dirty="0"/>
          </a:p>
        </p:txBody>
      </p:sp>
    </p:spTree>
    <p:extLst>
      <p:ext uri="{BB962C8B-B14F-4D97-AF65-F5344CB8AC3E}">
        <p14:creationId xmlns:p14="http://schemas.microsoft.com/office/powerpoint/2010/main" val="128739573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813"/>
        <p:cNvGrpSpPr/>
        <p:nvPr/>
      </p:nvGrpSpPr>
      <p:grpSpPr>
        <a:xfrm>
          <a:off x="0" y="0"/>
          <a:ext cx="0" cy="0"/>
          <a:chOff x="0" y="0"/>
          <a:chExt cx="0" cy="0"/>
        </a:xfrm>
      </p:grpSpPr>
      <p:sp>
        <p:nvSpPr>
          <p:cNvPr id="815" name="Google Shape;815;p20"/>
          <p:cNvSpPr txBox="1">
            <a:spLocks noGrp="1"/>
          </p:cNvSpPr>
          <p:nvPr>
            <p:ph type="body" idx="1"/>
          </p:nvPr>
        </p:nvSpPr>
        <p:spPr>
          <a:xfrm>
            <a:off x="503373" y="262024"/>
            <a:ext cx="8509997" cy="4340798"/>
          </a:xfrm>
          <a:prstGeom prst="rect">
            <a:avLst/>
          </a:prstGeom>
        </p:spPr>
        <p:txBody>
          <a:bodyPr spcFirstLastPara="1" wrap="square" lIns="91425" tIns="91425" rIns="91425" bIns="91425" anchor="t" anchorCtr="0">
            <a:noAutofit/>
          </a:bodyPr>
          <a:lstStyle/>
          <a:p>
            <a:pPr lvl="0"/>
            <a:r>
              <a:rPr lang="en-US" sz="2000" dirty="0" smtClean="0"/>
              <a:t>Model of system: (Figure)</a:t>
            </a:r>
          </a:p>
          <a:p>
            <a:r>
              <a:rPr lang="en-US" sz="2000" dirty="0"/>
              <a:t>Data set:</a:t>
            </a:r>
          </a:p>
          <a:p>
            <a:pPr lvl="1"/>
            <a:r>
              <a:rPr lang="en-US" sz="1600" dirty="0"/>
              <a:t>System takes data </a:t>
            </a:r>
            <a:r>
              <a:rPr lang="en-US" sz="1600" dirty="0">
                <a:solidFill>
                  <a:schemeClr val="accent6">
                    <a:lumMod val="50000"/>
                  </a:schemeClr>
                </a:solidFill>
              </a:rPr>
              <a:t>from MQ-6 </a:t>
            </a:r>
            <a:r>
              <a:rPr lang="en-US" sz="1600" dirty="0" smtClean="0">
                <a:solidFill>
                  <a:schemeClr val="accent6">
                    <a:lumMod val="50000"/>
                  </a:schemeClr>
                </a:solidFill>
              </a:rPr>
              <a:t>sensor</a:t>
            </a:r>
          </a:p>
          <a:p>
            <a:pPr marL="533400" lvl="1" indent="0">
              <a:buNone/>
            </a:pPr>
            <a:r>
              <a:rPr lang="en-US" sz="1600" dirty="0">
                <a:solidFill>
                  <a:schemeClr val="accent6">
                    <a:lumMod val="50000"/>
                  </a:schemeClr>
                </a:solidFill>
              </a:rPr>
              <a:t>	</a:t>
            </a:r>
            <a:r>
              <a:rPr lang="en-US" sz="1600" dirty="0" smtClean="0"/>
              <a:t>to </a:t>
            </a:r>
            <a:r>
              <a:rPr lang="en-US" sz="1600" dirty="0"/>
              <a:t>detect LPG gas existence </a:t>
            </a:r>
            <a:endParaRPr lang="en-US" sz="1600" dirty="0" smtClean="0"/>
          </a:p>
          <a:p>
            <a:pPr marL="533400" lvl="1" indent="0">
              <a:buNone/>
            </a:pPr>
            <a:r>
              <a:rPr lang="en-US" sz="1600" dirty="0"/>
              <a:t>	</a:t>
            </a:r>
            <a:r>
              <a:rPr lang="en-US" sz="1600" dirty="0" smtClean="0"/>
              <a:t>and </a:t>
            </a:r>
            <a:r>
              <a:rPr lang="en-US" sz="1600" dirty="0"/>
              <a:t>its level by comparator </a:t>
            </a:r>
            <a:r>
              <a:rPr lang="en-US" sz="1600" dirty="0" smtClean="0"/>
              <a:t>.</a:t>
            </a:r>
          </a:p>
          <a:p>
            <a:pPr marL="533400" lvl="1" indent="0">
              <a:buNone/>
            </a:pPr>
            <a:endParaRPr lang="en-US" dirty="0" smtClean="0"/>
          </a:p>
          <a:p>
            <a:r>
              <a:rPr lang="en-US" sz="2000" dirty="0"/>
              <a:t>Results :</a:t>
            </a:r>
          </a:p>
          <a:p>
            <a:pPr lvl="1"/>
            <a:r>
              <a:rPr lang="en-US" sz="1600" dirty="0"/>
              <a:t>System takes an automatic control action after </a:t>
            </a:r>
            <a:r>
              <a:rPr lang="en-US" sz="1600" dirty="0">
                <a:solidFill>
                  <a:schemeClr val="accent6">
                    <a:lumMod val="50000"/>
                  </a:schemeClr>
                </a:solidFill>
              </a:rPr>
              <a:t>the detection of 0.001% of LPG leakage.</a:t>
            </a:r>
            <a:r>
              <a:rPr lang="en-US" dirty="0">
                <a:solidFill>
                  <a:schemeClr val="accent6">
                    <a:lumMod val="50000"/>
                  </a:schemeClr>
                </a:solidFill>
              </a:rPr>
              <a:t> </a:t>
            </a:r>
            <a:endParaRPr lang="en-US" dirty="0" smtClean="0">
              <a:solidFill>
                <a:schemeClr val="accent6">
                  <a:lumMod val="50000"/>
                </a:schemeClr>
              </a:solidFill>
            </a:endParaRPr>
          </a:p>
          <a:p>
            <a:r>
              <a:rPr lang="en-US" sz="2000" dirty="0"/>
              <a:t>Conclusion :</a:t>
            </a:r>
          </a:p>
          <a:p>
            <a:pPr lvl="1"/>
            <a:r>
              <a:rPr lang="en-US" sz="1600" dirty="0" smtClean="0">
                <a:solidFill>
                  <a:schemeClr val="accent6">
                    <a:lumMod val="50000"/>
                  </a:schemeClr>
                </a:solidFill>
              </a:rPr>
              <a:t>Detect LPG </a:t>
            </a:r>
            <a:r>
              <a:rPr lang="en-US" sz="1600" dirty="0">
                <a:solidFill>
                  <a:schemeClr val="accent6">
                    <a:lumMod val="50000"/>
                  </a:schemeClr>
                </a:solidFill>
              </a:rPr>
              <a:t>gas  </a:t>
            </a:r>
            <a:r>
              <a:rPr lang="en-US" sz="1600" dirty="0" smtClean="0"/>
              <a:t>and </a:t>
            </a:r>
            <a:r>
              <a:rPr lang="en-US" sz="1600" dirty="0"/>
              <a:t>take action to avoid </a:t>
            </a:r>
            <a:r>
              <a:rPr lang="en-US" sz="1600" dirty="0" smtClean="0"/>
              <a:t>disasters happen </a:t>
            </a:r>
            <a:r>
              <a:rPr lang="en-US" sz="1600" dirty="0"/>
              <a:t>from leakage by </a:t>
            </a:r>
            <a:r>
              <a:rPr lang="en-US" sz="1600" dirty="0">
                <a:solidFill>
                  <a:schemeClr val="accent6">
                    <a:lumMod val="50000"/>
                  </a:schemeClr>
                </a:solidFill>
              </a:rPr>
              <a:t>more than one method</a:t>
            </a:r>
            <a:r>
              <a:rPr lang="en-US" sz="1600" dirty="0" smtClean="0"/>
              <a:t>.</a:t>
            </a:r>
            <a:endParaRPr lang="en-US" sz="2000" dirty="0"/>
          </a:p>
          <a:p>
            <a:pPr lvl="1"/>
            <a:r>
              <a:rPr lang="en-US" sz="1600" dirty="0"/>
              <a:t>But need </a:t>
            </a:r>
            <a:r>
              <a:rPr lang="en-US" sz="1600" dirty="0">
                <a:solidFill>
                  <a:schemeClr val="accent6">
                    <a:lumMod val="50000"/>
                  </a:schemeClr>
                </a:solidFill>
              </a:rPr>
              <a:t>more information </a:t>
            </a:r>
            <a:r>
              <a:rPr lang="en-US" sz="1600" dirty="0"/>
              <a:t>about dataset  and experimental results</a:t>
            </a:r>
            <a:r>
              <a:rPr lang="en-US" sz="2000" dirty="0" smtClean="0"/>
              <a:t>.</a:t>
            </a:r>
            <a:endParaRPr lang="en-US" sz="2000" dirty="0"/>
          </a:p>
          <a:p>
            <a:pPr lvl="1"/>
            <a:r>
              <a:rPr lang="en-US" sz="1800" dirty="0"/>
              <a:t>Its needed future work is add </a:t>
            </a:r>
            <a:r>
              <a:rPr lang="en-US" sz="1800" dirty="0">
                <a:solidFill>
                  <a:schemeClr val="accent6">
                    <a:lumMod val="50000"/>
                  </a:schemeClr>
                </a:solidFill>
              </a:rPr>
              <a:t>GSM module</a:t>
            </a:r>
            <a:r>
              <a:rPr lang="en-US" sz="1800" dirty="0"/>
              <a:t> to notify consumer. </a:t>
            </a:r>
          </a:p>
          <a:p>
            <a:pPr lvl="1"/>
            <a:endParaRPr lang="en-US" dirty="0">
              <a:solidFill>
                <a:schemeClr val="accent6">
                  <a:lumMod val="50000"/>
                </a:schemeClr>
              </a:solidFill>
            </a:endParaRPr>
          </a:p>
          <a:p>
            <a:pPr marL="533400" lvl="1" indent="0">
              <a:buNone/>
            </a:pPr>
            <a:endParaRPr lang="en-US" dirty="0"/>
          </a:p>
          <a:p>
            <a:pPr marL="533400" lvl="1" indent="0">
              <a:buNone/>
            </a:pPr>
            <a:endParaRPr lang="en-US" dirty="0" smtClean="0"/>
          </a:p>
          <a:p>
            <a:pPr marL="533400" lvl="1" indent="0">
              <a:buNone/>
            </a:pPr>
            <a:endParaRPr lang="en-US" dirty="0"/>
          </a:p>
          <a:p>
            <a:pPr marL="533400" lvl="1" indent="0">
              <a:buNone/>
            </a:pPr>
            <a:endParaRPr lang="en-US" dirty="0" smtClean="0"/>
          </a:p>
          <a:p>
            <a:pPr lvl="1"/>
            <a:endParaRPr lang="en-US" dirty="0"/>
          </a:p>
          <a:p>
            <a:pPr marL="533400" lvl="1" indent="0">
              <a:buNone/>
            </a:pPr>
            <a:endParaRPr lang="en-US" dirty="0" smtClean="0"/>
          </a:p>
          <a:p>
            <a:pPr marL="533400" lvl="1" indent="0">
              <a:buNone/>
            </a:pPr>
            <a:endParaRPr lang="en-US" dirty="0"/>
          </a:p>
          <a:p>
            <a:pPr marL="533400" lvl="1" indent="0">
              <a:buNone/>
            </a:pPr>
            <a:endParaRPr lang="en-US" dirty="0"/>
          </a:p>
        </p:txBody>
      </p:sp>
      <p:sp>
        <p:nvSpPr>
          <p:cNvPr id="816" name="Google Shape;816;p20"/>
          <p:cNvSpPr txBox="1">
            <a:spLocks noGrp="1"/>
          </p:cNvSpPr>
          <p:nvPr>
            <p:ph type="sldNum" idx="12"/>
          </p:nvPr>
        </p:nvSpPr>
        <p:spPr>
          <a:xfrm>
            <a:off x="8586575" y="-11875"/>
            <a:ext cx="557400" cy="54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40</a:t>
            </a:fld>
            <a:endParaRPr dirty="0"/>
          </a:p>
        </p:txBody>
      </p:sp>
      <p:pic>
        <p:nvPicPr>
          <p:cNvPr id="4" name="Picture 3"/>
          <p:cNvPicPr/>
          <p:nvPr/>
        </p:nvPicPr>
        <p:blipFill>
          <a:blip r:embed="rId3">
            <a:extLst>
              <a:ext uri="{28A0092B-C50C-407E-A947-70E740481C1C}">
                <a14:useLocalDpi xmlns:a14="http://schemas.microsoft.com/office/drawing/2010/main" val="0"/>
              </a:ext>
            </a:extLst>
          </a:blip>
          <a:stretch>
            <a:fillRect/>
          </a:stretch>
        </p:blipFill>
        <p:spPr>
          <a:xfrm>
            <a:off x="5664892" y="262024"/>
            <a:ext cx="2791078" cy="2042432"/>
          </a:xfrm>
          <a:prstGeom prst="rect">
            <a:avLst/>
          </a:prstGeom>
        </p:spPr>
      </p:pic>
    </p:spTree>
    <p:extLst>
      <p:ext uri="{BB962C8B-B14F-4D97-AF65-F5344CB8AC3E}">
        <p14:creationId xmlns:p14="http://schemas.microsoft.com/office/powerpoint/2010/main" val="306637639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806"/>
        <p:cNvGrpSpPr/>
        <p:nvPr/>
      </p:nvGrpSpPr>
      <p:grpSpPr>
        <a:xfrm>
          <a:off x="0" y="0"/>
          <a:ext cx="0" cy="0"/>
          <a:chOff x="0" y="0"/>
          <a:chExt cx="0" cy="0"/>
        </a:xfrm>
      </p:grpSpPr>
      <p:sp>
        <p:nvSpPr>
          <p:cNvPr id="809" name="Google Shape;809;p19"/>
          <p:cNvSpPr/>
          <p:nvPr/>
        </p:nvSpPr>
        <p:spPr>
          <a:xfrm>
            <a:off x="6898679" y="1890725"/>
            <a:ext cx="1408000" cy="2701375"/>
          </a:xfrm>
          <a:prstGeom prst="rect">
            <a:avLst/>
          </a:prstGeom>
        </p:spPr>
        <p:txBody>
          <a:bodyPr>
            <a:prstTxWarp prst="textPlain">
              <a:avLst/>
            </a:prstTxWarp>
          </a:bodyPr>
          <a:lstStyle/>
          <a:p>
            <a:pPr lvl="0" algn="ctr"/>
            <a:r>
              <a:rPr lang="en-US" b="1" dirty="0">
                <a:solidFill>
                  <a:srgbClr val="6E86B6"/>
                </a:solidFill>
                <a:latin typeface="Titillium Web"/>
              </a:rPr>
              <a:t>6</a:t>
            </a:r>
            <a:endParaRPr b="1" i="0" dirty="0">
              <a:ln>
                <a:noFill/>
              </a:ln>
              <a:solidFill>
                <a:srgbClr val="6E86B6"/>
              </a:solidFill>
              <a:latin typeface="Titillium Web"/>
            </a:endParaRPr>
          </a:p>
        </p:txBody>
      </p:sp>
      <p:sp>
        <p:nvSpPr>
          <p:cNvPr id="2" name="Title 1"/>
          <p:cNvSpPr>
            <a:spLocks noGrp="1"/>
          </p:cNvSpPr>
          <p:nvPr>
            <p:ph type="ctrTitle"/>
          </p:nvPr>
        </p:nvSpPr>
        <p:spPr>
          <a:xfrm>
            <a:off x="273608" y="545990"/>
            <a:ext cx="7772400" cy="1159800"/>
          </a:xfrm>
        </p:spPr>
        <p:txBody>
          <a:bodyPr/>
          <a:lstStyle/>
          <a:p>
            <a:r>
              <a:rPr lang="en-US" sz="2400" dirty="0"/>
              <a:t>Hazardous gas detection and notification </a:t>
            </a:r>
            <a:r>
              <a:rPr lang="en-US" sz="2400" dirty="0" smtClean="0"/>
              <a:t>system           (</a:t>
            </a:r>
            <a:r>
              <a:rPr lang="en-US" sz="2400" dirty="0"/>
              <a:t>IOT based system)</a:t>
            </a:r>
            <a:br>
              <a:rPr lang="en-US" sz="2400" dirty="0"/>
            </a:br>
            <a:r>
              <a:rPr lang="en-US" sz="2400" dirty="0"/>
              <a:t/>
            </a:r>
            <a:br>
              <a:rPr lang="en-US" sz="2400" dirty="0"/>
            </a:br>
            <a:r>
              <a:rPr lang="en-US" sz="2400" dirty="0" smtClean="0"/>
              <a:t/>
            </a:r>
            <a:br>
              <a:rPr lang="en-US" sz="2400" dirty="0" smtClean="0"/>
            </a:br>
            <a:r>
              <a:rPr lang="en-US" sz="2400" dirty="0" smtClean="0"/>
              <a:t>2018</a:t>
            </a:r>
            <a:endParaRPr lang="en-US" sz="2400" dirty="0"/>
          </a:p>
        </p:txBody>
      </p:sp>
    </p:spTree>
    <p:extLst>
      <p:ext uri="{BB962C8B-B14F-4D97-AF65-F5344CB8AC3E}">
        <p14:creationId xmlns:p14="http://schemas.microsoft.com/office/powerpoint/2010/main" val="309793098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813"/>
        <p:cNvGrpSpPr/>
        <p:nvPr/>
      </p:nvGrpSpPr>
      <p:grpSpPr>
        <a:xfrm>
          <a:off x="0" y="0"/>
          <a:ext cx="0" cy="0"/>
          <a:chOff x="0" y="0"/>
          <a:chExt cx="0" cy="0"/>
        </a:xfrm>
      </p:grpSpPr>
      <p:sp>
        <p:nvSpPr>
          <p:cNvPr id="815" name="Google Shape;815;p20"/>
          <p:cNvSpPr txBox="1">
            <a:spLocks noGrp="1"/>
          </p:cNvSpPr>
          <p:nvPr>
            <p:ph type="body" idx="1"/>
          </p:nvPr>
        </p:nvSpPr>
        <p:spPr>
          <a:xfrm>
            <a:off x="503374" y="262024"/>
            <a:ext cx="7686000" cy="4340798"/>
          </a:xfrm>
          <a:prstGeom prst="rect">
            <a:avLst/>
          </a:prstGeom>
        </p:spPr>
        <p:txBody>
          <a:bodyPr spcFirstLastPara="1" wrap="square" lIns="91425" tIns="91425" rIns="91425" bIns="91425" anchor="t" anchorCtr="0">
            <a:noAutofit/>
          </a:bodyPr>
          <a:lstStyle/>
          <a:p>
            <a:pPr lvl="0"/>
            <a:r>
              <a:rPr lang="en-US" dirty="0" smtClean="0"/>
              <a:t>Model of system :</a:t>
            </a:r>
          </a:p>
          <a:p>
            <a:pPr lvl="1"/>
            <a:r>
              <a:rPr lang="en-US" sz="1800" dirty="0" smtClean="0"/>
              <a:t>MQ2 sensor </a:t>
            </a:r>
            <a:r>
              <a:rPr lang="en-US" sz="1800" dirty="0" smtClean="0">
                <a:solidFill>
                  <a:schemeClr val="accent6">
                    <a:lumMod val="50000"/>
                  </a:schemeClr>
                </a:solidFill>
              </a:rPr>
              <a:t>propane/butane gas</a:t>
            </a:r>
            <a:r>
              <a:rPr lang="en-US" dirty="0" smtClean="0">
                <a:solidFill>
                  <a:schemeClr val="accent6">
                    <a:lumMod val="50000"/>
                  </a:schemeClr>
                </a:solidFill>
              </a:rPr>
              <a:t> </a:t>
            </a:r>
            <a:r>
              <a:rPr lang="en-US" sz="1800" dirty="0" smtClean="0">
                <a:solidFill>
                  <a:schemeClr val="accent6">
                    <a:lumMod val="50000"/>
                  </a:schemeClr>
                </a:solidFill>
              </a:rPr>
              <a:t>(LPG)</a:t>
            </a:r>
          </a:p>
          <a:p>
            <a:pPr lvl="1"/>
            <a:r>
              <a:rPr lang="en-US" sz="1800" dirty="0" smtClean="0">
                <a:solidFill>
                  <a:schemeClr val="bg1"/>
                </a:solidFill>
              </a:rPr>
              <a:t>MQ5 sensor </a:t>
            </a:r>
            <a:r>
              <a:rPr lang="en-US" sz="1800" dirty="0" smtClean="0">
                <a:solidFill>
                  <a:schemeClr val="accent6">
                    <a:lumMod val="50000"/>
                  </a:schemeClr>
                </a:solidFill>
              </a:rPr>
              <a:t>methane gas </a:t>
            </a:r>
          </a:p>
          <a:p>
            <a:pPr lvl="1"/>
            <a:r>
              <a:rPr lang="en-US" sz="1800" dirty="0" smtClean="0">
                <a:solidFill>
                  <a:schemeClr val="bg1"/>
                </a:solidFill>
              </a:rPr>
              <a:t>MQ8 sensor  </a:t>
            </a:r>
            <a:r>
              <a:rPr lang="en-US" sz="1800" dirty="0" smtClean="0">
                <a:solidFill>
                  <a:schemeClr val="accent6">
                    <a:lumMod val="50000"/>
                  </a:schemeClr>
                </a:solidFill>
              </a:rPr>
              <a:t>hydrogen gas</a:t>
            </a:r>
            <a:endParaRPr lang="en-US" dirty="0" smtClean="0">
              <a:solidFill>
                <a:schemeClr val="accent6">
                  <a:lumMod val="50000"/>
                </a:schemeClr>
              </a:solidFill>
            </a:endParaRPr>
          </a:p>
          <a:p>
            <a:pPr marL="533400" lvl="1" indent="0">
              <a:buNone/>
            </a:pPr>
            <a:endParaRPr lang="en-US" dirty="0" smtClean="0"/>
          </a:p>
          <a:p>
            <a:pPr lvl="1"/>
            <a:endParaRPr lang="en-US" dirty="0"/>
          </a:p>
          <a:p>
            <a:pPr marL="533400" lvl="1" indent="0">
              <a:buNone/>
            </a:pPr>
            <a:endParaRPr lang="en-US" dirty="0"/>
          </a:p>
        </p:txBody>
      </p:sp>
      <p:sp>
        <p:nvSpPr>
          <p:cNvPr id="816" name="Google Shape;816;p20"/>
          <p:cNvSpPr txBox="1">
            <a:spLocks noGrp="1"/>
          </p:cNvSpPr>
          <p:nvPr>
            <p:ph type="sldNum" idx="12"/>
          </p:nvPr>
        </p:nvSpPr>
        <p:spPr>
          <a:xfrm>
            <a:off x="8586575" y="-11875"/>
            <a:ext cx="557400" cy="54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42</a:t>
            </a:fld>
            <a:endParaRPr/>
          </a:p>
        </p:txBody>
      </p:sp>
      <p:pic>
        <p:nvPicPr>
          <p:cNvPr id="5" name="Picture 4"/>
          <p:cNvPicPr/>
          <p:nvPr/>
        </p:nvPicPr>
        <p:blipFill>
          <a:blip r:embed="rId3">
            <a:extLst>
              <a:ext uri="{28A0092B-C50C-407E-A947-70E740481C1C}">
                <a14:useLocalDpi xmlns:a14="http://schemas.microsoft.com/office/drawing/2010/main" val="0"/>
              </a:ext>
            </a:extLst>
          </a:blip>
          <a:stretch>
            <a:fillRect/>
          </a:stretch>
        </p:blipFill>
        <p:spPr>
          <a:xfrm>
            <a:off x="1651480" y="1759404"/>
            <a:ext cx="5254146" cy="3005343"/>
          </a:xfrm>
          <a:prstGeom prst="rect">
            <a:avLst/>
          </a:prstGeom>
        </p:spPr>
      </p:pic>
    </p:spTree>
    <p:extLst>
      <p:ext uri="{BB962C8B-B14F-4D97-AF65-F5344CB8AC3E}">
        <p14:creationId xmlns:p14="http://schemas.microsoft.com/office/powerpoint/2010/main" val="34245873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43</a:t>
            </a:fld>
            <a:endParaRPr lang="en"/>
          </a:p>
        </p:txBody>
      </p:sp>
      <p:sp>
        <p:nvSpPr>
          <p:cNvPr id="3" name="Title 2"/>
          <p:cNvSpPr>
            <a:spLocks noGrp="1"/>
          </p:cNvSpPr>
          <p:nvPr>
            <p:ph type="title"/>
          </p:nvPr>
        </p:nvSpPr>
        <p:spPr>
          <a:xfrm>
            <a:off x="543601" y="1724555"/>
            <a:ext cx="7686000" cy="857400"/>
          </a:xfrm>
        </p:spPr>
        <p:txBody>
          <a:bodyPr/>
          <a:lstStyle/>
          <a:p>
            <a:r>
              <a:rPr lang="en-US" dirty="0" smtClean="0"/>
              <a:t>Description:</a:t>
            </a:r>
            <a:endParaRPr lang="en-US" dirty="0"/>
          </a:p>
        </p:txBody>
      </p:sp>
      <p:pic>
        <p:nvPicPr>
          <p:cNvPr id="5" name="Picture 4"/>
          <p:cNvPicPr/>
          <p:nvPr/>
        </p:nvPicPr>
        <p:blipFill>
          <a:blip r:embed="rId2">
            <a:extLst>
              <a:ext uri="{28A0092B-C50C-407E-A947-70E740481C1C}">
                <a14:useLocalDpi xmlns:a14="http://schemas.microsoft.com/office/drawing/2010/main" val="0"/>
              </a:ext>
            </a:extLst>
          </a:blip>
          <a:stretch>
            <a:fillRect/>
          </a:stretch>
        </p:blipFill>
        <p:spPr>
          <a:xfrm>
            <a:off x="3731379" y="20411"/>
            <a:ext cx="4498222" cy="5123089"/>
          </a:xfrm>
          <a:prstGeom prst="rect">
            <a:avLst/>
          </a:prstGeom>
        </p:spPr>
      </p:pic>
    </p:spTree>
    <p:extLst>
      <p:ext uri="{BB962C8B-B14F-4D97-AF65-F5344CB8AC3E}">
        <p14:creationId xmlns:p14="http://schemas.microsoft.com/office/powerpoint/2010/main" val="176364031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44</a:t>
            </a:fld>
            <a:endParaRPr lang="en"/>
          </a:p>
        </p:txBody>
      </p:sp>
      <p:sp>
        <p:nvSpPr>
          <p:cNvPr id="4" name="Text Placeholder 3"/>
          <p:cNvSpPr>
            <a:spLocks noGrp="1"/>
          </p:cNvSpPr>
          <p:nvPr>
            <p:ph type="body" idx="1"/>
          </p:nvPr>
        </p:nvSpPr>
        <p:spPr>
          <a:xfrm>
            <a:off x="636938" y="443610"/>
            <a:ext cx="7686000" cy="808247"/>
          </a:xfrm>
        </p:spPr>
        <p:txBody>
          <a:bodyPr/>
          <a:lstStyle/>
          <a:p>
            <a:r>
              <a:rPr lang="en-US" dirty="0" smtClean="0"/>
              <a:t>Results :</a:t>
            </a:r>
          </a:p>
          <a:p>
            <a:pPr lvl="1"/>
            <a:endParaRPr lang="en-US" dirty="0" smtClean="0"/>
          </a:p>
          <a:p>
            <a:pPr lvl="1"/>
            <a:endParaRPr lang="en-US" dirty="0" smtClean="0"/>
          </a:p>
          <a:p>
            <a:pPr lvl="1"/>
            <a:endParaRPr lang="en-US" dirty="0" smtClean="0"/>
          </a:p>
          <a:p>
            <a:pPr lvl="1"/>
            <a:endParaRPr lang="en-US" dirty="0"/>
          </a:p>
          <a:p>
            <a:pPr marL="76200" indent="0">
              <a:buNone/>
            </a:pPr>
            <a:endParaRPr lang="en-US" dirty="0"/>
          </a:p>
        </p:txBody>
      </p:sp>
      <p:pic>
        <p:nvPicPr>
          <p:cNvPr id="5" name="Picture 4"/>
          <p:cNvPicPr/>
          <p:nvPr/>
        </p:nvPicPr>
        <p:blipFill>
          <a:blip r:embed="rId2">
            <a:extLst>
              <a:ext uri="{28A0092B-C50C-407E-A947-70E740481C1C}">
                <a14:useLocalDpi xmlns:a14="http://schemas.microsoft.com/office/drawing/2010/main" val="0"/>
              </a:ext>
            </a:extLst>
          </a:blip>
          <a:stretch>
            <a:fillRect/>
          </a:stretch>
        </p:blipFill>
        <p:spPr>
          <a:xfrm>
            <a:off x="373301" y="1240971"/>
            <a:ext cx="3695700" cy="1666875"/>
          </a:xfrm>
          <a:prstGeom prst="rect">
            <a:avLst/>
          </a:prstGeom>
        </p:spPr>
      </p:pic>
      <p:pic>
        <p:nvPicPr>
          <p:cNvPr id="6" name="Picture 5"/>
          <p:cNvPicPr/>
          <p:nvPr/>
        </p:nvPicPr>
        <p:blipFill>
          <a:blip r:embed="rId3">
            <a:extLst>
              <a:ext uri="{28A0092B-C50C-407E-A947-70E740481C1C}">
                <a14:useLocalDpi xmlns:a14="http://schemas.microsoft.com/office/drawing/2010/main" val="0"/>
              </a:ext>
            </a:extLst>
          </a:blip>
          <a:stretch>
            <a:fillRect/>
          </a:stretch>
        </p:blipFill>
        <p:spPr>
          <a:xfrm>
            <a:off x="4748000" y="1251857"/>
            <a:ext cx="3838575" cy="1638300"/>
          </a:xfrm>
          <a:prstGeom prst="rect">
            <a:avLst/>
          </a:prstGeom>
        </p:spPr>
      </p:pic>
      <p:pic>
        <p:nvPicPr>
          <p:cNvPr id="7" name="Picture 6"/>
          <p:cNvPicPr/>
          <p:nvPr/>
        </p:nvPicPr>
        <p:blipFill>
          <a:blip r:embed="rId4">
            <a:extLst>
              <a:ext uri="{28A0092B-C50C-407E-A947-70E740481C1C}">
                <a14:useLocalDpi xmlns:a14="http://schemas.microsoft.com/office/drawing/2010/main" val="0"/>
              </a:ext>
            </a:extLst>
          </a:blip>
          <a:stretch>
            <a:fillRect/>
          </a:stretch>
        </p:blipFill>
        <p:spPr>
          <a:xfrm>
            <a:off x="373301" y="3245304"/>
            <a:ext cx="3695700" cy="1657350"/>
          </a:xfrm>
          <a:prstGeom prst="rect">
            <a:avLst/>
          </a:prstGeom>
        </p:spPr>
      </p:pic>
      <p:pic>
        <p:nvPicPr>
          <p:cNvPr id="8" name="Picture 7"/>
          <p:cNvPicPr/>
          <p:nvPr/>
        </p:nvPicPr>
        <p:blipFill>
          <a:blip r:embed="rId5">
            <a:extLst>
              <a:ext uri="{28A0092B-C50C-407E-A947-70E740481C1C}">
                <a14:useLocalDpi xmlns:a14="http://schemas.microsoft.com/office/drawing/2010/main" val="0"/>
              </a:ext>
            </a:extLst>
          </a:blip>
          <a:stretch>
            <a:fillRect/>
          </a:stretch>
        </p:blipFill>
        <p:spPr>
          <a:xfrm>
            <a:off x="4247937" y="3140530"/>
            <a:ext cx="4838700" cy="1657350"/>
          </a:xfrm>
          <a:prstGeom prst="rect">
            <a:avLst/>
          </a:prstGeom>
        </p:spPr>
      </p:pic>
      <p:sp>
        <p:nvSpPr>
          <p:cNvPr id="3" name="Rectangle 2"/>
          <p:cNvSpPr/>
          <p:nvPr/>
        </p:nvSpPr>
        <p:spPr>
          <a:xfrm>
            <a:off x="1393371" y="1807029"/>
            <a:ext cx="794658" cy="1111703"/>
          </a:xfrm>
          <a:prstGeom prst="rect">
            <a:avLst/>
          </a:prstGeom>
          <a:noFill/>
          <a:ln w="285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2204822" y="1807028"/>
            <a:ext cx="794658" cy="1111703"/>
          </a:xfrm>
          <a:prstGeom prst="rect">
            <a:avLst/>
          </a:prstGeom>
          <a:noFill/>
          <a:ln w="285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3034644" y="1807028"/>
            <a:ext cx="794658" cy="1111703"/>
          </a:xfrm>
          <a:prstGeom prst="rect">
            <a:avLst/>
          </a:prstGeom>
          <a:noFill/>
          <a:ln w="285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0789934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45</a:t>
            </a:fld>
            <a:endParaRPr lang="en"/>
          </a:p>
        </p:txBody>
      </p:sp>
      <p:sp>
        <p:nvSpPr>
          <p:cNvPr id="4" name="Text Placeholder 3"/>
          <p:cNvSpPr>
            <a:spLocks noGrp="1"/>
          </p:cNvSpPr>
          <p:nvPr>
            <p:ph type="body" idx="1"/>
          </p:nvPr>
        </p:nvSpPr>
        <p:spPr>
          <a:xfrm>
            <a:off x="565509" y="764525"/>
            <a:ext cx="7686000" cy="3098400"/>
          </a:xfrm>
        </p:spPr>
        <p:txBody>
          <a:bodyPr/>
          <a:lstStyle/>
          <a:p>
            <a:r>
              <a:rPr lang="en-US" dirty="0" smtClean="0"/>
              <a:t>Conclusion :</a:t>
            </a:r>
          </a:p>
          <a:p>
            <a:pPr lvl="1"/>
            <a:r>
              <a:rPr lang="en-US" sz="1800" dirty="0" smtClean="0">
                <a:solidFill>
                  <a:schemeClr val="accent6">
                    <a:lumMod val="50000"/>
                  </a:schemeClr>
                </a:solidFill>
              </a:rPr>
              <a:t>more than </a:t>
            </a:r>
            <a:r>
              <a:rPr lang="en-US" sz="1800" dirty="0">
                <a:solidFill>
                  <a:schemeClr val="accent6">
                    <a:lumMod val="50000"/>
                  </a:schemeClr>
                </a:solidFill>
              </a:rPr>
              <a:t>one </a:t>
            </a:r>
            <a:r>
              <a:rPr lang="en-US" sz="1800" dirty="0" smtClean="0">
                <a:solidFill>
                  <a:schemeClr val="accent6">
                    <a:lumMod val="50000"/>
                  </a:schemeClr>
                </a:solidFill>
              </a:rPr>
              <a:t>method for action and use GSM module</a:t>
            </a:r>
            <a:r>
              <a:rPr lang="en-US" sz="1800" dirty="0" smtClean="0"/>
              <a:t> Make it better IOT System.</a:t>
            </a:r>
          </a:p>
          <a:p>
            <a:pPr lvl="1"/>
            <a:r>
              <a:rPr lang="en-US" sz="1800" dirty="0" smtClean="0">
                <a:solidFill>
                  <a:schemeClr val="accent6">
                    <a:lumMod val="50000"/>
                  </a:schemeClr>
                </a:solidFill>
              </a:rPr>
              <a:t>LPG sensor have best result </a:t>
            </a:r>
            <a:r>
              <a:rPr lang="en-US" sz="1800" dirty="0" smtClean="0"/>
              <a:t>from far distance </a:t>
            </a:r>
          </a:p>
          <a:p>
            <a:pPr lvl="1"/>
            <a:r>
              <a:rPr lang="en-US" sz="1800" dirty="0" smtClean="0"/>
              <a:t>Hydrogen sensor </a:t>
            </a:r>
            <a:r>
              <a:rPr lang="en-US" sz="1800" dirty="0" smtClean="0">
                <a:solidFill>
                  <a:schemeClr val="accent6">
                    <a:lumMod val="50000"/>
                  </a:schemeClr>
                </a:solidFill>
              </a:rPr>
              <a:t>have less accuracy</a:t>
            </a:r>
            <a:r>
              <a:rPr lang="en-US" sz="1800" dirty="0" smtClean="0"/>
              <a:t> compared </a:t>
            </a:r>
            <a:r>
              <a:rPr lang="en-US" sz="1800" dirty="0"/>
              <a:t>t</a:t>
            </a:r>
            <a:r>
              <a:rPr lang="en-US" sz="1800" dirty="0" smtClean="0"/>
              <a:t>o others with </a:t>
            </a:r>
            <a:r>
              <a:rPr lang="en-US" sz="1800" dirty="0" smtClean="0">
                <a:solidFill>
                  <a:schemeClr val="accent6">
                    <a:lumMod val="50000"/>
                  </a:schemeClr>
                </a:solidFill>
              </a:rPr>
              <a:t>medium accuracy</a:t>
            </a:r>
            <a:r>
              <a:rPr lang="en-US" sz="1800" dirty="0" smtClean="0"/>
              <a:t> for methane sensor</a:t>
            </a:r>
          </a:p>
          <a:p>
            <a:pPr marL="533400" lvl="1" indent="0">
              <a:buNone/>
            </a:pPr>
            <a:endParaRPr lang="en-US" sz="1800" dirty="0"/>
          </a:p>
          <a:p>
            <a:pPr lvl="1"/>
            <a:r>
              <a:rPr lang="en-US" sz="1800" dirty="0"/>
              <a:t>the experiment success with shown results </a:t>
            </a:r>
            <a:r>
              <a:rPr lang="en-US" sz="1800" dirty="0">
                <a:solidFill>
                  <a:schemeClr val="accent6">
                    <a:lumMod val="50000"/>
                  </a:schemeClr>
                </a:solidFill>
              </a:rPr>
              <a:t>which good one </a:t>
            </a:r>
            <a:r>
              <a:rPr lang="en-US" sz="1800" dirty="0"/>
              <a:t>but need to </a:t>
            </a:r>
            <a:r>
              <a:rPr lang="en-US" sz="1800" dirty="0">
                <a:solidFill>
                  <a:schemeClr val="accent6">
                    <a:lumMod val="50000"/>
                  </a:schemeClr>
                </a:solidFill>
              </a:rPr>
              <a:t>reduce delay/response time </a:t>
            </a:r>
            <a:r>
              <a:rPr lang="en-US" sz="1800" dirty="0" smtClean="0"/>
              <a:t>more. If we have </a:t>
            </a:r>
            <a:r>
              <a:rPr lang="en-US" sz="1800" dirty="0" smtClean="0">
                <a:solidFill>
                  <a:schemeClr val="accent6">
                    <a:lumMod val="50000"/>
                  </a:schemeClr>
                </a:solidFill>
              </a:rPr>
              <a:t>large area </a:t>
            </a:r>
            <a:r>
              <a:rPr lang="en-US" sz="1800" dirty="0" smtClean="0"/>
              <a:t>and want to cover it we will need large number of sensor with </a:t>
            </a:r>
            <a:r>
              <a:rPr lang="en-US" sz="1800" dirty="0" smtClean="0">
                <a:solidFill>
                  <a:schemeClr val="accent6">
                    <a:lumMod val="50000"/>
                  </a:schemeClr>
                </a:solidFill>
              </a:rPr>
              <a:t>high cost</a:t>
            </a:r>
            <a:r>
              <a:rPr lang="en-US" sz="1800" dirty="0"/>
              <a:t>.</a:t>
            </a:r>
            <a:endParaRPr lang="en-US" sz="1800" dirty="0" smtClean="0"/>
          </a:p>
        </p:txBody>
      </p:sp>
    </p:spTree>
    <p:extLst>
      <p:ext uri="{BB962C8B-B14F-4D97-AF65-F5344CB8AC3E}">
        <p14:creationId xmlns:p14="http://schemas.microsoft.com/office/powerpoint/2010/main" val="128656152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806"/>
        <p:cNvGrpSpPr/>
        <p:nvPr/>
      </p:nvGrpSpPr>
      <p:grpSpPr>
        <a:xfrm>
          <a:off x="0" y="0"/>
          <a:ext cx="0" cy="0"/>
          <a:chOff x="0" y="0"/>
          <a:chExt cx="0" cy="0"/>
        </a:xfrm>
      </p:grpSpPr>
      <p:sp>
        <p:nvSpPr>
          <p:cNvPr id="809" name="Google Shape;809;p19"/>
          <p:cNvSpPr/>
          <p:nvPr/>
        </p:nvSpPr>
        <p:spPr>
          <a:xfrm>
            <a:off x="6898679" y="1890725"/>
            <a:ext cx="1408000" cy="2701375"/>
          </a:xfrm>
          <a:prstGeom prst="rect">
            <a:avLst/>
          </a:prstGeom>
        </p:spPr>
        <p:txBody>
          <a:bodyPr>
            <a:prstTxWarp prst="textPlain">
              <a:avLst/>
            </a:prstTxWarp>
          </a:bodyPr>
          <a:lstStyle/>
          <a:p>
            <a:pPr lvl="0" algn="ctr"/>
            <a:r>
              <a:rPr lang="en-US" b="1" dirty="0">
                <a:solidFill>
                  <a:srgbClr val="6E86B6"/>
                </a:solidFill>
                <a:latin typeface="Titillium Web"/>
              </a:rPr>
              <a:t>7</a:t>
            </a:r>
            <a:endParaRPr b="1" i="0" dirty="0">
              <a:ln>
                <a:noFill/>
              </a:ln>
              <a:solidFill>
                <a:srgbClr val="6E86B6"/>
              </a:solidFill>
              <a:latin typeface="Titillium Web"/>
            </a:endParaRPr>
          </a:p>
        </p:txBody>
      </p:sp>
      <p:sp>
        <p:nvSpPr>
          <p:cNvPr id="2" name="Title 1"/>
          <p:cNvSpPr>
            <a:spLocks noGrp="1"/>
          </p:cNvSpPr>
          <p:nvPr>
            <p:ph type="ctrTitle"/>
          </p:nvPr>
        </p:nvSpPr>
        <p:spPr>
          <a:xfrm>
            <a:off x="273608" y="545990"/>
            <a:ext cx="7772400" cy="1159800"/>
          </a:xfrm>
        </p:spPr>
        <p:txBody>
          <a:bodyPr/>
          <a:lstStyle/>
          <a:p>
            <a:r>
              <a:rPr lang="en-US" sz="2400" dirty="0"/>
              <a:t>Fast Object Detection at Constrained Energy</a:t>
            </a:r>
            <a:br>
              <a:rPr lang="en-US" sz="2400" dirty="0"/>
            </a:br>
            <a:r>
              <a:rPr lang="en-US" sz="2400" dirty="0"/>
              <a:t/>
            </a:r>
            <a:br>
              <a:rPr lang="en-US" sz="2400" dirty="0"/>
            </a:br>
            <a:r>
              <a:rPr lang="en-US" sz="2400" dirty="0" smtClean="0"/>
              <a:t/>
            </a:r>
            <a:br>
              <a:rPr lang="en-US" sz="2400" dirty="0" smtClean="0"/>
            </a:br>
            <a:r>
              <a:rPr lang="en-US" sz="2400" dirty="0" smtClean="0"/>
              <a:t/>
            </a:r>
            <a:br>
              <a:rPr lang="en-US" sz="2400" dirty="0" smtClean="0"/>
            </a:br>
            <a:r>
              <a:rPr lang="en-US" sz="2400" dirty="0" smtClean="0"/>
              <a:t>2018</a:t>
            </a:r>
            <a:endParaRPr lang="en-US" sz="2400" dirty="0"/>
          </a:p>
        </p:txBody>
      </p:sp>
    </p:spTree>
    <p:extLst>
      <p:ext uri="{BB962C8B-B14F-4D97-AF65-F5344CB8AC3E}">
        <p14:creationId xmlns:p14="http://schemas.microsoft.com/office/powerpoint/2010/main" val="155440055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813"/>
        <p:cNvGrpSpPr/>
        <p:nvPr/>
      </p:nvGrpSpPr>
      <p:grpSpPr>
        <a:xfrm>
          <a:off x="0" y="0"/>
          <a:ext cx="0" cy="0"/>
          <a:chOff x="0" y="0"/>
          <a:chExt cx="0" cy="0"/>
        </a:xfrm>
      </p:grpSpPr>
      <p:sp>
        <p:nvSpPr>
          <p:cNvPr id="815" name="Google Shape;815;p20"/>
          <p:cNvSpPr txBox="1">
            <a:spLocks noGrp="1"/>
          </p:cNvSpPr>
          <p:nvPr>
            <p:ph type="body" idx="1"/>
          </p:nvPr>
        </p:nvSpPr>
        <p:spPr>
          <a:xfrm>
            <a:off x="503374" y="262024"/>
            <a:ext cx="7686000" cy="4340798"/>
          </a:xfrm>
          <a:prstGeom prst="rect">
            <a:avLst/>
          </a:prstGeom>
        </p:spPr>
        <p:txBody>
          <a:bodyPr spcFirstLastPara="1" wrap="square" lIns="91425" tIns="91425" rIns="91425" bIns="91425" anchor="t" anchorCtr="0">
            <a:noAutofit/>
          </a:bodyPr>
          <a:lstStyle/>
          <a:p>
            <a:pPr marL="76200" lvl="0" indent="0">
              <a:buNone/>
            </a:pPr>
            <a:r>
              <a:rPr lang="en-US" dirty="0" smtClean="0"/>
              <a:t>Algorithms and models :</a:t>
            </a:r>
          </a:p>
          <a:p>
            <a:pPr lvl="1"/>
            <a:r>
              <a:rPr lang="en-US" sz="1600" dirty="0">
                <a:solidFill>
                  <a:schemeClr val="accent6">
                    <a:lumMod val="50000"/>
                  </a:schemeClr>
                </a:solidFill>
              </a:rPr>
              <a:t>Fast-RCNN</a:t>
            </a:r>
            <a:r>
              <a:rPr lang="en-US" sz="1600" dirty="0"/>
              <a:t> </a:t>
            </a:r>
            <a:r>
              <a:rPr lang="en-US" sz="1600" dirty="0" smtClean="0"/>
              <a:t>Framework</a:t>
            </a:r>
          </a:p>
          <a:p>
            <a:pPr lvl="1"/>
            <a:r>
              <a:rPr lang="en-US" sz="1600" dirty="0"/>
              <a:t>Generating Proposals via </a:t>
            </a:r>
            <a:r>
              <a:rPr lang="en-US" sz="1600" dirty="0">
                <a:solidFill>
                  <a:schemeClr val="accent6">
                    <a:lumMod val="50000"/>
                  </a:schemeClr>
                </a:solidFill>
              </a:rPr>
              <a:t>Bing</a:t>
            </a:r>
            <a:r>
              <a:rPr lang="en-US" sz="1600" dirty="0"/>
              <a:t> and </a:t>
            </a:r>
            <a:r>
              <a:rPr lang="en-US" sz="1600" dirty="0">
                <a:solidFill>
                  <a:schemeClr val="accent6">
                    <a:lumMod val="50000"/>
                  </a:schemeClr>
                </a:solidFill>
              </a:rPr>
              <a:t>Edge </a:t>
            </a:r>
            <a:r>
              <a:rPr lang="en-US" sz="1600" dirty="0" smtClean="0">
                <a:solidFill>
                  <a:schemeClr val="accent6">
                    <a:lumMod val="50000"/>
                  </a:schemeClr>
                </a:solidFill>
              </a:rPr>
              <a:t>boxes</a:t>
            </a:r>
          </a:p>
          <a:p>
            <a:pPr lvl="1"/>
            <a:r>
              <a:rPr lang="en-US" sz="1800" dirty="0"/>
              <a:t>perform experiment with </a:t>
            </a:r>
            <a:r>
              <a:rPr lang="en-US" sz="1800" dirty="0">
                <a:solidFill>
                  <a:schemeClr val="accent6">
                    <a:lumMod val="50000"/>
                  </a:schemeClr>
                </a:solidFill>
              </a:rPr>
              <a:t>Jetson TK1 SOC platform </a:t>
            </a:r>
            <a:r>
              <a:rPr lang="en-US" sz="1800" dirty="0" smtClean="0"/>
              <a:t> </a:t>
            </a:r>
            <a:r>
              <a:rPr lang="en-US" sz="1800" dirty="0"/>
              <a:t>and </a:t>
            </a:r>
            <a:r>
              <a:rPr lang="en-US" sz="1800" dirty="0">
                <a:solidFill>
                  <a:schemeClr val="accent6">
                    <a:lumMod val="50000"/>
                  </a:schemeClr>
                </a:solidFill>
              </a:rPr>
              <a:t>the Alienware- 15 laptop</a:t>
            </a:r>
            <a:endParaRPr lang="en-US" sz="1800" dirty="0"/>
          </a:p>
          <a:p>
            <a:pPr marL="533400" lvl="1" indent="0">
              <a:buNone/>
            </a:pPr>
            <a:endParaRPr lang="en-US" dirty="0"/>
          </a:p>
          <a:p>
            <a:pPr marL="533400" lvl="1" indent="0">
              <a:buNone/>
            </a:pPr>
            <a:endParaRPr lang="en-US" dirty="0" smtClean="0"/>
          </a:p>
          <a:p>
            <a:pPr lvl="1"/>
            <a:endParaRPr lang="en-US" dirty="0"/>
          </a:p>
          <a:p>
            <a:pPr lvl="1"/>
            <a:endParaRPr lang="en-US" dirty="0" smtClean="0"/>
          </a:p>
          <a:p>
            <a:pPr marL="533400" lvl="1" indent="0">
              <a:buNone/>
            </a:pPr>
            <a:endParaRPr lang="en-US" dirty="0" smtClean="0"/>
          </a:p>
          <a:p>
            <a:pPr marL="533400" lvl="1" indent="0">
              <a:buNone/>
            </a:pPr>
            <a:endParaRPr lang="en-US" dirty="0" smtClean="0"/>
          </a:p>
          <a:p>
            <a:pPr lvl="0"/>
            <a:r>
              <a:rPr lang="en-US" dirty="0" smtClean="0"/>
              <a:t>Data set :</a:t>
            </a:r>
          </a:p>
          <a:p>
            <a:pPr lvl="1"/>
            <a:r>
              <a:rPr lang="en-US" sz="1800" dirty="0"/>
              <a:t>They use the detection training data from </a:t>
            </a:r>
            <a:r>
              <a:rPr lang="en-US" sz="1800" dirty="0">
                <a:solidFill>
                  <a:schemeClr val="accent6">
                    <a:lumMod val="50000"/>
                  </a:schemeClr>
                </a:solidFill>
              </a:rPr>
              <a:t>ILSVRC 2014</a:t>
            </a:r>
            <a:r>
              <a:rPr lang="en-US" sz="1800" dirty="0"/>
              <a:t>, which has over </a:t>
            </a:r>
            <a:r>
              <a:rPr lang="en-US" sz="1800" dirty="0">
                <a:solidFill>
                  <a:schemeClr val="accent6">
                    <a:lumMod val="50000"/>
                  </a:schemeClr>
                </a:solidFill>
              </a:rPr>
              <a:t>450,000 images </a:t>
            </a:r>
            <a:r>
              <a:rPr lang="en-US" sz="1800" dirty="0"/>
              <a:t>and </a:t>
            </a:r>
            <a:r>
              <a:rPr lang="en-US" sz="1800" dirty="0">
                <a:solidFill>
                  <a:schemeClr val="accent6">
                    <a:lumMod val="50000"/>
                  </a:schemeClr>
                </a:solidFill>
              </a:rPr>
              <a:t>200 common categories.</a:t>
            </a:r>
            <a:endParaRPr lang="en-US" sz="1800" dirty="0" smtClean="0">
              <a:solidFill>
                <a:schemeClr val="accent6">
                  <a:lumMod val="50000"/>
                </a:schemeClr>
              </a:solidFill>
            </a:endParaRPr>
          </a:p>
        </p:txBody>
      </p:sp>
      <p:sp>
        <p:nvSpPr>
          <p:cNvPr id="816" name="Google Shape;816;p20"/>
          <p:cNvSpPr txBox="1">
            <a:spLocks noGrp="1"/>
          </p:cNvSpPr>
          <p:nvPr>
            <p:ph type="sldNum" idx="12"/>
          </p:nvPr>
        </p:nvSpPr>
        <p:spPr>
          <a:xfrm>
            <a:off x="8586575" y="-11875"/>
            <a:ext cx="557400" cy="54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47</a:t>
            </a:fld>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12834" y="1913843"/>
            <a:ext cx="3788909" cy="2112897"/>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3374" y="1913843"/>
            <a:ext cx="3518127" cy="2112897"/>
          </a:xfrm>
          <a:prstGeom prst="rect">
            <a:avLst/>
          </a:prstGeom>
        </p:spPr>
      </p:pic>
    </p:spTree>
    <p:extLst>
      <p:ext uri="{BB962C8B-B14F-4D97-AF65-F5344CB8AC3E}">
        <p14:creationId xmlns:p14="http://schemas.microsoft.com/office/powerpoint/2010/main" val="2510424532"/>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48</a:t>
            </a:fld>
            <a:endParaRPr lang="en"/>
          </a:p>
        </p:txBody>
      </p:sp>
      <p:sp>
        <p:nvSpPr>
          <p:cNvPr id="4" name="Text Placeholder 3"/>
          <p:cNvSpPr>
            <a:spLocks noGrp="1"/>
          </p:cNvSpPr>
          <p:nvPr>
            <p:ph type="body" idx="1"/>
          </p:nvPr>
        </p:nvSpPr>
        <p:spPr>
          <a:xfrm>
            <a:off x="92702" y="262025"/>
            <a:ext cx="9051298" cy="3384553"/>
          </a:xfrm>
        </p:spPr>
        <p:txBody>
          <a:bodyPr/>
          <a:lstStyle/>
          <a:p>
            <a:r>
              <a:rPr lang="en-US" dirty="0" smtClean="0"/>
              <a:t>Results :</a:t>
            </a:r>
          </a:p>
          <a:p>
            <a:pPr lvl="1"/>
            <a:r>
              <a:rPr lang="en-US" sz="1800" dirty="0" smtClean="0"/>
              <a:t>Performance  </a:t>
            </a:r>
            <a:r>
              <a:rPr lang="en-US" sz="1800" dirty="0"/>
              <a:t>of object detection is </a:t>
            </a:r>
            <a:r>
              <a:rPr lang="en-US" sz="1800" dirty="0" smtClean="0"/>
              <a:t>measured by </a:t>
            </a:r>
            <a:r>
              <a:rPr lang="en-US" sz="1800" dirty="0" smtClean="0">
                <a:solidFill>
                  <a:schemeClr val="accent6">
                    <a:lumMod val="50000"/>
                  </a:schemeClr>
                </a:solidFill>
              </a:rPr>
              <a:t>mAP/E</a:t>
            </a:r>
            <a:r>
              <a:rPr lang="en-US" sz="1800" dirty="0"/>
              <a:t>. Here E is the </a:t>
            </a:r>
            <a:r>
              <a:rPr lang="en-US" sz="1800" dirty="0">
                <a:solidFill>
                  <a:schemeClr val="accent6">
                    <a:lumMod val="50000"/>
                  </a:schemeClr>
                </a:solidFill>
              </a:rPr>
              <a:t>total energy consumption</a:t>
            </a:r>
            <a:r>
              <a:rPr lang="en-US" sz="1800" dirty="0"/>
              <a:t>. </a:t>
            </a:r>
            <a:r>
              <a:rPr lang="en-US" sz="1800" dirty="0" smtClean="0"/>
              <a:t>mAP(</a:t>
            </a:r>
            <a:r>
              <a:rPr lang="en-US" sz="1800" dirty="0" smtClean="0">
                <a:solidFill>
                  <a:schemeClr val="accent6">
                    <a:lumMod val="50000"/>
                  </a:schemeClr>
                </a:solidFill>
              </a:rPr>
              <a:t>mean Average Precision</a:t>
            </a:r>
            <a:r>
              <a:rPr lang="en-US" sz="1800" dirty="0" smtClean="0"/>
              <a:t>) is </a:t>
            </a:r>
            <a:r>
              <a:rPr lang="en-US" sz="1800" dirty="0"/>
              <a:t>the </a:t>
            </a:r>
            <a:r>
              <a:rPr lang="en-US" sz="1800" dirty="0">
                <a:solidFill>
                  <a:schemeClr val="accent6">
                    <a:lumMod val="50000"/>
                  </a:schemeClr>
                </a:solidFill>
              </a:rPr>
              <a:t>commonly used measurement in the computer </a:t>
            </a:r>
            <a:r>
              <a:rPr lang="en-US" sz="1800" dirty="0" smtClean="0">
                <a:solidFill>
                  <a:schemeClr val="accent6">
                    <a:lumMod val="50000"/>
                  </a:schemeClr>
                </a:solidFill>
              </a:rPr>
              <a:t>vision community</a:t>
            </a:r>
            <a:r>
              <a:rPr lang="en-US" sz="1800" dirty="0"/>
              <a:t>, denoting the mean across object categories of </a:t>
            </a:r>
            <a:r>
              <a:rPr lang="en-US" sz="1800" dirty="0" smtClean="0"/>
              <a:t>the average </a:t>
            </a:r>
            <a:r>
              <a:rPr lang="en-US" sz="1800" dirty="0"/>
              <a:t>precision for detection of that category </a:t>
            </a:r>
            <a:r>
              <a:rPr lang="en-US" sz="1800" dirty="0" smtClean="0"/>
              <a:t>(ROI) Region of interest</a:t>
            </a:r>
            <a:endParaRPr lang="en-US" sz="1800" dirty="0" smtClean="0"/>
          </a:p>
          <a:p>
            <a:pPr lvl="1"/>
            <a:r>
              <a:rPr lang="en-US" sz="1800" dirty="0" smtClean="0">
                <a:solidFill>
                  <a:schemeClr val="accent6">
                    <a:lumMod val="50000"/>
                  </a:schemeClr>
                </a:solidFill>
              </a:rPr>
              <a:t>ROIP 2x2 = Model S  , </a:t>
            </a:r>
            <a:r>
              <a:rPr lang="en-US" sz="1800" dirty="0">
                <a:solidFill>
                  <a:schemeClr val="bg1"/>
                </a:solidFill>
              </a:rPr>
              <a:t>ROIP </a:t>
            </a:r>
            <a:r>
              <a:rPr lang="en-US" sz="1800" dirty="0" smtClean="0">
                <a:solidFill>
                  <a:schemeClr val="bg1"/>
                </a:solidFill>
              </a:rPr>
              <a:t>6x6 </a:t>
            </a:r>
            <a:r>
              <a:rPr lang="en-US" sz="1800" dirty="0">
                <a:solidFill>
                  <a:schemeClr val="bg1"/>
                </a:solidFill>
              </a:rPr>
              <a:t>= Model </a:t>
            </a:r>
            <a:r>
              <a:rPr lang="en-US" sz="1800" dirty="0" smtClean="0">
                <a:solidFill>
                  <a:schemeClr val="bg1"/>
                </a:solidFill>
              </a:rPr>
              <a:t>M</a:t>
            </a:r>
            <a:r>
              <a:rPr lang="en-US" sz="1800" dirty="0" smtClean="0">
                <a:solidFill>
                  <a:schemeClr val="accent6">
                    <a:lumMod val="50000"/>
                  </a:schemeClr>
                </a:solidFill>
              </a:rPr>
              <a:t> ,</a:t>
            </a:r>
            <a:r>
              <a:rPr lang="en-US" sz="1800" dirty="0">
                <a:solidFill>
                  <a:schemeClr val="accent6">
                    <a:lumMod val="50000"/>
                  </a:schemeClr>
                </a:solidFill>
              </a:rPr>
              <a:t> ROIP </a:t>
            </a:r>
            <a:r>
              <a:rPr lang="en-US" sz="1800" dirty="0" smtClean="0">
                <a:solidFill>
                  <a:schemeClr val="accent6">
                    <a:lumMod val="50000"/>
                  </a:schemeClr>
                </a:solidFill>
              </a:rPr>
              <a:t>7x7 </a:t>
            </a:r>
            <a:r>
              <a:rPr lang="en-US" sz="1800" dirty="0">
                <a:solidFill>
                  <a:schemeClr val="accent6">
                    <a:lumMod val="50000"/>
                  </a:schemeClr>
                </a:solidFill>
              </a:rPr>
              <a:t>= Model </a:t>
            </a:r>
            <a:r>
              <a:rPr lang="en-US" sz="1800" dirty="0" smtClean="0">
                <a:solidFill>
                  <a:schemeClr val="accent6">
                    <a:lumMod val="50000"/>
                  </a:schemeClr>
                </a:solidFill>
              </a:rPr>
              <a:t>L</a:t>
            </a:r>
            <a:endParaRPr lang="en-US" sz="1800" dirty="0"/>
          </a:p>
          <a:p>
            <a:pPr marL="533400" lvl="1" indent="0">
              <a:buNone/>
            </a:pPr>
            <a:endParaRPr lang="en-US" dirty="0" smtClean="0"/>
          </a:p>
          <a:p>
            <a:pPr marL="533400" lvl="1" indent="0">
              <a:buNone/>
            </a:pPr>
            <a:endParaRPr lang="en-US" dirty="0" smtClean="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3771" y="2544940"/>
            <a:ext cx="7696200" cy="2491190"/>
          </a:xfrm>
          <a:prstGeom prst="rect">
            <a:avLst/>
          </a:prstGeom>
        </p:spPr>
      </p:pic>
    </p:spTree>
    <p:extLst>
      <p:ext uri="{BB962C8B-B14F-4D97-AF65-F5344CB8AC3E}">
        <p14:creationId xmlns:p14="http://schemas.microsoft.com/office/powerpoint/2010/main" val="206171776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49</a:t>
            </a:fld>
            <a:endParaRPr lang="en"/>
          </a:p>
        </p:txBody>
      </p:sp>
      <p:pic>
        <p:nvPicPr>
          <p:cNvPr id="6" name="Picture 5"/>
          <p:cNvPicPr/>
          <p:nvPr/>
        </p:nvPicPr>
        <p:blipFill>
          <a:blip r:embed="rId2">
            <a:extLst>
              <a:ext uri="{28A0092B-C50C-407E-A947-70E740481C1C}">
                <a14:useLocalDpi xmlns:a14="http://schemas.microsoft.com/office/drawing/2010/main" val="0"/>
              </a:ext>
            </a:extLst>
          </a:blip>
          <a:stretch>
            <a:fillRect/>
          </a:stretch>
        </p:blipFill>
        <p:spPr>
          <a:xfrm>
            <a:off x="3172973" y="194421"/>
            <a:ext cx="5413602" cy="4909235"/>
          </a:xfrm>
          <a:prstGeom prst="rect">
            <a:avLst/>
          </a:prstGeom>
        </p:spPr>
      </p:pic>
      <p:sp>
        <p:nvSpPr>
          <p:cNvPr id="4" name="Rectangle 3"/>
          <p:cNvSpPr/>
          <p:nvPr/>
        </p:nvSpPr>
        <p:spPr>
          <a:xfrm>
            <a:off x="6618514" y="1850571"/>
            <a:ext cx="1349829" cy="174172"/>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 Placeholder 3"/>
          <p:cNvSpPr>
            <a:spLocks noGrp="1"/>
          </p:cNvSpPr>
          <p:nvPr>
            <p:ph type="body" idx="1"/>
          </p:nvPr>
        </p:nvSpPr>
        <p:spPr>
          <a:xfrm>
            <a:off x="173623" y="301370"/>
            <a:ext cx="2917920" cy="4510115"/>
          </a:xfrm>
        </p:spPr>
        <p:txBody>
          <a:bodyPr/>
          <a:lstStyle/>
          <a:p>
            <a:r>
              <a:rPr lang="en-US" dirty="0" smtClean="0"/>
              <a:t>Results </a:t>
            </a:r>
            <a:r>
              <a:rPr lang="en-US" dirty="0" smtClean="0"/>
              <a:t>:</a:t>
            </a:r>
          </a:p>
          <a:p>
            <a:pPr marL="76200" indent="0">
              <a:buNone/>
            </a:pPr>
            <a:r>
              <a:rPr lang="en-US" sz="1600" dirty="0">
                <a:solidFill>
                  <a:schemeClr val="accent2"/>
                </a:solidFill>
                <a:latin typeface="Times New Roman" panose="02020603050405020304" pitchFamily="18" charset="0"/>
                <a:cs typeface="Times New Roman" panose="02020603050405020304" pitchFamily="18" charset="0"/>
              </a:rPr>
              <a:t>The best result show that we achieve a mAP/E of 0.0305 on Jetson </a:t>
            </a:r>
            <a:r>
              <a:rPr lang="en-US" sz="1600" dirty="0" smtClean="0">
                <a:solidFill>
                  <a:schemeClr val="accent2"/>
                </a:solidFill>
                <a:latin typeface="Times New Roman" panose="02020603050405020304" pitchFamily="18" charset="0"/>
                <a:cs typeface="Times New Roman" panose="02020603050405020304" pitchFamily="18" charset="0"/>
              </a:rPr>
              <a:t>TK1.</a:t>
            </a:r>
          </a:p>
          <a:p>
            <a:pPr marL="76200" indent="0">
              <a:buNone/>
            </a:pPr>
            <a:endParaRPr lang="en-US" sz="1600" dirty="0" smtClean="0">
              <a:solidFill>
                <a:schemeClr val="accent2"/>
              </a:solidFill>
            </a:endParaRPr>
          </a:p>
          <a:p>
            <a:pPr marL="76200" indent="0">
              <a:buNone/>
            </a:pPr>
            <a:r>
              <a:rPr lang="en-US" sz="1400" dirty="0" smtClean="0"/>
              <a:t>Low </a:t>
            </a:r>
            <a:r>
              <a:rPr lang="en-US" sz="1400" dirty="0"/>
              <a:t>Power Image Recognition</a:t>
            </a:r>
            <a:br>
              <a:rPr lang="en-US" sz="1400" dirty="0"/>
            </a:br>
            <a:r>
              <a:rPr lang="en-US" sz="1400" dirty="0"/>
              <a:t>Challenge (LPIRC</a:t>
            </a:r>
            <a:r>
              <a:rPr lang="en-US" sz="1400" dirty="0" smtClean="0"/>
              <a:t>): </a:t>
            </a:r>
            <a:r>
              <a:rPr lang="en-US" sz="1600" dirty="0" smtClean="0">
                <a:solidFill>
                  <a:schemeClr val="accent6">
                    <a:lumMod val="50000"/>
                  </a:schemeClr>
                </a:solidFill>
              </a:rPr>
              <a:t>transmission of input images and results to the server in 10-minutes</a:t>
            </a:r>
            <a:r>
              <a:rPr lang="en-US" sz="1600" dirty="0">
                <a:solidFill>
                  <a:schemeClr val="accent6">
                    <a:lumMod val="50000"/>
                  </a:schemeClr>
                </a:solidFill>
              </a:rPr>
              <a:t/>
            </a:r>
            <a:br>
              <a:rPr lang="en-US" sz="1600" dirty="0">
                <a:solidFill>
                  <a:schemeClr val="accent6">
                    <a:lumMod val="50000"/>
                  </a:schemeClr>
                </a:solidFill>
              </a:rPr>
            </a:br>
            <a:r>
              <a:rPr lang="en-US" sz="1600" dirty="0"/>
              <a:t/>
            </a:r>
            <a:br>
              <a:rPr lang="en-US" sz="1600" dirty="0"/>
            </a:br>
            <a:r>
              <a:rPr lang="en-US" sz="1600" dirty="0"/>
              <a:t>bbs reg :bound boxes regression </a:t>
            </a:r>
            <a:br>
              <a:rPr lang="en-US" sz="1600" dirty="0"/>
            </a:br>
            <a:r>
              <a:rPr lang="en-US" sz="1600" dirty="0"/>
              <a:t/>
            </a:r>
            <a:br>
              <a:rPr lang="en-US" sz="1600" dirty="0"/>
            </a:br>
            <a:r>
              <a:rPr lang="en-US" sz="1600" dirty="0"/>
              <a:t>bing(100),ebox(500</a:t>
            </a:r>
            <a:r>
              <a:rPr lang="en-US" sz="1600" dirty="0" smtClean="0"/>
              <a:t>): number of proposals in image </a:t>
            </a:r>
            <a:endParaRPr lang="en-US" sz="1600" dirty="0"/>
          </a:p>
          <a:p>
            <a:pPr marL="76200" indent="0">
              <a:buNone/>
            </a:pPr>
            <a:r>
              <a:rPr lang="en-US" sz="1600" dirty="0" smtClean="0"/>
              <a:t>Image input </a:t>
            </a:r>
            <a:r>
              <a:rPr lang="en-US" sz="1600" dirty="0"/>
              <a:t>scale </a:t>
            </a:r>
            <a:br>
              <a:rPr lang="en-US" sz="1600" dirty="0"/>
            </a:br>
            <a:endParaRPr lang="en-US" sz="1600" dirty="0" smtClean="0"/>
          </a:p>
          <a:p>
            <a:pPr marL="76200" indent="0">
              <a:buNone/>
            </a:pPr>
            <a:r>
              <a:rPr lang="en-US" sz="1600" dirty="0"/>
              <a:t/>
            </a:r>
            <a:br>
              <a:rPr lang="en-US" sz="1600" dirty="0"/>
            </a:br>
            <a:endParaRPr lang="en-US" sz="1600" dirty="0"/>
          </a:p>
        </p:txBody>
      </p:sp>
      <p:sp>
        <p:nvSpPr>
          <p:cNvPr id="9" name="Rectangle 8"/>
          <p:cNvSpPr/>
          <p:nvPr/>
        </p:nvSpPr>
        <p:spPr>
          <a:xfrm>
            <a:off x="4343400" y="827314"/>
            <a:ext cx="1752600" cy="794658"/>
          </a:xfrm>
          <a:prstGeom prst="rect">
            <a:avLst/>
          </a:prstGeom>
          <a:no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6128657" y="668274"/>
            <a:ext cx="511628" cy="1785258"/>
          </a:xfrm>
          <a:prstGeom prst="rect">
            <a:avLst/>
          </a:prstGeom>
          <a:no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4355400" y="1621972"/>
            <a:ext cx="1752600" cy="816428"/>
          </a:xfrm>
          <a:prstGeom prst="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lumMod val="10000"/>
                </a:schemeClr>
              </a:solidFill>
            </a:endParaRPr>
          </a:p>
        </p:txBody>
      </p:sp>
      <p:sp>
        <p:nvSpPr>
          <p:cNvPr id="13" name="Rectangle 12"/>
          <p:cNvSpPr/>
          <p:nvPr/>
        </p:nvSpPr>
        <p:spPr>
          <a:xfrm>
            <a:off x="5003474" y="2927384"/>
            <a:ext cx="1419097" cy="1080081"/>
          </a:xfrm>
          <a:prstGeom prst="rect">
            <a:avLst/>
          </a:prstGeom>
          <a:no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52713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20"/>
        <p:cNvGrpSpPr/>
        <p:nvPr/>
      </p:nvGrpSpPr>
      <p:grpSpPr>
        <a:xfrm>
          <a:off x="0" y="0"/>
          <a:ext cx="0" cy="0"/>
          <a:chOff x="0" y="0"/>
          <a:chExt cx="0" cy="0"/>
        </a:xfrm>
      </p:grpSpPr>
      <p:sp>
        <p:nvSpPr>
          <p:cNvPr id="835" name="Google Shape;835;p21"/>
          <p:cNvSpPr txBox="1">
            <a:spLocks noGrp="1"/>
          </p:cNvSpPr>
          <p:nvPr>
            <p:ph type="sldNum" idx="12"/>
          </p:nvPr>
        </p:nvSpPr>
        <p:spPr>
          <a:xfrm>
            <a:off x="8586575" y="-11875"/>
            <a:ext cx="557400" cy="54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5</a:t>
            </a:fld>
            <a:endParaRPr dirty="0"/>
          </a:p>
        </p:txBody>
      </p:sp>
      <p:pic>
        <p:nvPicPr>
          <p:cNvPr id="3" name="Picture 2">
            <a:extLst>
              <a:ext uri="{FF2B5EF4-FFF2-40B4-BE49-F238E27FC236}">
                <a16:creationId xmlns:a16="http://schemas.microsoft.com/office/drawing/2014/main" xmlns="" id="{BB3FCED8-C6E5-4626-B9AD-0DCCFC943D8B}"/>
              </a:ext>
            </a:extLst>
          </p:cNvPr>
          <p:cNvPicPr>
            <a:picLocks noChangeAspect="1"/>
          </p:cNvPicPr>
          <p:nvPr/>
        </p:nvPicPr>
        <p:blipFill>
          <a:blip r:embed="rId3"/>
          <a:stretch>
            <a:fillRect/>
          </a:stretch>
        </p:blipFill>
        <p:spPr>
          <a:xfrm>
            <a:off x="0" y="1"/>
            <a:ext cx="9143975" cy="5143500"/>
          </a:xfrm>
          <a:prstGeom prst="rect">
            <a:avLst/>
          </a:prstGeom>
        </p:spPr>
      </p:pic>
    </p:spTree>
    <p:extLst>
      <p:ext uri="{BB962C8B-B14F-4D97-AF65-F5344CB8AC3E}">
        <p14:creationId xmlns:p14="http://schemas.microsoft.com/office/powerpoint/2010/main" val="627815555"/>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50</a:t>
            </a:fld>
            <a:endParaRPr lang="en"/>
          </a:p>
        </p:txBody>
      </p:sp>
      <p:sp>
        <p:nvSpPr>
          <p:cNvPr id="4" name="Text Placeholder 3"/>
          <p:cNvSpPr>
            <a:spLocks noGrp="1"/>
          </p:cNvSpPr>
          <p:nvPr>
            <p:ph type="body" idx="1"/>
          </p:nvPr>
        </p:nvSpPr>
        <p:spPr>
          <a:xfrm>
            <a:off x="445765" y="176697"/>
            <a:ext cx="8140810" cy="4580360"/>
          </a:xfrm>
        </p:spPr>
        <p:txBody>
          <a:bodyPr/>
          <a:lstStyle/>
          <a:p>
            <a:r>
              <a:rPr lang="en-US" dirty="0" smtClean="0"/>
              <a:t>Result Conclusion:</a:t>
            </a:r>
          </a:p>
          <a:p>
            <a:pPr lvl="1"/>
            <a:r>
              <a:rPr lang="en-US" dirty="0" smtClean="0"/>
              <a:t>Table 1</a:t>
            </a:r>
          </a:p>
          <a:p>
            <a:pPr lvl="2">
              <a:buFont typeface="Arial" panose="020B0604020202020204" pitchFamily="34" charset="0"/>
              <a:buChar char="•"/>
            </a:pPr>
            <a:r>
              <a:rPr lang="en-US" sz="1800" dirty="0">
                <a:solidFill>
                  <a:schemeClr val="accent6">
                    <a:lumMod val="50000"/>
                  </a:schemeClr>
                </a:solidFill>
              </a:rPr>
              <a:t>Less proposals are better than </a:t>
            </a:r>
            <a:r>
              <a:rPr lang="en-US" sz="1800" dirty="0" smtClean="0">
                <a:solidFill>
                  <a:schemeClr val="accent6">
                    <a:lumMod val="50000"/>
                  </a:schemeClr>
                </a:solidFill>
              </a:rPr>
              <a:t>more. </a:t>
            </a:r>
            <a:endParaRPr lang="en-US" sz="1800" dirty="0">
              <a:solidFill>
                <a:schemeClr val="accent6">
                  <a:lumMod val="50000"/>
                </a:schemeClr>
              </a:solidFill>
            </a:endParaRPr>
          </a:p>
          <a:p>
            <a:pPr lvl="2">
              <a:buFont typeface="Arial" panose="020B0604020202020204" pitchFamily="34" charset="0"/>
              <a:buChar char="•"/>
            </a:pPr>
            <a:r>
              <a:rPr lang="en-US" sz="1800" dirty="0">
                <a:solidFill>
                  <a:schemeClr val="accent3">
                    <a:lumMod val="75000"/>
                  </a:schemeClr>
                </a:solidFill>
              </a:rPr>
              <a:t>Bounding box regression helps (solution with it is better</a:t>
            </a:r>
            <a:r>
              <a:rPr lang="en-US" sz="1800" dirty="0" smtClean="0">
                <a:solidFill>
                  <a:schemeClr val="accent3">
                    <a:lumMod val="75000"/>
                  </a:schemeClr>
                </a:solidFill>
              </a:rPr>
              <a:t>).</a:t>
            </a:r>
            <a:endParaRPr lang="en-US" sz="1800" dirty="0">
              <a:solidFill>
                <a:schemeClr val="accent3">
                  <a:lumMod val="75000"/>
                </a:schemeClr>
              </a:solidFill>
            </a:endParaRPr>
          </a:p>
          <a:p>
            <a:pPr lvl="2">
              <a:buFont typeface="Arial" panose="020B0604020202020204" pitchFamily="34" charset="0"/>
              <a:buChar char="•"/>
            </a:pPr>
            <a:r>
              <a:rPr lang="en-US" sz="1800" dirty="0"/>
              <a:t>Med-size networks are better than small-size network </a:t>
            </a:r>
            <a:r>
              <a:rPr lang="en-US" sz="1800" dirty="0" smtClean="0"/>
              <a:t>.</a:t>
            </a:r>
            <a:endParaRPr lang="en-US" sz="1800" dirty="0"/>
          </a:p>
          <a:p>
            <a:pPr lvl="2">
              <a:buFont typeface="Arial" panose="020B0604020202020204" pitchFamily="34" charset="0"/>
              <a:buChar char="•"/>
            </a:pPr>
            <a:r>
              <a:rPr lang="en-US" sz="1800" dirty="0"/>
              <a:t>Solution s6 achieves </a:t>
            </a:r>
            <a:r>
              <a:rPr lang="en-US" sz="1800" dirty="0">
                <a:solidFill>
                  <a:schemeClr val="tx2">
                    <a:lumMod val="10000"/>
                  </a:schemeClr>
                </a:solidFill>
              </a:rPr>
              <a:t>the highest mAP/E </a:t>
            </a:r>
            <a:r>
              <a:rPr lang="en-US" sz="1800" dirty="0" smtClean="0">
                <a:solidFill>
                  <a:schemeClr val="tx2">
                    <a:lumMod val="10000"/>
                  </a:schemeClr>
                </a:solidFill>
              </a:rPr>
              <a:t>with 0.0305</a:t>
            </a:r>
            <a:r>
              <a:rPr lang="en-US" sz="1800" dirty="0" smtClean="0"/>
              <a:t> .</a:t>
            </a:r>
            <a:endParaRPr lang="en-US" sz="1800" dirty="0"/>
          </a:p>
          <a:p>
            <a:pPr marL="914400" lvl="2"/>
            <a:r>
              <a:rPr lang="en-US" dirty="0" smtClean="0"/>
              <a:t>Table 2</a:t>
            </a:r>
          </a:p>
          <a:p>
            <a:pPr marL="1371600" lvl="3">
              <a:buFont typeface="Arial" panose="020B0604020202020204" pitchFamily="34" charset="0"/>
              <a:buChar char="•"/>
            </a:pPr>
            <a:r>
              <a:rPr lang="en-US" sz="1800" dirty="0"/>
              <a:t>Alienware-15 is less cost effective than Jetson TK1. </a:t>
            </a:r>
            <a:endParaRPr lang="en-US" sz="1800" dirty="0" smtClean="0"/>
          </a:p>
          <a:p>
            <a:pPr marL="1371600" lvl="3">
              <a:buFont typeface="Arial" panose="020B0604020202020204" pitchFamily="34" charset="0"/>
              <a:buChar char="•"/>
            </a:pPr>
            <a:r>
              <a:rPr lang="en-US" sz="1800" dirty="0">
                <a:solidFill>
                  <a:schemeClr val="accent6">
                    <a:lumMod val="50000"/>
                  </a:schemeClr>
                </a:solidFill>
              </a:rPr>
              <a:t>Less proposals are as good as </a:t>
            </a:r>
            <a:r>
              <a:rPr lang="en-US" sz="1800" dirty="0" smtClean="0">
                <a:solidFill>
                  <a:schemeClr val="accent6">
                    <a:lumMod val="50000"/>
                  </a:schemeClr>
                </a:solidFill>
              </a:rPr>
              <a:t>more. </a:t>
            </a:r>
          </a:p>
          <a:p>
            <a:pPr marL="1371600" lvl="3">
              <a:buFont typeface="Arial" panose="020B0604020202020204" pitchFamily="34" charset="0"/>
              <a:buChar char="•"/>
            </a:pPr>
            <a:r>
              <a:rPr lang="en-US" sz="1800" dirty="0">
                <a:solidFill>
                  <a:schemeClr val="accent3">
                    <a:lumMod val="75000"/>
                  </a:schemeClr>
                </a:solidFill>
              </a:rPr>
              <a:t>Med-size networks are more cost effective </a:t>
            </a:r>
            <a:r>
              <a:rPr lang="en-US" sz="1800" dirty="0" smtClean="0">
                <a:solidFill>
                  <a:schemeClr val="accent3">
                    <a:lumMod val="75000"/>
                  </a:schemeClr>
                </a:solidFill>
              </a:rPr>
              <a:t>than Large-size </a:t>
            </a:r>
            <a:r>
              <a:rPr lang="en-US" sz="1800" dirty="0">
                <a:solidFill>
                  <a:schemeClr val="accent3">
                    <a:lumMod val="75000"/>
                  </a:schemeClr>
                </a:solidFill>
              </a:rPr>
              <a:t>ones</a:t>
            </a:r>
            <a:r>
              <a:rPr lang="en-US" sz="1800" dirty="0" smtClean="0">
                <a:solidFill>
                  <a:schemeClr val="accent3">
                    <a:lumMod val="75000"/>
                  </a:schemeClr>
                </a:solidFill>
              </a:rPr>
              <a:t>.</a:t>
            </a:r>
          </a:p>
          <a:p>
            <a:pPr marL="971550" lvl="3" indent="-342900"/>
            <a:r>
              <a:rPr lang="en-US" dirty="0" smtClean="0">
                <a:solidFill>
                  <a:schemeClr val="bg1"/>
                </a:solidFill>
              </a:rPr>
              <a:t>Tips:</a:t>
            </a:r>
          </a:p>
          <a:p>
            <a:pPr marL="1428750" lvl="4" indent="-342900">
              <a:buFont typeface="Arial" panose="020B0604020202020204" pitchFamily="34" charset="0"/>
              <a:buChar char="•"/>
            </a:pPr>
            <a:r>
              <a:rPr lang="en-US" sz="1800" dirty="0" smtClean="0">
                <a:solidFill>
                  <a:schemeClr val="bg1"/>
                </a:solidFill>
              </a:rPr>
              <a:t>Use less proposals and </a:t>
            </a:r>
            <a:r>
              <a:rPr lang="en-US" sz="1800" dirty="0" smtClean="0">
                <a:solidFill>
                  <a:schemeClr val="bg1"/>
                </a:solidFill>
              </a:rPr>
              <a:t>median to small size of ROIP(Region of Interest Pooling layer ) </a:t>
            </a:r>
            <a:r>
              <a:rPr lang="en-US" sz="1800" dirty="0" smtClean="0">
                <a:solidFill>
                  <a:schemeClr val="bg1"/>
                </a:solidFill>
              </a:rPr>
              <a:t>as you can  are more effective to balance between accuracy and energy</a:t>
            </a:r>
          </a:p>
          <a:p>
            <a:pPr marL="628650" lvl="3" indent="0">
              <a:buNone/>
            </a:pPr>
            <a:r>
              <a:rPr lang="en-US" sz="1800" dirty="0">
                <a:solidFill>
                  <a:schemeClr val="bg1"/>
                </a:solidFill>
              </a:rPr>
              <a:t>	</a:t>
            </a:r>
            <a:r>
              <a:rPr lang="en-US" sz="1800" dirty="0"/>
              <a:t/>
            </a:r>
            <a:br>
              <a:rPr lang="en-US" sz="1800" dirty="0"/>
            </a:br>
            <a:r>
              <a:rPr lang="en-US" dirty="0"/>
              <a:t/>
            </a:r>
            <a:br>
              <a:rPr lang="en-US" dirty="0"/>
            </a:br>
            <a:r>
              <a:rPr lang="en-US" dirty="0"/>
              <a:t/>
            </a:r>
            <a:br>
              <a:rPr lang="en-US" dirty="0"/>
            </a:br>
            <a:r>
              <a:rPr lang="en-US" dirty="0"/>
              <a:t/>
            </a:r>
            <a:br>
              <a:rPr lang="en-US" dirty="0"/>
            </a:br>
            <a:endParaRPr lang="en-US" dirty="0"/>
          </a:p>
          <a:p>
            <a:pPr lvl="1"/>
            <a:endParaRPr lang="en-US" dirty="0" smtClean="0"/>
          </a:p>
          <a:p>
            <a:pPr lvl="1"/>
            <a:endParaRPr lang="en-US" dirty="0" smtClean="0"/>
          </a:p>
          <a:p>
            <a:pPr marL="990600" lvl="2" indent="0">
              <a:buNone/>
            </a:pPr>
            <a:r>
              <a:rPr lang="en-US" dirty="0"/>
              <a:t/>
            </a:r>
            <a:br>
              <a:rPr lang="en-US" dirty="0"/>
            </a:br>
            <a:r>
              <a:rPr lang="en-US" dirty="0"/>
              <a:t/>
            </a:r>
            <a:br>
              <a:rPr lang="en-US" dirty="0"/>
            </a:br>
            <a:r>
              <a:rPr lang="en-US" dirty="0"/>
              <a:t/>
            </a:r>
            <a:br>
              <a:rPr lang="en-US" dirty="0"/>
            </a:br>
            <a:r>
              <a:rPr lang="en-US" dirty="0"/>
              <a:t/>
            </a:r>
            <a:br>
              <a:rPr lang="en-US" dirty="0"/>
            </a:br>
            <a:endParaRPr lang="en-US" dirty="0"/>
          </a:p>
        </p:txBody>
      </p:sp>
    </p:spTree>
    <p:extLst>
      <p:ext uri="{BB962C8B-B14F-4D97-AF65-F5344CB8AC3E}">
        <p14:creationId xmlns:p14="http://schemas.microsoft.com/office/powerpoint/2010/main" val="369151565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51</a:t>
            </a:fld>
            <a:endParaRPr lang="en"/>
          </a:p>
        </p:txBody>
      </p:sp>
      <p:sp>
        <p:nvSpPr>
          <p:cNvPr id="3" name="Title 2"/>
          <p:cNvSpPr>
            <a:spLocks noGrp="1"/>
          </p:cNvSpPr>
          <p:nvPr>
            <p:ph type="title"/>
          </p:nvPr>
        </p:nvSpPr>
        <p:spPr/>
        <p:txBody>
          <a:bodyPr/>
          <a:lstStyle/>
          <a:p>
            <a:r>
              <a:rPr lang="en-US" dirty="0" smtClean="0"/>
              <a:t>Conclusion :</a:t>
            </a:r>
            <a:endParaRPr lang="en-US" dirty="0"/>
          </a:p>
        </p:txBody>
      </p:sp>
      <p:sp>
        <p:nvSpPr>
          <p:cNvPr id="4" name="Text Placeholder 3"/>
          <p:cNvSpPr>
            <a:spLocks noGrp="1"/>
          </p:cNvSpPr>
          <p:nvPr>
            <p:ph type="body" idx="1"/>
          </p:nvPr>
        </p:nvSpPr>
        <p:spPr/>
        <p:txBody>
          <a:bodyPr/>
          <a:lstStyle/>
          <a:p>
            <a:r>
              <a:rPr lang="en-US" sz="2000" dirty="0" smtClean="0"/>
              <a:t>they </a:t>
            </a:r>
            <a:r>
              <a:rPr lang="en-US" sz="2000" dirty="0"/>
              <a:t>conclude how to obtain </a:t>
            </a:r>
            <a:r>
              <a:rPr lang="en-US" sz="2000" dirty="0">
                <a:solidFill>
                  <a:schemeClr val="accent6">
                    <a:lumMod val="50000"/>
                  </a:schemeClr>
                </a:solidFill>
              </a:rPr>
              <a:t>good balance between accuracy and energy cost</a:t>
            </a:r>
            <a:r>
              <a:rPr lang="en-US" sz="2000" dirty="0"/>
              <a:t>, which might provide guidance </a:t>
            </a:r>
            <a:r>
              <a:rPr lang="en-US" sz="2000" dirty="0">
                <a:solidFill>
                  <a:schemeClr val="accent6">
                    <a:lumMod val="50000"/>
                  </a:schemeClr>
                </a:solidFill>
              </a:rPr>
              <a:t>to design effective and efficient object detection </a:t>
            </a:r>
            <a:r>
              <a:rPr lang="en-US" sz="2000" dirty="0"/>
              <a:t>models on specific devices you want</a:t>
            </a:r>
            <a:r>
              <a:rPr lang="en-US" sz="2000" dirty="0" smtClean="0"/>
              <a:t>.</a:t>
            </a:r>
          </a:p>
          <a:p>
            <a:r>
              <a:rPr lang="en-US" sz="2000" dirty="0" smtClean="0">
                <a:solidFill>
                  <a:schemeClr val="accent6">
                    <a:lumMod val="50000"/>
                  </a:schemeClr>
                </a:solidFill>
              </a:rPr>
              <a:t>More techniques </a:t>
            </a:r>
            <a:r>
              <a:rPr lang="en-US" sz="2000" dirty="0"/>
              <a:t>could be explored to optimize the network </a:t>
            </a:r>
            <a:r>
              <a:rPr lang="en-US" sz="2000" dirty="0" smtClean="0"/>
              <a:t>structure than Fast-RCNN.</a:t>
            </a:r>
            <a:endParaRPr lang="en-US" sz="2000" dirty="0"/>
          </a:p>
        </p:txBody>
      </p:sp>
    </p:spTree>
    <p:extLst>
      <p:ext uri="{BB962C8B-B14F-4D97-AF65-F5344CB8AC3E}">
        <p14:creationId xmlns:p14="http://schemas.microsoft.com/office/powerpoint/2010/main" val="218249673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52</a:t>
            </a:fld>
            <a:endParaRPr lang="en"/>
          </a:p>
        </p:txBody>
      </p:sp>
      <p:sp>
        <p:nvSpPr>
          <p:cNvPr id="4" name="Text Placeholder 3"/>
          <p:cNvSpPr>
            <a:spLocks noGrp="1"/>
          </p:cNvSpPr>
          <p:nvPr>
            <p:ph type="body" idx="1"/>
          </p:nvPr>
        </p:nvSpPr>
        <p:spPr>
          <a:xfrm>
            <a:off x="293367" y="262025"/>
            <a:ext cx="8293208" cy="3859042"/>
          </a:xfrm>
        </p:spPr>
        <p:txBody>
          <a:bodyPr/>
          <a:lstStyle/>
          <a:p>
            <a:pPr marL="76200" indent="0">
              <a:buNone/>
            </a:pPr>
            <a:r>
              <a:rPr lang="en-US" sz="1600" dirty="0" smtClean="0">
                <a:latin typeface="Times New Roman" panose="02020603050405020304" pitchFamily="18" charset="0"/>
                <a:cs typeface="Times New Roman" panose="02020603050405020304" pitchFamily="18" charset="0"/>
              </a:rPr>
              <a:t>A proposed approach investigate </a:t>
            </a:r>
            <a:r>
              <a:rPr lang="en-US" sz="1600" dirty="0">
                <a:latin typeface="Times New Roman" panose="02020603050405020304" pitchFamily="18" charset="0"/>
                <a:cs typeface="Times New Roman" panose="02020603050405020304" pitchFamily="18" charset="0"/>
              </a:rPr>
              <a:t>various combinations </a:t>
            </a:r>
            <a:r>
              <a:rPr lang="en-US" sz="1600" dirty="0" smtClean="0">
                <a:latin typeface="Times New Roman" panose="02020603050405020304" pitchFamily="18" charset="0"/>
                <a:cs typeface="Times New Roman" panose="02020603050405020304" pitchFamily="18" charset="0"/>
              </a:rPr>
              <a:t>of object </a:t>
            </a:r>
            <a:r>
              <a:rPr lang="en-US" sz="1600" dirty="0">
                <a:latin typeface="Times New Roman" panose="02020603050405020304" pitchFamily="18" charset="0"/>
                <a:cs typeface="Times New Roman" panose="02020603050405020304" pitchFamily="18" charset="0"/>
              </a:rPr>
              <a:t>proposal and object </a:t>
            </a:r>
            <a:r>
              <a:rPr lang="en-US" sz="1600" dirty="0" smtClean="0">
                <a:latin typeface="Times New Roman" panose="02020603050405020304" pitchFamily="18" charset="0"/>
                <a:cs typeface="Times New Roman" panose="02020603050405020304" pitchFamily="18" charset="0"/>
              </a:rPr>
              <a:t>representation to get the balance between accuracy and energy consumed in used device. With </a:t>
            </a:r>
            <a:r>
              <a:rPr lang="en-US" sz="1600" dirty="0">
                <a:latin typeface="Times New Roman" panose="02020603050405020304" pitchFamily="18" charset="0"/>
                <a:cs typeface="Times New Roman" panose="02020603050405020304" pitchFamily="18" charset="0"/>
              </a:rPr>
              <a:t>useful </a:t>
            </a:r>
            <a:r>
              <a:rPr lang="en-US" sz="1600" dirty="0" smtClean="0">
                <a:latin typeface="Times New Roman" panose="02020603050405020304" pitchFamily="18" charset="0"/>
                <a:cs typeface="Times New Roman" panose="02020603050405020304" pitchFamily="18" charset="0"/>
              </a:rPr>
              <a:t>observations such as </a:t>
            </a:r>
            <a:r>
              <a:rPr lang="en-US" sz="1600" dirty="0">
                <a:solidFill>
                  <a:schemeClr val="bg1"/>
                </a:solidFill>
                <a:latin typeface="Times New Roman" panose="02020603050405020304" pitchFamily="18" charset="0"/>
                <a:cs typeface="Times New Roman" panose="02020603050405020304" pitchFamily="18" charset="0"/>
              </a:rPr>
              <a:t>Use less proposals and median to small size of ROIP(Region of Interest Pooling layer )</a:t>
            </a:r>
            <a:r>
              <a:rPr lang="en-US" sz="1600" dirty="0" smtClean="0">
                <a:latin typeface="Times New Roman" panose="02020603050405020304" pitchFamily="18" charset="0"/>
                <a:cs typeface="Times New Roman" panose="02020603050405020304" pitchFamily="18" charset="0"/>
              </a:rPr>
              <a:t> </a:t>
            </a:r>
            <a:r>
              <a:rPr lang="en-US" sz="1600" dirty="0">
                <a:latin typeface="Times New Roman" panose="02020603050405020304" pitchFamily="18" charset="0"/>
                <a:cs typeface="Times New Roman" panose="02020603050405020304" pitchFamily="18" charset="0"/>
              </a:rPr>
              <a:t>which is possible </a:t>
            </a:r>
            <a:r>
              <a:rPr lang="en-US" sz="1600" dirty="0" smtClean="0">
                <a:latin typeface="Times New Roman" panose="02020603050405020304" pitchFamily="18" charset="0"/>
                <a:cs typeface="Times New Roman" panose="02020603050405020304" pitchFamily="18" charset="0"/>
              </a:rPr>
              <a:t>valuable for </a:t>
            </a:r>
            <a:r>
              <a:rPr lang="en-US" sz="1600" dirty="0">
                <a:latin typeface="Times New Roman" panose="02020603050405020304" pitchFamily="18" charset="0"/>
                <a:cs typeface="Times New Roman" panose="02020603050405020304" pitchFamily="18" charset="0"/>
              </a:rPr>
              <a:t>academy and industry in designing object detection </a:t>
            </a:r>
            <a:r>
              <a:rPr lang="en-US" sz="1600" dirty="0" smtClean="0">
                <a:latin typeface="Times New Roman" panose="02020603050405020304" pitchFamily="18" charset="0"/>
                <a:cs typeface="Times New Roman" panose="02020603050405020304" pitchFamily="18" charset="0"/>
              </a:rPr>
              <a:t>models on </a:t>
            </a:r>
            <a:r>
              <a:rPr lang="en-US" sz="1600" dirty="0">
                <a:latin typeface="Times New Roman" panose="02020603050405020304" pitchFamily="18" charset="0"/>
                <a:cs typeface="Times New Roman" panose="02020603050405020304" pitchFamily="18" charset="0"/>
              </a:rPr>
              <a:t>mobile devices.</a:t>
            </a:r>
            <a:r>
              <a:rPr lang="en-US" sz="1600" dirty="0">
                <a:latin typeface="Times New Roman" panose="02020603050405020304" pitchFamily="18" charset="0"/>
                <a:cs typeface="Times New Roman" panose="02020603050405020304" pitchFamily="18" charset="0"/>
              </a:rPr>
              <a:t> </a:t>
            </a:r>
            <a:r>
              <a:rPr lang="en-US" sz="1600" dirty="0"/>
              <a:t/>
            </a:r>
            <a:br>
              <a:rPr lang="en-US" sz="1600" dirty="0"/>
            </a:br>
            <a:endParaRPr lang="en-US" sz="1600" dirty="0" smtClean="0">
              <a:latin typeface="Times New Roman" panose="02020603050405020304" pitchFamily="18" charset="0"/>
              <a:cs typeface="Times New Roman" panose="02020603050405020304" pitchFamily="18" charset="0"/>
            </a:endParaRPr>
          </a:p>
          <a:p>
            <a:pPr marL="76200" indent="0">
              <a:buNone/>
            </a:pPr>
            <a:endParaRPr lang="en-US" sz="1600" dirty="0">
              <a:latin typeface="Times New Roman" panose="02020603050405020304" pitchFamily="18" charset="0"/>
              <a:cs typeface="Times New Roman" panose="02020603050405020304" pitchFamily="18" charset="0"/>
            </a:endParaRPr>
          </a:p>
          <a:p>
            <a:pPr marL="76200" indent="0">
              <a:buNone/>
            </a:pPr>
            <a:endParaRPr lang="en-US" sz="1600" dirty="0" smtClean="0">
              <a:latin typeface="Times New Roman" panose="02020603050405020304" pitchFamily="18" charset="0"/>
              <a:cs typeface="Times New Roman" panose="02020603050405020304" pitchFamily="18" charset="0"/>
            </a:endParaRPr>
          </a:p>
          <a:p>
            <a:pPr marL="76200" indent="0">
              <a:buNone/>
            </a:pPr>
            <a:endParaRPr lang="en-US" sz="1600" dirty="0">
              <a:latin typeface="Times New Roman" panose="02020603050405020304" pitchFamily="18" charset="0"/>
              <a:cs typeface="Times New Roman" panose="02020603050405020304" pitchFamily="18" charset="0"/>
            </a:endParaRPr>
          </a:p>
          <a:p>
            <a:pPr marL="76200" indent="0">
              <a:buNone/>
            </a:pPr>
            <a:r>
              <a:rPr lang="en-US" sz="1600" dirty="0" smtClean="0">
                <a:latin typeface="Times New Roman" panose="02020603050405020304" pitchFamily="18" charset="0"/>
                <a:cs typeface="Times New Roman" panose="02020603050405020304" pitchFamily="18" charset="0"/>
              </a:rPr>
              <a:t>The </a:t>
            </a:r>
            <a:r>
              <a:rPr lang="en-US" sz="1600" dirty="0">
                <a:latin typeface="Times New Roman" panose="02020603050405020304" pitchFamily="18" charset="0"/>
                <a:cs typeface="Times New Roman" panose="02020603050405020304" pitchFamily="18" charset="0"/>
              </a:rPr>
              <a:t>best result </a:t>
            </a:r>
            <a:r>
              <a:rPr lang="en-US" sz="1600" dirty="0" smtClean="0">
                <a:latin typeface="Times New Roman" panose="02020603050405020304" pitchFamily="18" charset="0"/>
                <a:cs typeface="Times New Roman" panose="02020603050405020304" pitchFamily="18" charset="0"/>
              </a:rPr>
              <a:t>show that </a:t>
            </a:r>
            <a:r>
              <a:rPr lang="en-US" sz="1600" dirty="0">
                <a:latin typeface="Times New Roman" panose="02020603050405020304" pitchFamily="18" charset="0"/>
                <a:cs typeface="Times New Roman" panose="02020603050405020304" pitchFamily="18" charset="0"/>
              </a:rPr>
              <a:t>we achieve a mAP/E of 0.0305 on Jetson TK1 with </a:t>
            </a:r>
            <a:r>
              <a:rPr lang="en-US" sz="1600" dirty="0" smtClean="0">
                <a:latin typeface="Times New Roman" panose="02020603050405020304" pitchFamily="18" charset="0"/>
                <a:cs typeface="Times New Roman" panose="02020603050405020304" pitchFamily="18" charset="0"/>
              </a:rPr>
              <a:t>good balance </a:t>
            </a:r>
            <a:r>
              <a:rPr lang="en-US" sz="1600" dirty="0">
                <a:latin typeface="Times New Roman" panose="02020603050405020304" pitchFamily="18" charset="0"/>
                <a:cs typeface="Times New Roman" panose="02020603050405020304" pitchFamily="18" charset="0"/>
              </a:rPr>
              <a:t>between accuracy and energy </a:t>
            </a:r>
            <a:r>
              <a:rPr lang="en-US" sz="1600" dirty="0" smtClean="0">
                <a:latin typeface="Times New Roman" panose="02020603050405020304" pitchFamily="18" charset="0"/>
                <a:cs typeface="Times New Roman" panose="02020603050405020304" pitchFamily="18" charset="0"/>
              </a:rPr>
              <a:t>cost.</a:t>
            </a:r>
            <a:r>
              <a:rPr lang="en-US" sz="1600" dirty="0">
                <a:latin typeface="Times New Roman" panose="02020603050405020304" pitchFamily="18" charset="0"/>
                <a:cs typeface="Times New Roman" panose="02020603050405020304" pitchFamily="18" charset="0"/>
              </a:rPr>
              <a:t/>
            </a:r>
            <a:br>
              <a:rPr lang="en-US" sz="1600" dirty="0">
                <a:latin typeface="Times New Roman" panose="02020603050405020304" pitchFamily="18" charset="0"/>
                <a:cs typeface="Times New Roman" panose="02020603050405020304" pitchFamily="18" charset="0"/>
              </a:rPr>
            </a:br>
            <a:endParaRPr lang="en-US"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7113858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806"/>
        <p:cNvGrpSpPr/>
        <p:nvPr/>
      </p:nvGrpSpPr>
      <p:grpSpPr>
        <a:xfrm>
          <a:off x="0" y="0"/>
          <a:ext cx="0" cy="0"/>
          <a:chOff x="0" y="0"/>
          <a:chExt cx="0" cy="0"/>
        </a:xfrm>
      </p:grpSpPr>
      <p:sp>
        <p:nvSpPr>
          <p:cNvPr id="809" name="Google Shape;809;p19"/>
          <p:cNvSpPr/>
          <p:nvPr/>
        </p:nvSpPr>
        <p:spPr>
          <a:xfrm>
            <a:off x="6898679" y="1890725"/>
            <a:ext cx="1408000" cy="2701375"/>
          </a:xfrm>
          <a:prstGeom prst="rect">
            <a:avLst/>
          </a:prstGeom>
        </p:spPr>
        <p:txBody>
          <a:bodyPr>
            <a:prstTxWarp prst="textPlain">
              <a:avLst/>
            </a:prstTxWarp>
          </a:bodyPr>
          <a:lstStyle/>
          <a:p>
            <a:pPr lvl="0" algn="ctr"/>
            <a:r>
              <a:rPr lang="en-US" b="1" dirty="0">
                <a:solidFill>
                  <a:srgbClr val="6E86B6"/>
                </a:solidFill>
                <a:latin typeface="Titillium Web"/>
              </a:rPr>
              <a:t>8</a:t>
            </a:r>
            <a:endParaRPr b="1" i="0" dirty="0">
              <a:ln>
                <a:noFill/>
              </a:ln>
              <a:solidFill>
                <a:srgbClr val="6E86B6"/>
              </a:solidFill>
              <a:latin typeface="Titillium Web"/>
            </a:endParaRPr>
          </a:p>
        </p:txBody>
      </p:sp>
      <p:sp>
        <p:nvSpPr>
          <p:cNvPr id="2" name="Title 1"/>
          <p:cNvSpPr>
            <a:spLocks noGrp="1"/>
          </p:cNvSpPr>
          <p:nvPr>
            <p:ph type="ctrTitle"/>
          </p:nvPr>
        </p:nvSpPr>
        <p:spPr>
          <a:xfrm>
            <a:off x="273608" y="545990"/>
            <a:ext cx="7772400" cy="1159800"/>
          </a:xfrm>
        </p:spPr>
        <p:txBody>
          <a:bodyPr/>
          <a:lstStyle/>
          <a:p>
            <a:r>
              <a:rPr lang="en-US" sz="2400" dirty="0"/>
              <a:t>A survey on gas leak detection and </a:t>
            </a:r>
            <a:r>
              <a:rPr lang="en-US" sz="2400" dirty="0" smtClean="0"/>
              <a:t>localization techniques</a:t>
            </a:r>
            <a:r>
              <a:rPr lang="en-US" sz="2400" dirty="0"/>
              <a:t>.</a:t>
            </a:r>
            <a:br>
              <a:rPr lang="en-US" sz="2400" dirty="0"/>
            </a:br>
            <a:r>
              <a:rPr lang="en-US" sz="2400" dirty="0" smtClean="0"/>
              <a:t/>
            </a:r>
            <a:br>
              <a:rPr lang="en-US" sz="2400" dirty="0" smtClean="0"/>
            </a:br>
            <a:r>
              <a:rPr lang="en-US" sz="2400" dirty="0" smtClean="0"/>
              <a:t/>
            </a:r>
            <a:br>
              <a:rPr lang="en-US" sz="2400" dirty="0" smtClean="0"/>
            </a:br>
            <a:r>
              <a:rPr lang="en-US" sz="2400" dirty="0" smtClean="0"/>
              <a:t>2012</a:t>
            </a:r>
            <a:endParaRPr lang="en-US" sz="2400" dirty="0"/>
          </a:p>
        </p:txBody>
      </p:sp>
    </p:spTree>
    <p:extLst>
      <p:ext uri="{BB962C8B-B14F-4D97-AF65-F5344CB8AC3E}">
        <p14:creationId xmlns:p14="http://schemas.microsoft.com/office/powerpoint/2010/main" val="749896007"/>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813"/>
        <p:cNvGrpSpPr/>
        <p:nvPr/>
      </p:nvGrpSpPr>
      <p:grpSpPr>
        <a:xfrm>
          <a:off x="0" y="0"/>
          <a:ext cx="0" cy="0"/>
          <a:chOff x="0" y="0"/>
          <a:chExt cx="0" cy="0"/>
        </a:xfrm>
      </p:grpSpPr>
      <p:sp>
        <p:nvSpPr>
          <p:cNvPr id="815" name="Google Shape;815;p20"/>
          <p:cNvSpPr txBox="1">
            <a:spLocks noGrp="1"/>
          </p:cNvSpPr>
          <p:nvPr>
            <p:ph type="body" idx="1"/>
          </p:nvPr>
        </p:nvSpPr>
        <p:spPr>
          <a:xfrm>
            <a:off x="503374" y="262024"/>
            <a:ext cx="7686000" cy="776554"/>
          </a:xfrm>
          <a:prstGeom prst="rect">
            <a:avLst/>
          </a:prstGeom>
        </p:spPr>
        <p:txBody>
          <a:bodyPr spcFirstLastPara="1" wrap="square" lIns="91425" tIns="91425" rIns="91425" bIns="91425" anchor="t" anchorCtr="0">
            <a:noAutofit/>
          </a:bodyPr>
          <a:lstStyle/>
          <a:p>
            <a:pPr lvl="0"/>
            <a:r>
              <a:rPr lang="en-US" dirty="0" smtClean="0"/>
              <a:t>Algorithms and models:</a:t>
            </a:r>
          </a:p>
          <a:p>
            <a:pPr lvl="1"/>
            <a:endParaRPr lang="en-US" dirty="0"/>
          </a:p>
          <a:p>
            <a:pPr marL="533400" lvl="1" indent="0">
              <a:buNone/>
            </a:pPr>
            <a:endParaRPr lang="en-US" dirty="0"/>
          </a:p>
        </p:txBody>
      </p:sp>
      <p:sp>
        <p:nvSpPr>
          <p:cNvPr id="816" name="Google Shape;816;p20"/>
          <p:cNvSpPr txBox="1">
            <a:spLocks noGrp="1"/>
          </p:cNvSpPr>
          <p:nvPr>
            <p:ph type="sldNum" idx="12"/>
          </p:nvPr>
        </p:nvSpPr>
        <p:spPr>
          <a:xfrm>
            <a:off x="8586575" y="-11875"/>
            <a:ext cx="557400" cy="54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54</a:t>
            </a:fld>
            <a:endParaRPr/>
          </a:p>
        </p:txBody>
      </p:sp>
      <p:pic>
        <p:nvPicPr>
          <p:cNvPr id="2" name="Picture 1"/>
          <p:cNvPicPr>
            <a:picLocks noChangeAspect="1"/>
          </p:cNvPicPr>
          <p:nvPr/>
        </p:nvPicPr>
        <p:blipFill>
          <a:blip r:embed="rId3"/>
          <a:stretch>
            <a:fillRect/>
          </a:stretch>
        </p:blipFill>
        <p:spPr>
          <a:xfrm>
            <a:off x="820536" y="1203853"/>
            <a:ext cx="7458075" cy="3074636"/>
          </a:xfrm>
          <a:prstGeom prst="rect">
            <a:avLst/>
          </a:prstGeom>
        </p:spPr>
      </p:pic>
      <p:sp>
        <p:nvSpPr>
          <p:cNvPr id="3" name="Down Arrow Callout 2"/>
          <p:cNvSpPr/>
          <p:nvPr/>
        </p:nvSpPr>
        <p:spPr>
          <a:xfrm>
            <a:off x="5540804" y="1155847"/>
            <a:ext cx="3603171" cy="1097494"/>
          </a:xfrm>
          <a:prstGeom prst="downArrowCallout">
            <a:avLst>
              <a:gd name="adj1" fmla="val 26984"/>
              <a:gd name="adj2" fmla="val 21033"/>
              <a:gd name="adj3" fmla="val 25000"/>
              <a:gd name="adj4" fmla="val 6596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ar-EG" dirty="0" smtClean="0"/>
              <a:t>انى أقيم النتائج  الى حصلت قبل كدا ومن خلالها اقدر احدد اذا كان في تسريب ولا لا فعلا بسبب الحالات الخطأ الى </a:t>
            </a:r>
            <a:r>
              <a:rPr lang="ar-EG" dirty="0" err="1"/>
              <a:t>ب</a:t>
            </a:r>
            <a:r>
              <a:rPr lang="ar-EG" dirty="0" err="1" smtClean="0"/>
              <a:t>تحصل</a:t>
            </a:r>
            <a:r>
              <a:rPr lang="ar-EG" dirty="0" smtClean="0"/>
              <a:t> من انى مجرد بشوف الكميات الى داخلة وخارجة  </a:t>
            </a:r>
            <a:endParaRPr lang="en-US" dirty="0"/>
          </a:p>
        </p:txBody>
      </p:sp>
      <p:sp>
        <p:nvSpPr>
          <p:cNvPr id="4" name="Down Arrow Callout 3"/>
          <p:cNvSpPr/>
          <p:nvPr/>
        </p:nvSpPr>
        <p:spPr>
          <a:xfrm>
            <a:off x="1403397" y="2016033"/>
            <a:ext cx="736240" cy="474617"/>
          </a:xfrm>
          <a:prstGeom prst="down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ar-EG" dirty="0" smtClean="0"/>
              <a:t>صوتي </a:t>
            </a:r>
            <a:endParaRPr lang="en-US" dirty="0"/>
          </a:p>
        </p:txBody>
      </p:sp>
      <p:sp>
        <p:nvSpPr>
          <p:cNvPr id="5" name="Down Arrow Callout 4"/>
          <p:cNvSpPr/>
          <p:nvPr/>
        </p:nvSpPr>
        <p:spPr>
          <a:xfrm rot="17520843">
            <a:off x="-409550" y="2346661"/>
            <a:ext cx="2460171" cy="963189"/>
          </a:xfrm>
          <a:prstGeom prst="downArrowCallout">
            <a:avLst>
              <a:gd name="adj1" fmla="val 10331"/>
              <a:gd name="adj2" fmla="val 23328"/>
              <a:gd name="adj3" fmla="val 25000"/>
              <a:gd name="adj4" fmla="val 6497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ar-EG" dirty="0" smtClean="0"/>
              <a:t>استخدام اسلاك الفايبر او نوع معين من الاسلاك بيكون حساس للمواد الكيميائية وبتغير بتغير خواص المواد دي </a:t>
            </a:r>
            <a:endParaRPr lang="en-US" dirty="0"/>
          </a:p>
        </p:txBody>
      </p:sp>
      <p:sp>
        <p:nvSpPr>
          <p:cNvPr id="12" name="Down Arrow Callout 11"/>
          <p:cNvSpPr/>
          <p:nvPr/>
        </p:nvSpPr>
        <p:spPr>
          <a:xfrm rot="4453512">
            <a:off x="5771179" y="2832128"/>
            <a:ext cx="1092954" cy="474617"/>
          </a:xfrm>
          <a:prstGeom prst="downArrowCallout">
            <a:avLst>
              <a:gd name="adj1" fmla="val 25000"/>
              <a:gd name="adj2" fmla="val 25210"/>
              <a:gd name="adj3" fmla="val 25000"/>
              <a:gd name="adj4" fmla="val 6497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ar-EG" dirty="0" smtClean="0"/>
              <a:t>انخفاض الضغط</a:t>
            </a:r>
            <a:endParaRPr lang="en-US" dirty="0"/>
          </a:p>
        </p:txBody>
      </p:sp>
      <p:sp>
        <p:nvSpPr>
          <p:cNvPr id="13" name="Down Arrow Callout 12"/>
          <p:cNvSpPr/>
          <p:nvPr/>
        </p:nvSpPr>
        <p:spPr>
          <a:xfrm rot="18440399">
            <a:off x="2376578" y="3103747"/>
            <a:ext cx="1003465" cy="564148"/>
          </a:xfrm>
          <a:prstGeom prst="down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Mass balanced</a:t>
            </a:r>
            <a:endParaRPr lang="en-US" dirty="0"/>
          </a:p>
        </p:txBody>
      </p:sp>
      <p:sp>
        <p:nvSpPr>
          <p:cNvPr id="14" name="Down Arrow Callout 13"/>
          <p:cNvSpPr/>
          <p:nvPr/>
        </p:nvSpPr>
        <p:spPr>
          <a:xfrm rot="4453512">
            <a:off x="7732134" y="2771719"/>
            <a:ext cx="1092954" cy="474617"/>
          </a:xfrm>
          <a:prstGeom prst="downArrowCallout">
            <a:avLst>
              <a:gd name="adj1" fmla="val 25000"/>
              <a:gd name="adj2" fmla="val 25210"/>
              <a:gd name="adj3" fmla="val 25000"/>
              <a:gd name="adj4" fmla="val 6497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ar-EG" dirty="0" smtClean="0"/>
              <a:t>انخفاض الضغط</a:t>
            </a:r>
            <a:endParaRPr lang="en-US" dirty="0"/>
          </a:p>
        </p:txBody>
      </p:sp>
      <p:sp>
        <p:nvSpPr>
          <p:cNvPr id="10" name="TextBox 9"/>
          <p:cNvSpPr txBox="1"/>
          <p:nvPr/>
        </p:nvSpPr>
        <p:spPr>
          <a:xfrm>
            <a:off x="3949495" y="3599437"/>
            <a:ext cx="4517583" cy="954107"/>
          </a:xfrm>
          <a:prstGeom prst="rect">
            <a:avLst/>
          </a:prstGeom>
          <a:noFill/>
        </p:spPr>
        <p:txBody>
          <a:bodyPr wrap="none" rtlCol="0">
            <a:spAutoFit/>
          </a:bodyPr>
          <a:lstStyle/>
          <a:p>
            <a:r>
              <a:rPr lang="en-US" b="1" dirty="0" smtClean="0">
                <a:solidFill>
                  <a:schemeClr val="accent1">
                    <a:lumMod val="75000"/>
                  </a:schemeClr>
                </a:solidFill>
              </a:rPr>
              <a:t>            </a:t>
            </a:r>
            <a:r>
              <a:rPr lang="ar-EG" b="1" dirty="0" smtClean="0">
                <a:solidFill>
                  <a:schemeClr val="accent1">
                    <a:lumMod val="75000"/>
                  </a:schemeClr>
                </a:solidFill>
              </a:rPr>
              <a:t>مدى استجابة النظام للترسيب</a:t>
            </a:r>
            <a:r>
              <a:rPr lang="en-US" b="1" dirty="0" smtClean="0">
                <a:solidFill>
                  <a:schemeClr val="accent1">
                    <a:lumMod val="75000"/>
                  </a:schemeClr>
                </a:solidFill>
              </a:rPr>
              <a:t>  </a:t>
            </a:r>
            <a:r>
              <a:rPr lang="ar-EG" b="1" dirty="0" smtClean="0">
                <a:solidFill>
                  <a:schemeClr val="accent1">
                    <a:lumMod val="75000"/>
                  </a:schemeClr>
                </a:solidFill>
              </a:rPr>
              <a:t/>
            </a:r>
            <a:br>
              <a:rPr lang="ar-EG" b="1" dirty="0" smtClean="0">
                <a:solidFill>
                  <a:schemeClr val="accent1">
                    <a:lumMod val="75000"/>
                  </a:schemeClr>
                </a:solidFill>
              </a:rPr>
            </a:br>
            <a:r>
              <a:rPr lang="en-US" b="1" dirty="0" smtClean="0">
                <a:solidFill>
                  <a:schemeClr val="accent1">
                    <a:lumMod val="75000"/>
                  </a:schemeClr>
                </a:solidFill>
              </a:rPr>
              <a:t>                       </a:t>
            </a:r>
            <a:r>
              <a:rPr lang="ar-EG" b="1" dirty="0" smtClean="0">
                <a:solidFill>
                  <a:schemeClr val="accent1">
                    <a:lumMod val="75000"/>
                  </a:schemeClr>
                </a:solidFill>
              </a:rPr>
              <a:t/>
            </a:r>
            <a:br>
              <a:rPr lang="ar-EG" b="1" dirty="0" smtClean="0">
                <a:solidFill>
                  <a:schemeClr val="accent1">
                    <a:lumMod val="75000"/>
                  </a:schemeClr>
                </a:solidFill>
              </a:rPr>
            </a:br>
            <a:r>
              <a:rPr lang="en-US" b="1" dirty="0" smtClean="0">
                <a:solidFill>
                  <a:schemeClr val="accent1">
                    <a:lumMod val="75000"/>
                  </a:schemeClr>
                </a:solidFill>
              </a:rPr>
              <a:t>system </a:t>
            </a:r>
            <a:r>
              <a:rPr lang="en-US" b="1" dirty="0">
                <a:solidFill>
                  <a:schemeClr val="accent1">
                    <a:lumMod val="75000"/>
                  </a:schemeClr>
                </a:solidFill>
              </a:rPr>
              <a:t>response</a:t>
            </a:r>
            <a:r>
              <a:rPr lang="en-US" dirty="0">
                <a:solidFill>
                  <a:schemeClr val="accent1">
                    <a:lumMod val="75000"/>
                  </a:schemeClr>
                </a:solidFill>
              </a:rPr>
              <a:t> </a:t>
            </a:r>
            <a:r>
              <a:rPr lang="en-US" b="1" dirty="0" smtClean="0">
                <a:solidFill>
                  <a:schemeClr val="accent1">
                    <a:lumMod val="75000"/>
                  </a:schemeClr>
                </a:solidFill>
              </a:rPr>
              <a:t>also measured in this technique  </a:t>
            </a:r>
            <a:r>
              <a:rPr lang="en-US" dirty="0">
                <a:solidFill>
                  <a:schemeClr val="accent1">
                    <a:lumMod val="75000"/>
                  </a:schemeClr>
                </a:solidFill>
              </a:rPr>
              <a:t/>
            </a:r>
            <a:br>
              <a:rPr lang="en-US" dirty="0">
                <a:solidFill>
                  <a:schemeClr val="accent1">
                    <a:lumMod val="75000"/>
                  </a:schemeClr>
                </a:solidFill>
              </a:rPr>
            </a:br>
            <a:endParaRPr lang="en-US" b="1" dirty="0">
              <a:solidFill>
                <a:schemeClr val="accent1">
                  <a:lumMod val="75000"/>
                </a:schemeClr>
              </a:solidFill>
            </a:endParaRPr>
          </a:p>
        </p:txBody>
      </p:sp>
    </p:spTree>
    <p:extLst>
      <p:ext uri="{BB962C8B-B14F-4D97-AF65-F5344CB8AC3E}">
        <p14:creationId xmlns:p14="http://schemas.microsoft.com/office/powerpoint/2010/main" val="1624312160"/>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55</a:t>
            </a:fld>
            <a:endParaRPr lang="en"/>
          </a:p>
        </p:txBody>
      </p:sp>
      <p:sp>
        <p:nvSpPr>
          <p:cNvPr id="4" name="Text Placeholder 3"/>
          <p:cNvSpPr>
            <a:spLocks noGrp="1"/>
          </p:cNvSpPr>
          <p:nvPr>
            <p:ph type="body" idx="1"/>
          </p:nvPr>
        </p:nvSpPr>
        <p:spPr>
          <a:xfrm>
            <a:off x="230538" y="116232"/>
            <a:ext cx="8715022" cy="4097567"/>
          </a:xfrm>
        </p:spPr>
        <p:txBody>
          <a:bodyPr/>
          <a:lstStyle/>
          <a:p>
            <a:r>
              <a:rPr lang="en-US" dirty="0" smtClean="0"/>
              <a:t>Comparing  Results : </a:t>
            </a:r>
            <a:r>
              <a:rPr lang="en-US" sz="1300" dirty="0"/>
              <a:t>yes (Y), no (N), slow (S), medium (M), fast (F), low (L) </a:t>
            </a:r>
            <a:r>
              <a:rPr lang="en-US" sz="1300" dirty="0" smtClean="0"/>
              <a:t>and  high </a:t>
            </a:r>
            <a:r>
              <a:rPr lang="en-US" sz="1300" dirty="0"/>
              <a:t>(H</a:t>
            </a:r>
            <a:r>
              <a:rPr lang="en-US" sz="1300" dirty="0" smtClean="0"/>
              <a:t>)</a:t>
            </a:r>
            <a:r>
              <a:rPr lang="en-US" sz="1100" dirty="0" smtClean="0"/>
              <a:t> </a:t>
            </a:r>
            <a:r>
              <a:rPr lang="en-US" sz="1000" dirty="0"/>
              <a:t/>
            </a:r>
            <a:br>
              <a:rPr lang="en-US" sz="1000" dirty="0"/>
            </a:br>
            <a:endParaRPr lang="en-US" dirty="0" smtClean="0"/>
          </a:p>
          <a:p>
            <a:pPr marL="533400" lvl="1" indent="0">
              <a:buNone/>
            </a:pPr>
            <a:endParaRPr lang="en-US" dirty="0" smtClean="0"/>
          </a:p>
        </p:txBody>
      </p:sp>
      <p:pic>
        <p:nvPicPr>
          <p:cNvPr id="3" name="Picture 2"/>
          <p:cNvPicPr>
            <a:picLocks noChangeAspect="1"/>
          </p:cNvPicPr>
          <p:nvPr/>
        </p:nvPicPr>
        <p:blipFill>
          <a:blip r:embed="rId2"/>
          <a:stretch>
            <a:fillRect/>
          </a:stretch>
        </p:blipFill>
        <p:spPr>
          <a:xfrm>
            <a:off x="230538" y="2936345"/>
            <a:ext cx="8715022" cy="2047875"/>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0538" y="659118"/>
            <a:ext cx="8715023" cy="2154034"/>
          </a:xfrm>
          <a:prstGeom prst="rect">
            <a:avLst/>
          </a:prstGeom>
        </p:spPr>
      </p:pic>
      <p:sp>
        <p:nvSpPr>
          <p:cNvPr id="6" name="Rectangle 5"/>
          <p:cNvSpPr/>
          <p:nvPr/>
        </p:nvSpPr>
        <p:spPr>
          <a:xfrm>
            <a:off x="359229" y="1502229"/>
            <a:ext cx="1143000" cy="1230085"/>
          </a:xfrm>
          <a:prstGeom prst="rect">
            <a:avLst/>
          </a:prstGeom>
          <a:no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958182"/>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56</a:t>
            </a:fld>
            <a:endParaRPr lang="en"/>
          </a:p>
        </p:txBody>
      </p:sp>
      <p:sp>
        <p:nvSpPr>
          <p:cNvPr id="4" name="Text Placeholder 3"/>
          <p:cNvSpPr>
            <a:spLocks noGrp="1"/>
          </p:cNvSpPr>
          <p:nvPr>
            <p:ph type="body" idx="1"/>
          </p:nvPr>
        </p:nvSpPr>
        <p:spPr/>
        <p:txBody>
          <a:bodyPr/>
          <a:lstStyle/>
          <a:p>
            <a:r>
              <a:rPr lang="en-US" dirty="0" smtClean="0"/>
              <a:t>Conclusion :</a:t>
            </a:r>
          </a:p>
          <a:p>
            <a:pPr lvl="1"/>
            <a:r>
              <a:rPr lang="en-US" sz="2000" dirty="0">
                <a:solidFill>
                  <a:schemeClr val="accent6">
                    <a:lumMod val="50000"/>
                  </a:schemeClr>
                </a:solidFill>
              </a:rPr>
              <a:t>A wide variety of leak detecting techniques</a:t>
            </a:r>
            <a:r>
              <a:rPr lang="en-US" sz="2000" dirty="0"/>
              <a:t> is available for </a:t>
            </a:r>
            <a:r>
              <a:rPr lang="en-US" sz="2000" dirty="0" smtClean="0"/>
              <a:t>  pipelines like shown in table1 each one for common use</a:t>
            </a:r>
            <a:r>
              <a:rPr lang="en-US" sz="2000" dirty="0"/>
              <a:t> </a:t>
            </a:r>
            <a:r>
              <a:rPr lang="en-US" sz="2000" dirty="0" smtClean="0"/>
              <a:t>and has its advantages and disadvantages so we select the best </a:t>
            </a:r>
            <a:r>
              <a:rPr lang="en-US" sz="2000" dirty="0" smtClean="0">
                <a:solidFill>
                  <a:schemeClr val="accent6">
                    <a:lumMod val="50000"/>
                  </a:schemeClr>
                </a:solidFill>
              </a:rPr>
              <a:t>based on problem condition</a:t>
            </a:r>
            <a:r>
              <a:rPr lang="en-US" sz="2000" dirty="0" smtClean="0"/>
              <a:t> if it in small place and just small pipes it can be handled by non technical or hardware based for better performance </a:t>
            </a:r>
            <a:r>
              <a:rPr lang="en-US" dirty="0"/>
              <a:t/>
            </a:r>
            <a:br>
              <a:rPr lang="en-US" dirty="0"/>
            </a:br>
            <a:endParaRPr lang="en-US" dirty="0" smtClean="0"/>
          </a:p>
          <a:p>
            <a:pPr lvl="1"/>
            <a:endParaRPr lang="en-US" dirty="0"/>
          </a:p>
        </p:txBody>
      </p:sp>
    </p:spTree>
    <p:extLst>
      <p:ext uri="{BB962C8B-B14F-4D97-AF65-F5344CB8AC3E}">
        <p14:creationId xmlns:p14="http://schemas.microsoft.com/office/powerpoint/2010/main" val="207111819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800"/>
        <p:cNvGrpSpPr/>
        <p:nvPr/>
      </p:nvGrpSpPr>
      <p:grpSpPr>
        <a:xfrm>
          <a:off x="0" y="0"/>
          <a:ext cx="0" cy="0"/>
          <a:chOff x="0" y="0"/>
          <a:chExt cx="0" cy="0"/>
        </a:xfrm>
      </p:grpSpPr>
      <p:sp>
        <p:nvSpPr>
          <p:cNvPr id="801" name="Google Shape;801;p18"/>
          <p:cNvSpPr txBox="1">
            <a:spLocks noGrp="1"/>
          </p:cNvSpPr>
          <p:nvPr>
            <p:ph type="body" idx="1"/>
          </p:nvPr>
        </p:nvSpPr>
        <p:spPr>
          <a:xfrm>
            <a:off x="1669850" y="1857000"/>
            <a:ext cx="5804400" cy="2741700"/>
          </a:xfrm>
          <a:prstGeom prst="rect">
            <a:avLst/>
          </a:prstGeom>
        </p:spPr>
        <p:txBody>
          <a:bodyPr spcFirstLastPara="1" wrap="square" lIns="91425" tIns="91425" rIns="91425" bIns="91425" anchor="t" anchorCtr="0">
            <a:noAutofit/>
          </a:bodyPr>
          <a:lstStyle/>
          <a:p>
            <a:pPr marL="0" indent="0">
              <a:buNone/>
            </a:pPr>
            <a:r>
              <a:rPr lang="en" sz="4000" dirty="0" smtClean="0">
                <a:solidFill>
                  <a:schemeClr val="lt1"/>
                </a:solidFill>
              </a:rPr>
              <a:t>“</a:t>
            </a:r>
            <a:r>
              <a:rPr lang="en-US" sz="3200" dirty="0" smtClean="0">
                <a:solidFill>
                  <a:schemeClr val="lt1"/>
                </a:solidFill>
              </a:rPr>
              <a:t>Mahmoud Hamdy Mahmoud </a:t>
            </a:r>
            <a:r>
              <a:rPr lang="en" sz="4000" dirty="0" smtClean="0">
                <a:solidFill>
                  <a:schemeClr val="lt1"/>
                </a:solidFill>
              </a:rPr>
              <a:t>”</a:t>
            </a:r>
            <a:r>
              <a:rPr lang="ar-EG" dirty="0" smtClean="0">
                <a:solidFill>
                  <a:schemeClr val="lt1"/>
                </a:solidFill>
              </a:rPr>
              <a:t/>
            </a:r>
            <a:br>
              <a:rPr lang="ar-EG" dirty="0" smtClean="0">
                <a:solidFill>
                  <a:schemeClr val="lt1"/>
                </a:solidFill>
              </a:rPr>
            </a:br>
            <a:endParaRPr dirty="0"/>
          </a:p>
        </p:txBody>
      </p:sp>
      <p:sp>
        <p:nvSpPr>
          <p:cNvPr id="802" name="Google Shape;802;p18"/>
          <p:cNvSpPr txBox="1">
            <a:spLocks noGrp="1"/>
          </p:cNvSpPr>
          <p:nvPr>
            <p:ph type="sldNum" idx="12"/>
          </p:nvPr>
        </p:nvSpPr>
        <p:spPr>
          <a:xfrm>
            <a:off x="8586575" y="-11875"/>
            <a:ext cx="557400" cy="54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57</a:t>
            </a:fld>
            <a:endParaRPr/>
          </a:p>
        </p:txBody>
      </p:sp>
    </p:spTree>
    <p:extLst>
      <p:ext uri="{BB962C8B-B14F-4D97-AF65-F5344CB8AC3E}">
        <p14:creationId xmlns:p14="http://schemas.microsoft.com/office/powerpoint/2010/main" val="1964954924"/>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806"/>
        <p:cNvGrpSpPr/>
        <p:nvPr/>
      </p:nvGrpSpPr>
      <p:grpSpPr>
        <a:xfrm>
          <a:off x="0" y="0"/>
          <a:ext cx="0" cy="0"/>
          <a:chOff x="0" y="0"/>
          <a:chExt cx="0" cy="0"/>
        </a:xfrm>
      </p:grpSpPr>
      <p:sp>
        <p:nvSpPr>
          <p:cNvPr id="809" name="Google Shape;809;p19"/>
          <p:cNvSpPr/>
          <p:nvPr/>
        </p:nvSpPr>
        <p:spPr>
          <a:xfrm>
            <a:off x="8581175" y="85344"/>
            <a:ext cx="477481" cy="1769652"/>
          </a:xfrm>
          <a:prstGeom prst="rect">
            <a:avLst/>
          </a:prstGeom>
        </p:spPr>
        <p:txBody>
          <a:bodyPr>
            <a:prstTxWarp prst="textPlain">
              <a:avLst/>
            </a:prstTxWarp>
          </a:bodyPr>
          <a:lstStyle/>
          <a:p>
            <a:pPr lvl="0" algn="ctr"/>
            <a:r>
              <a:rPr b="1" i="0" dirty="0">
                <a:ln>
                  <a:noFill/>
                </a:ln>
                <a:solidFill>
                  <a:srgbClr val="6E86B6"/>
                </a:solidFill>
                <a:latin typeface="Titillium Web"/>
              </a:rPr>
              <a:t>1</a:t>
            </a:r>
          </a:p>
        </p:txBody>
      </p:sp>
      <p:sp>
        <p:nvSpPr>
          <p:cNvPr id="2" name="Title 1"/>
          <p:cNvSpPr>
            <a:spLocks noGrp="1"/>
          </p:cNvSpPr>
          <p:nvPr>
            <p:ph type="ctrTitle"/>
          </p:nvPr>
        </p:nvSpPr>
        <p:spPr>
          <a:xfrm>
            <a:off x="170866" y="85344"/>
            <a:ext cx="8410309" cy="4992624"/>
          </a:xfrm>
        </p:spPr>
        <p:txBody>
          <a:bodyPr/>
          <a:lstStyle/>
          <a:p>
            <a:r>
              <a:rPr lang="en-US" sz="1400" b="1" dirty="0" smtClean="0">
                <a:solidFill>
                  <a:srgbClr val="00B0F0"/>
                </a:solidFill>
              </a:rPr>
              <a:t>Title</a:t>
            </a:r>
            <a:r>
              <a:rPr lang="en-US" sz="1400" dirty="0"/>
              <a:t>:</a:t>
            </a:r>
            <a:r>
              <a:rPr lang="en-US" sz="1400" b="1" dirty="0"/>
              <a:t> </a:t>
            </a:r>
            <a:r>
              <a:rPr lang="en-US" sz="1600" dirty="0"/>
              <a:t>Deep Learning Based Fire</a:t>
            </a:r>
            <a:r>
              <a:rPr lang="en-US" sz="1600" b="1" dirty="0"/>
              <a:t> </a:t>
            </a:r>
            <a:r>
              <a:rPr lang="en-US" sz="1600" dirty="0"/>
              <a:t>Detection </a:t>
            </a:r>
            <a:r>
              <a:rPr lang="en-US" sz="1600" dirty="0" smtClean="0"/>
              <a:t>System</a:t>
            </a:r>
            <a:r>
              <a:rPr lang="en-US" sz="1400" dirty="0" smtClean="0"/>
              <a:t>                         	</a:t>
            </a:r>
            <a:r>
              <a:rPr lang="en-US" sz="2400" dirty="0"/>
              <a:t/>
            </a:r>
            <a:br>
              <a:rPr lang="en-US" sz="2400" dirty="0"/>
            </a:br>
            <a:r>
              <a:rPr lang="en-US" sz="1400" b="1" dirty="0" smtClean="0">
                <a:solidFill>
                  <a:srgbClr val="00B0F0"/>
                </a:solidFill>
              </a:rPr>
              <a:t>Algorithm</a:t>
            </a:r>
            <a:r>
              <a:rPr lang="en-US" sz="2400" dirty="0" smtClean="0"/>
              <a:t>:						</a:t>
            </a:r>
            <a:r>
              <a:rPr lang="en-US" sz="2400" dirty="0">
                <a:solidFill>
                  <a:srgbClr val="FFFF00"/>
                </a:solidFill>
              </a:rPr>
              <a:t> </a:t>
            </a:r>
            <a:r>
              <a:rPr lang="en-US" sz="2400" b="1" dirty="0">
                <a:solidFill>
                  <a:srgbClr val="FFFF00"/>
                </a:solidFill>
              </a:rPr>
              <a:t>2018</a:t>
            </a:r>
            <a:r>
              <a:rPr lang="en-US" sz="2400" dirty="0" smtClean="0"/>
              <a:t/>
            </a:r>
            <a:br>
              <a:rPr lang="en-US" sz="2400" dirty="0" smtClean="0"/>
            </a:br>
            <a:r>
              <a:rPr lang="en-US" sz="2400" dirty="0" smtClean="0"/>
              <a:t>   </a:t>
            </a:r>
            <a:r>
              <a:rPr lang="en-US" sz="1400" dirty="0" smtClean="0"/>
              <a:t>D-CNN </a:t>
            </a:r>
            <a:r>
              <a:rPr lang="en-US" sz="1400" dirty="0"/>
              <a:t>(Deep Convolutional neural networks), </a:t>
            </a:r>
            <a:r>
              <a:rPr lang="en-US" sz="1400" dirty="0" smtClean="0"/>
              <a:t/>
            </a:r>
            <a:br>
              <a:rPr lang="en-US" sz="1400" dirty="0" smtClean="0"/>
            </a:br>
            <a:r>
              <a:rPr lang="en-US" sz="1400" dirty="0" smtClean="0"/>
              <a:t>     computer </a:t>
            </a:r>
            <a:r>
              <a:rPr lang="en-US" sz="1400" dirty="0"/>
              <a:t>vision system employs three major stages: </a:t>
            </a:r>
            <a:r>
              <a:rPr lang="en-US" sz="1400" dirty="0" smtClean="0"/>
              <a:t/>
            </a:r>
            <a:br>
              <a:rPr lang="en-US" sz="1400" dirty="0" smtClean="0"/>
            </a:br>
            <a:r>
              <a:rPr lang="en-US" sz="1400" dirty="0" smtClean="0"/>
              <a:t>    (1) </a:t>
            </a:r>
            <a:r>
              <a:rPr lang="en-US" sz="1400" dirty="0"/>
              <a:t>moving object segmentation, </a:t>
            </a:r>
            <a:r>
              <a:rPr lang="en-US" sz="1400" dirty="0" smtClean="0"/>
              <a:t/>
            </a:r>
            <a:br>
              <a:rPr lang="en-US" sz="1400" dirty="0" smtClean="0"/>
            </a:br>
            <a:r>
              <a:rPr lang="en-US" sz="1400" dirty="0" smtClean="0"/>
              <a:t>    (</a:t>
            </a:r>
            <a:r>
              <a:rPr lang="en-US" sz="1400" dirty="0"/>
              <a:t>2) fire pixel </a:t>
            </a:r>
            <a:r>
              <a:rPr lang="en-US" sz="1400" dirty="0" smtClean="0"/>
              <a:t>detection</a:t>
            </a:r>
            <a:r>
              <a:rPr lang="en-US" sz="1400" dirty="0"/>
              <a:t/>
            </a:r>
            <a:br>
              <a:rPr lang="en-US" sz="1400" dirty="0"/>
            </a:br>
            <a:r>
              <a:rPr lang="en-US" sz="1400" dirty="0" smtClean="0"/>
              <a:t>    (3</a:t>
            </a:r>
            <a:r>
              <a:rPr lang="en-US" sz="1400" dirty="0"/>
              <a:t>) analysis of the candidate regions containing fire pixels.</a:t>
            </a:r>
            <a:br>
              <a:rPr lang="en-US" sz="1400" dirty="0"/>
            </a:br>
            <a:r>
              <a:rPr lang="en-US" sz="1400" dirty="0"/>
              <a:t/>
            </a:r>
            <a:br>
              <a:rPr lang="en-US" sz="1400" dirty="0"/>
            </a:br>
            <a:r>
              <a:rPr lang="en-US" sz="1400" b="1" dirty="0" smtClean="0">
                <a:solidFill>
                  <a:srgbClr val="00B0F0"/>
                </a:solidFill>
              </a:rPr>
              <a:t>Data set</a:t>
            </a:r>
            <a:r>
              <a:rPr lang="en-US" sz="1400" dirty="0" smtClean="0"/>
              <a:t> : </a:t>
            </a:r>
            <a:br>
              <a:rPr lang="en-US" sz="1400" dirty="0" smtClean="0"/>
            </a:br>
            <a:r>
              <a:rPr lang="en-US" sz="1400" dirty="0"/>
              <a:t> </a:t>
            </a:r>
            <a:r>
              <a:rPr lang="en-US" sz="1400" dirty="0" smtClean="0"/>
              <a:t>     Uses </a:t>
            </a:r>
            <a:r>
              <a:rPr lang="en-US" sz="1400" dirty="0"/>
              <a:t>a mixture of Gaussian distribution which are obtained from a training </a:t>
            </a:r>
            <a:r>
              <a:rPr lang="en-US" sz="1400" dirty="0" smtClean="0"/>
              <a:t>set</a:t>
            </a:r>
            <a:br>
              <a:rPr lang="en-US" sz="1400" dirty="0" smtClean="0"/>
            </a:br>
            <a:r>
              <a:rPr lang="en-US" sz="1400" dirty="0"/>
              <a:t> </a:t>
            </a:r>
            <a:r>
              <a:rPr lang="en-US" sz="1400" dirty="0" smtClean="0"/>
              <a:t>     </a:t>
            </a:r>
            <a:r>
              <a:rPr lang="en-US" sz="1400" dirty="0"/>
              <a:t>of fire pixels </a:t>
            </a:r>
            <a:r>
              <a:rPr lang="en-US" sz="1400" dirty="0" smtClean="0"/>
              <a:t>represented </a:t>
            </a:r>
            <a:r>
              <a:rPr lang="en-US" sz="1400" dirty="0"/>
              <a:t>in the RGB color space</a:t>
            </a:r>
            <a:r>
              <a:rPr lang="en-US" sz="1400" dirty="0" smtClean="0"/>
              <a:t>,</a:t>
            </a:r>
            <a:br>
              <a:rPr lang="en-US" sz="1400" dirty="0" smtClean="0"/>
            </a:br>
            <a:r>
              <a:rPr lang="en-US" sz="1400" dirty="0" smtClean="0"/>
              <a:t>      also </a:t>
            </a:r>
            <a:r>
              <a:rPr lang="en-US" sz="1400" dirty="0"/>
              <a:t>using </a:t>
            </a:r>
            <a:r>
              <a:rPr lang="en-US" sz="1400" dirty="0" err="1"/>
              <a:t>Resnet</a:t>
            </a:r>
            <a:r>
              <a:rPr lang="en-US" sz="1400" dirty="0"/>
              <a:t> 50 and VGG16 dataset</a:t>
            </a:r>
            <a:br>
              <a:rPr lang="en-US" sz="1400" dirty="0"/>
            </a:br>
            <a:r>
              <a:rPr lang="en-US" sz="1400" dirty="0" smtClean="0"/>
              <a:t/>
            </a:r>
            <a:br>
              <a:rPr lang="en-US" sz="1400" dirty="0" smtClean="0"/>
            </a:br>
            <a:r>
              <a:rPr lang="en-US" sz="1400" b="1" dirty="0">
                <a:solidFill>
                  <a:srgbClr val="00B0F0"/>
                </a:solidFill>
              </a:rPr>
              <a:t>Result</a:t>
            </a:r>
            <a:r>
              <a:rPr lang="en-US" sz="1400" dirty="0"/>
              <a:t>: </a:t>
            </a:r>
            <a:br>
              <a:rPr lang="en-US" sz="1400" dirty="0"/>
            </a:br>
            <a:r>
              <a:rPr lang="en-US" sz="1400" dirty="0" smtClean="0"/>
              <a:t>      after </a:t>
            </a:r>
            <a:r>
              <a:rPr lang="en-US" sz="1400" dirty="0"/>
              <a:t>using this system that detect the fire as early as possible this can provide </a:t>
            </a:r>
            <a:r>
              <a:rPr lang="en-US" sz="1400" dirty="0" smtClean="0"/>
              <a:t/>
            </a:r>
            <a:br>
              <a:rPr lang="en-US" sz="1400" dirty="0" smtClean="0"/>
            </a:br>
            <a:r>
              <a:rPr lang="en-US" sz="1400" dirty="0"/>
              <a:t> </a:t>
            </a:r>
            <a:r>
              <a:rPr lang="en-US" sz="1400" dirty="0" smtClean="0"/>
              <a:t>     enough </a:t>
            </a:r>
            <a:r>
              <a:rPr lang="en-US" sz="1400" dirty="0"/>
              <a:t>time for automated systems/ fire personnel for effective counter actions.</a:t>
            </a:r>
            <a:br>
              <a:rPr lang="en-US" sz="1400" dirty="0"/>
            </a:br>
            <a:r>
              <a:rPr lang="en-US" sz="1400" dirty="0" smtClean="0"/>
              <a:t/>
            </a:r>
            <a:br>
              <a:rPr lang="en-US" sz="1400" dirty="0" smtClean="0"/>
            </a:br>
            <a:r>
              <a:rPr lang="en-US" sz="1400" b="1" dirty="0">
                <a:solidFill>
                  <a:srgbClr val="00B0F0"/>
                </a:solidFill>
              </a:rPr>
              <a:t>Conclusion</a:t>
            </a:r>
            <a:r>
              <a:rPr lang="en-US" sz="1400" dirty="0"/>
              <a:t>:</a:t>
            </a:r>
            <a:br>
              <a:rPr lang="en-US" sz="1400" dirty="0"/>
            </a:br>
            <a:r>
              <a:rPr lang="en-US" sz="1400" dirty="0" smtClean="0"/>
              <a:t>      This </a:t>
            </a:r>
            <a:r>
              <a:rPr lang="en-US" sz="1400" dirty="0"/>
              <a:t>paper proposed a video-based fire alarming system by analyzing the image </a:t>
            </a:r>
            <a:r>
              <a:rPr lang="en-US" sz="1400" dirty="0" smtClean="0"/>
              <a:t/>
            </a:r>
            <a:br>
              <a:rPr lang="en-US" sz="1400" dirty="0" smtClean="0"/>
            </a:br>
            <a:r>
              <a:rPr lang="en-US" sz="1400" dirty="0"/>
              <a:t> </a:t>
            </a:r>
            <a:r>
              <a:rPr lang="en-US" sz="1400" dirty="0" smtClean="0"/>
              <a:t>     sequences acquired   from </a:t>
            </a:r>
            <a:r>
              <a:rPr lang="en-US" sz="1400" dirty="0"/>
              <a:t>a video source. The fire can be detected at its inception.</a:t>
            </a:r>
            <a:br>
              <a:rPr lang="en-US" sz="1400" dirty="0"/>
            </a:br>
            <a:endParaRPr lang="en-US" sz="1400" dirty="0"/>
          </a:p>
        </p:txBody>
      </p:sp>
    </p:spTree>
    <p:extLst>
      <p:ext uri="{BB962C8B-B14F-4D97-AF65-F5344CB8AC3E}">
        <p14:creationId xmlns:p14="http://schemas.microsoft.com/office/powerpoint/2010/main" val="1474432646"/>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813"/>
        <p:cNvGrpSpPr/>
        <p:nvPr/>
      </p:nvGrpSpPr>
      <p:grpSpPr>
        <a:xfrm>
          <a:off x="0" y="0"/>
          <a:ext cx="0" cy="0"/>
          <a:chOff x="0" y="0"/>
          <a:chExt cx="0" cy="0"/>
        </a:xfrm>
      </p:grpSpPr>
      <p:sp>
        <p:nvSpPr>
          <p:cNvPr id="815" name="Google Shape;815;p20"/>
          <p:cNvSpPr txBox="1">
            <a:spLocks noGrp="1"/>
          </p:cNvSpPr>
          <p:nvPr>
            <p:ph type="body" idx="1"/>
          </p:nvPr>
        </p:nvSpPr>
        <p:spPr>
          <a:xfrm>
            <a:off x="0" y="0"/>
            <a:ext cx="9144000" cy="5143500"/>
          </a:xfrm>
          <a:prstGeom prst="rect">
            <a:avLst/>
          </a:prstGeom>
        </p:spPr>
        <p:txBody>
          <a:bodyPr spcFirstLastPara="1" wrap="square" lIns="91425" tIns="91425" rIns="91425" bIns="91425" anchor="t" anchorCtr="0">
            <a:noAutofit/>
          </a:bodyPr>
          <a:lstStyle/>
          <a:p>
            <a:pPr marL="76200" lvl="0" indent="0">
              <a:buNone/>
            </a:pPr>
            <a:r>
              <a:rPr lang="en-US" sz="1400" b="1" dirty="0" smtClean="0">
                <a:solidFill>
                  <a:srgbClr val="00B0F0"/>
                </a:solidFill>
              </a:rPr>
              <a:t>Title</a:t>
            </a:r>
            <a:r>
              <a:rPr lang="en-US" sz="1400" dirty="0" smtClean="0"/>
              <a:t>: </a:t>
            </a:r>
            <a:r>
              <a:rPr lang="en-US" sz="1600" dirty="0"/>
              <a:t>Remote Leak Hole Localization for Underwater Natural Gas </a:t>
            </a:r>
            <a:r>
              <a:rPr lang="en-US" sz="1600" dirty="0" smtClean="0"/>
              <a:t>Pipelines</a:t>
            </a:r>
            <a:endParaRPr lang="en-US" sz="1400" dirty="0" smtClean="0"/>
          </a:p>
          <a:p>
            <a:pPr marL="76200" lvl="0" indent="0">
              <a:buNone/>
            </a:pPr>
            <a:r>
              <a:rPr lang="en-US" sz="1400" dirty="0" smtClean="0"/>
              <a:t>								</a:t>
            </a:r>
            <a:endParaRPr lang="en-US" sz="1400" b="1" dirty="0" smtClean="0">
              <a:solidFill>
                <a:srgbClr val="FFFF00"/>
              </a:solidFill>
            </a:endParaRPr>
          </a:p>
          <a:p>
            <a:pPr marL="76200" indent="0">
              <a:buNone/>
            </a:pPr>
            <a:r>
              <a:rPr lang="en-US" sz="1400" b="1" dirty="0">
                <a:solidFill>
                  <a:srgbClr val="00B0F0"/>
                </a:solidFill>
              </a:rPr>
              <a:t>Algorithm</a:t>
            </a:r>
            <a:r>
              <a:rPr lang="en-US" sz="1400" dirty="0" smtClean="0"/>
              <a:t>:						</a:t>
            </a:r>
            <a:r>
              <a:rPr lang="en-US" sz="1400" b="1" dirty="0">
                <a:solidFill>
                  <a:srgbClr val="FFFF00"/>
                </a:solidFill>
              </a:rPr>
              <a:t> </a:t>
            </a:r>
            <a:r>
              <a:rPr lang="en-US" sz="1400" b="1" dirty="0" smtClean="0">
                <a:solidFill>
                  <a:srgbClr val="FFFF00"/>
                </a:solidFill>
              </a:rPr>
              <a:t>          </a:t>
            </a:r>
            <a:r>
              <a:rPr lang="en-US" b="1" dirty="0" smtClean="0">
                <a:solidFill>
                  <a:srgbClr val="FFFF00"/>
                </a:solidFill>
              </a:rPr>
              <a:t>2017</a:t>
            </a:r>
            <a:endParaRPr lang="en-US" sz="1400" dirty="0"/>
          </a:p>
          <a:p>
            <a:r>
              <a:rPr lang="en-US" sz="1400" dirty="0"/>
              <a:t>Leakage can be detected by using software based methods.</a:t>
            </a:r>
          </a:p>
          <a:p>
            <a:r>
              <a:rPr lang="en-US" sz="1400" dirty="0"/>
              <a:t>GAS BUBBLES IN UNDERWATER MEDIUM,</a:t>
            </a:r>
          </a:p>
          <a:p>
            <a:r>
              <a:rPr lang="en-US" sz="1400" dirty="0"/>
              <a:t>LEAK HOLE LOCALIZATION </a:t>
            </a:r>
            <a:r>
              <a:rPr lang="en-US" sz="1400" dirty="0" smtClean="0"/>
              <a:t>METHOD</a:t>
            </a:r>
          </a:p>
          <a:p>
            <a:pPr marL="76200" indent="0">
              <a:buNone/>
            </a:pPr>
            <a:r>
              <a:rPr lang="en-US" sz="1400" b="1" dirty="0" smtClean="0">
                <a:solidFill>
                  <a:srgbClr val="00B0F0"/>
                </a:solidFill>
              </a:rPr>
              <a:t>Dataset</a:t>
            </a:r>
            <a:r>
              <a:rPr lang="en-US" sz="1400" dirty="0"/>
              <a:t>: </a:t>
            </a:r>
            <a:endParaRPr lang="en-US" sz="1400" dirty="0" smtClean="0"/>
          </a:p>
          <a:p>
            <a:pPr marL="76200" indent="0">
              <a:buNone/>
            </a:pPr>
            <a:r>
              <a:rPr lang="en-US" sz="1400" dirty="0"/>
              <a:t> </a:t>
            </a:r>
            <a:r>
              <a:rPr lang="en-US" sz="1400" dirty="0" smtClean="0"/>
              <a:t>      Sources </a:t>
            </a:r>
            <a:r>
              <a:rPr lang="en-US" sz="1400" dirty="0"/>
              <a:t>of underwater ambient noise by Gaussian distribution and thermal noise (</a:t>
            </a:r>
            <a:r>
              <a:rPr lang="en-US" sz="1400" i="1" dirty="0"/>
              <a:t>Nth</a:t>
            </a:r>
            <a:r>
              <a:rPr lang="en-US" sz="1400" dirty="0" smtClean="0"/>
              <a:t>)</a:t>
            </a:r>
          </a:p>
          <a:p>
            <a:pPr marL="76200" indent="0">
              <a:buNone/>
            </a:pPr>
            <a:r>
              <a:rPr lang="en-US" sz="1400" b="1" dirty="0" smtClean="0">
                <a:solidFill>
                  <a:srgbClr val="00B0F0"/>
                </a:solidFill>
              </a:rPr>
              <a:t>Result</a:t>
            </a:r>
            <a:r>
              <a:rPr lang="en-US" sz="1400" dirty="0" smtClean="0"/>
              <a:t>:</a:t>
            </a:r>
          </a:p>
          <a:p>
            <a:pPr marL="76200" indent="0">
              <a:buNone/>
            </a:pPr>
            <a:r>
              <a:rPr lang="en-US" sz="1400" dirty="0" smtClean="0"/>
              <a:t>        Leakages </a:t>
            </a:r>
            <a:r>
              <a:rPr lang="en-US" sz="1400" dirty="0"/>
              <a:t>can be located with low average position errors far from several kilometers depending </a:t>
            </a:r>
            <a:endParaRPr lang="en-US" sz="1400" dirty="0" smtClean="0"/>
          </a:p>
          <a:p>
            <a:pPr marL="76200" indent="0">
              <a:buNone/>
            </a:pPr>
            <a:r>
              <a:rPr lang="en-US" sz="1400" dirty="0"/>
              <a:t> </a:t>
            </a:r>
            <a:r>
              <a:rPr lang="en-US" sz="1400" dirty="0" smtClean="0"/>
              <a:t>       on underwater </a:t>
            </a:r>
            <a:r>
              <a:rPr lang="en-US" sz="1400" dirty="0"/>
              <a:t>ambient noise, detection method and source strength.</a:t>
            </a:r>
          </a:p>
          <a:p>
            <a:pPr marL="76200" indent="0">
              <a:buNone/>
            </a:pPr>
            <a:endParaRPr lang="en-US" sz="1400" dirty="0" smtClean="0"/>
          </a:p>
          <a:p>
            <a:pPr marL="76200" indent="0">
              <a:buNone/>
            </a:pPr>
            <a:r>
              <a:rPr lang="en-US" sz="1400" b="1" dirty="0" smtClean="0">
                <a:solidFill>
                  <a:srgbClr val="00B0F0"/>
                </a:solidFill>
              </a:rPr>
              <a:t>Conclusion</a:t>
            </a:r>
            <a:r>
              <a:rPr lang="en-US" sz="1400" dirty="0"/>
              <a:t>: </a:t>
            </a:r>
          </a:p>
          <a:p>
            <a:pPr marL="76200" indent="0">
              <a:buNone/>
            </a:pPr>
            <a:r>
              <a:rPr lang="en-US" sz="1400" dirty="0" smtClean="0"/>
              <a:t>       The </a:t>
            </a:r>
            <a:r>
              <a:rPr lang="en-US" sz="1400" dirty="0"/>
              <a:t>proposed system can detect the leak of pipelines underwater and provide its location </a:t>
            </a:r>
            <a:endParaRPr lang="en-US" sz="1400" dirty="0" smtClean="0"/>
          </a:p>
          <a:p>
            <a:pPr marL="76200" indent="0">
              <a:buNone/>
            </a:pPr>
            <a:r>
              <a:rPr lang="en-US" sz="1400" dirty="0"/>
              <a:t> </a:t>
            </a:r>
            <a:r>
              <a:rPr lang="en-US" sz="1400" dirty="0" smtClean="0"/>
              <a:t>      and </a:t>
            </a:r>
            <a:r>
              <a:rPr lang="en-US" sz="1400" dirty="0"/>
              <a:t>size of leak </a:t>
            </a:r>
            <a:r>
              <a:rPr lang="en-US" sz="1400" dirty="0" smtClean="0"/>
              <a:t>  hole </a:t>
            </a:r>
            <a:r>
              <a:rPr lang="en-US" sz="1400" dirty="0"/>
              <a:t>remotely.</a:t>
            </a:r>
          </a:p>
          <a:p>
            <a:pPr marL="76200" lvl="0" indent="0">
              <a:buNone/>
            </a:pPr>
            <a:endParaRPr sz="1400" dirty="0"/>
          </a:p>
        </p:txBody>
      </p:sp>
      <p:sp>
        <p:nvSpPr>
          <p:cNvPr id="3" name="Rectangle 2"/>
          <p:cNvSpPr/>
          <p:nvPr/>
        </p:nvSpPr>
        <p:spPr>
          <a:xfrm>
            <a:off x="8367104" y="0"/>
            <a:ext cx="630165" cy="1446550"/>
          </a:xfrm>
          <a:prstGeom prst="rect">
            <a:avLst/>
          </a:prstGeom>
        </p:spPr>
        <p:txBody>
          <a:bodyPr wrap="square">
            <a:spAutoFit/>
          </a:bodyPr>
          <a:lstStyle/>
          <a:p>
            <a:r>
              <a:rPr lang="en-US" sz="8800" b="1" dirty="0" smtClean="0">
                <a:solidFill>
                  <a:srgbClr val="6E86B6"/>
                </a:solidFill>
                <a:latin typeface="Titillium Web"/>
              </a:rPr>
              <a:t>2</a:t>
            </a:r>
            <a:endParaRPr lang="en-US" dirty="0"/>
          </a:p>
        </p:txBody>
      </p:sp>
    </p:spTree>
    <p:extLst>
      <p:ext uri="{BB962C8B-B14F-4D97-AF65-F5344CB8AC3E}">
        <p14:creationId xmlns:p14="http://schemas.microsoft.com/office/powerpoint/2010/main" val="59842823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06"/>
        <p:cNvGrpSpPr/>
        <p:nvPr/>
      </p:nvGrpSpPr>
      <p:grpSpPr>
        <a:xfrm>
          <a:off x="0" y="0"/>
          <a:ext cx="0" cy="0"/>
          <a:chOff x="0" y="0"/>
          <a:chExt cx="0" cy="0"/>
        </a:xfrm>
      </p:grpSpPr>
      <p:sp>
        <p:nvSpPr>
          <p:cNvPr id="809" name="Google Shape;809;p19"/>
          <p:cNvSpPr/>
          <p:nvPr/>
        </p:nvSpPr>
        <p:spPr>
          <a:xfrm>
            <a:off x="6898679" y="1890725"/>
            <a:ext cx="1408000" cy="2701375"/>
          </a:xfrm>
          <a:prstGeom prst="rect">
            <a:avLst/>
          </a:prstGeom>
        </p:spPr>
        <p:txBody>
          <a:bodyPr>
            <a:prstTxWarp prst="textPlain">
              <a:avLst/>
            </a:prstTxWarp>
          </a:bodyPr>
          <a:lstStyle/>
          <a:p>
            <a:pPr lvl="0" algn="ctr"/>
            <a:r>
              <a:rPr lang="en-US" b="1" dirty="0">
                <a:solidFill>
                  <a:srgbClr val="6E86B6"/>
                </a:solidFill>
                <a:latin typeface="Titillium Web"/>
              </a:rPr>
              <a:t>1</a:t>
            </a:r>
            <a:endParaRPr b="1" i="0" dirty="0">
              <a:ln>
                <a:noFill/>
              </a:ln>
              <a:solidFill>
                <a:srgbClr val="6E86B6"/>
              </a:solidFill>
              <a:latin typeface="Titillium Web"/>
            </a:endParaRPr>
          </a:p>
        </p:txBody>
      </p:sp>
      <p:sp>
        <p:nvSpPr>
          <p:cNvPr id="2" name="Title 1"/>
          <p:cNvSpPr>
            <a:spLocks noGrp="1"/>
          </p:cNvSpPr>
          <p:nvPr>
            <p:ph type="ctrTitle"/>
          </p:nvPr>
        </p:nvSpPr>
        <p:spPr>
          <a:xfrm>
            <a:off x="170867" y="1172376"/>
            <a:ext cx="6485114" cy="1159800"/>
          </a:xfrm>
        </p:spPr>
        <p:txBody>
          <a:bodyPr/>
          <a:lstStyle/>
          <a:p>
            <a:r>
              <a:rPr lang="en-US" sz="2400" dirty="0"/>
              <a:t>“Real-World Image Datasets for Federated Learning: object detection using YOLO and Federated Learning ”</a:t>
            </a:r>
          </a:p>
        </p:txBody>
      </p:sp>
      <p:sp>
        <p:nvSpPr>
          <p:cNvPr id="5" name="Title 1">
            <a:extLst>
              <a:ext uri="{FF2B5EF4-FFF2-40B4-BE49-F238E27FC236}">
                <a16:creationId xmlns:a16="http://schemas.microsoft.com/office/drawing/2014/main" xmlns="" id="{3A375565-F539-4E4F-95FC-076B81D61786}"/>
              </a:ext>
            </a:extLst>
          </p:cNvPr>
          <p:cNvSpPr txBox="1">
            <a:spLocks/>
          </p:cNvSpPr>
          <p:nvPr/>
        </p:nvSpPr>
        <p:spPr>
          <a:xfrm>
            <a:off x="170867" y="2507112"/>
            <a:ext cx="1700463" cy="60842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4800"/>
              <a:buFont typeface="Titillium Web ExtraLight"/>
              <a:buNone/>
              <a:defRPr sz="4800" b="0" i="0" u="none" strike="noStrike" cap="none">
                <a:solidFill>
                  <a:schemeClr val="lt1"/>
                </a:solidFill>
                <a:latin typeface="Titillium Web ExtraLight"/>
                <a:ea typeface="Titillium Web ExtraLight"/>
                <a:cs typeface="Titillium Web ExtraLight"/>
                <a:sym typeface="Titillium Web ExtraLight"/>
              </a:defRPr>
            </a:lvl1pPr>
            <a:lvl2pPr marR="0" lvl="1" algn="l" rtl="0">
              <a:lnSpc>
                <a:spcPct val="100000"/>
              </a:lnSpc>
              <a:spcBef>
                <a:spcPts val="0"/>
              </a:spcBef>
              <a:spcAft>
                <a:spcPts val="0"/>
              </a:spcAft>
              <a:buClr>
                <a:schemeClr val="lt1"/>
              </a:buClr>
              <a:buSzPts val="4800"/>
              <a:buFont typeface="Titillium Web ExtraLight"/>
              <a:buNone/>
              <a:defRPr sz="4800" b="0" i="0" u="none" strike="noStrike" cap="none">
                <a:solidFill>
                  <a:schemeClr val="lt1"/>
                </a:solidFill>
                <a:latin typeface="Titillium Web ExtraLight"/>
                <a:ea typeface="Titillium Web ExtraLight"/>
                <a:cs typeface="Titillium Web ExtraLight"/>
                <a:sym typeface="Titillium Web ExtraLight"/>
              </a:defRPr>
            </a:lvl2pPr>
            <a:lvl3pPr marR="0" lvl="2" algn="l" rtl="0">
              <a:lnSpc>
                <a:spcPct val="100000"/>
              </a:lnSpc>
              <a:spcBef>
                <a:spcPts val="0"/>
              </a:spcBef>
              <a:spcAft>
                <a:spcPts val="0"/>
              </a:spcAft>
              <a:buClr>
                <a:schemeClr val="lt1"/>
              </a:buClr>
              <a:buSzPts val="4800"/>
              <a:buFont typeface="Titillium Web ExtraLight"/>
              <a:buNone/>
              <a:defRPr sz="4800" b="0" i="0" u="none" strike="noStrike" cap="none">
                <a:solidFill>
                  <a:schemeClr val="lt1"/>
                </a:solidFill>
                <a:latin typeface="Titillium Web ExtraLight"/>
                <a:ea typeface="Titillium Web ExtraLight"/>
                <a:cs typeface="Titillium Web ExtraLight"/>
                <a:sym typeface="Titillium Web ExtraLight"/>
              </a:defRPr>
            </a:lvl3pPr>
            <a:lvl4pPr marR="0" lvl="3" algn="l" rtl="0">
              <a:lnSpc>
                <a:spcPct val="100000"/>
              </a:lnSpc>
              <a:spcBef>
                <a:spcPts val="0"/>
              </a:spcBef>
              <a:spcAft>
                <a:spcPts val="0"/>
              </a:spcAft>
              <a:buClr>
                <a:schemeClr val="lt1"/>
              </a:buClr>
              <a:buSzPts val="4800"/>
              <a:buFont typeface="Titillium Web ExtraLight"/>
              <a:buNone/>
              <a:defRPr sz="4800" b="0" i="0" u="none" strike="noStrike" cap="none">
                <a:solidFill>
                  <a:schemeClr val="lt1"/>
                </a:solidFill>
                <a:latin typeface="Titillium Web ExtraLight"/>
                <a:ea typeface="Titillium Web ExtraLight"/>
                <a:cs typeface="Titillium Web ExtraLight"/>
                <a:sym typeface="Titillium Web ExtraLight"/>
              </a:defRPr>
            </a:lvl4pPr>
            <a:lvl5pPr marR="0" lvl="4" algn="l" rtl="0">
              <a:lnSpc>
                <a:spcPct val="100000"/>
              </a:lnSpc>
              <a:spcBef>
                <a:spcPts val="0"/>
              </a:spcBef>
              <a:spcAft>
                <a:spcPts val="0"/>
              </a:spcAft>
              <a:buClr>
                <a:schemeClr val="lt1"/>
              </a:buClr>
              <a:buSzPts val="4800"/>
              <a:buFont typeface="Titillium Web ExtraLight"/>
              <a:buNone/>
              <a:defRPr sz="4800" b="0" i="0" u="none" strike="noStrike" cap="none">
                <a:solidFill>
                  <a:schemeClr val="lt1"/>
                </a:solidFill>
                <a:latin typeface="Titillium Web ExtraLight"/>
                <a:ea typeface="Titillium Web ExtraLight"/>
                <a:cs typeface="Titillium Web ExtraLight"/>
                <a:sym typeface="Titillium Web ExtraLight"/>
              </a:defRPr>
            </a:lvl5pPr>
            <a:lvl6pPr marR="0" lvl="5" algn="l" rtl="0">
              <a:lnSpc>
                <a:spcPct val="100000"/>
              </a:lnSpc>
              <a:spcBef>
                <a:spcPts val="0"/>
              </a:spcBef>
              <a:spcAft>
                <a:spcPts val="0"/>
              </a:spcAft>
              <a:buClr>
                <a:schemeClr val="lt1"/>
              </a:buClr>
              <a:buSzPts val="4800"/>
              <a:buFont typeface="Titillium Web ExtraLight"/>
              <a:buNone/>
              <a:defRPr sz="4800" b="0" i="0" u="none" strike="noStrike" cap="none">
                <a:solidFill>
                  <a:schemeClr val="lt1"/>
                </a:solidFill>
                <a:latin typeface="Titillium Web ExtraLight"/>
                <a:ea typeface="Titillium Web ExtraLight"/>
                <a:cs typeface="Titillium Web ExtraLight"/>
                <a:sym typeface="Titillium Web ExtraLight"/>
              </a:defRPr>
            </a:lvl6pPr>
            <a:lvl7pPr marR="0" lvl="6" algn="l" rtl="0">
              <a:lnSpc>
                <a:spcPct val="100000"/>
              </a:lnSpc>
              <a:spcBef>
                <a:spcPts val="0"/>
              </a:spcBef>
              <a:spcAft>
                <a:spcPts val="0"/>
              </a:spcAft>
              <a:buClr>
                <a:schemeClr val="lt1"/>
              </a:buClr>
              <a:buSzPts val="4800"/>
              <a:buFont typeface="Titillium Web ExtraLight"/>
              <a:buNone/>
              <a:defRPr sz="4800" b="0" i="0" u="none" strike="noStrike" cap="none">
                <a:solidFill>
                  <a:schemeClr val="lt1"/>
                </a:solidFill>
                <a:latin typeface="Titillium Web ExtraLight"/>
                <a:ea typeface="Titillium Web ExtraLight"/>
                <a:cs typeface="Titillium Web ExtraLight"/>
                <a:sym typeface="Titillium Web ExtraLight"/>
              </a:defRPr>
            </a:lvl7pPr>
            <a:lvl8pPr marR="0" lvl="7" algn="l" rtl="0">
              <a:lnSpc>
                <a:spcPct val="100000"/>
              </a:lnSpc>
              <a:spcBef>
                <a:spcPts val="0"/>
              </a:spcBef>
              <a:spcAft>
                <a:spcPts val="0"/>
              </a:spcAft>
              <a:buClr>
                <a:schemeClr val="lt1"/>
              </a:buClr>
              <a:buSzPts val="4800"/>
              <a:buFont typeface="Titillium Web ExtraLight"/>
              <a:buNone/>
              <a:defRPr sz="4800" b="0" i="0" u="none" strike="noStrike" cap="none">
                <a:solidFill>
                  <a:schemeClr val="lt1"/>
                </a:solidFill>
                <a:latin typeface="Titillium Web ExtraLight"/>
                <a:ea typeface="Titillium Web ExtraLight"/>
                <a:cs typeface="Titillium Web ExtraLight"/>
                <a:sym typeface="Titillium Web ExtraLight"/>
              </a:defRPr>
            </a:lvl8pPr>
            <a:lvl9pPr marR="0" lvl="8" algn="l" rtl="0">
              <a:lnSpc>
                <a:spcPct val="100000"/>
              </a:lnSpc>
              <a:spcBef>
                <a:spcPts val="0"/>
              </a:spcBef>
              <a:spcAft>
                <a:spcPts val="0"/>
              </a:spcAft>
              <a:buClr>
                <a:schemeClr val="lt1"/>
              </a:buClr>
              <a:buSzPts val="4800"/>
              <a:buFont typeface="Titillium Web ExtraLight"/>
              <a:buNone/>
              <a:defRPr sz="4800" b="0" i="0" u="none" strike="noStrike" cap="none">
                <a:solidFill>
                  <a:schemeClr val="lt1"/>
                </a:solidFill>
                <a:latin typeface="Titillium Web ExtraLight"/>
                <a:ea typeface="Titillium Web ExtraLight"/>
                <a:cs typeface="Titillium Web ExtraLight"/>
                <a:sym typeface="Titillium Web ExtraLight"/>
              </a:defRPr>
            </a:lvl9pPr>
          </a:lstStyle>
          <a:p>
            <a:r>
              <a:rPr lang="en-US" sz="2400" dirty="0"/>
              <a:t>Year: 2019</a:t>
            </a:r>
          </a:p>
        </p:txBody>
      </p:sp>
    </p:spTree>
    <p:extLst>
      <p:ext uri="{BB962C8B-B14F-4D97-AF65-F5344CB8AC3E}">
        <p14:creationId xmlns:p14="http://schemas.microsoft.com/office/powerpoint/2010/main" val="2084747827"/>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idx="1"/>
          </p:nvPr>
        </p:nvSpPr>
        <p:spPr>
          <a:xfrm>
            <a:off x="0" y="0"/>
            <a:ext cx="9144000" cy="5143500"/>
          </a:xfrm>
        </p:spPr>
        <p:txBody>
          <a:bodyPr/>
          <a:lstStyle/>
          <a:p>
            <a:pPr marL="76200" indent="0">
              <a:buNone/>
            </a:pPr>
            <a:r>
              <a:rPr lang="en-US" sz="1800" b="1" dirty="0" smtClean="0">
                <a:solidFill>
                  <a:srgbClr val="00B0F0"/>
                </a:solidFill>
              </a:rPr>
              <a:t>Title</a:t>
            </a:r>
            <a:r>
              <a:rPr lang="en-US" dirty="0" smtClean="0"/>
              <a:t>: </a:t>
            </a:r>
            <a:r>
              <a:rPr lang="en-US" sz="1600" dirty="0" smtClean="0"/>
              <a:t>Detection </a:t>
            </a:r>
            <a:r>
              <a:rPr lang="en-US" sz="1600" dirty="0"/>
              <a:t>Of Fire Using Morphological Process In Real Time-datacenter</a:t>
            </a:r>
            <a:r>
              <a:rPr lang="en-US" sz="1400" dirty="0"/>
              <a:t> </a:t>
            </a:r>
            <a:endParaRPr lang="en-US" sz="1400" dirty="0" smtClean="0"/>
          </a:p>
          <a:p>
            <a:pPr marL="76200" indent="0">
              <a:buNone/>
            </a:pPr>
            <a:r>
              <a:rPr lang="en-US" sz="1400" dirty="0" smtClean="0"/>
              <a:t>					</a:t>
            </a:r>
            <a:r>
              <a:rPr lang="en-US" sz="1400" dirty="0"/>
              <a:t>			 </a:t>
            </a:r>
            <a:r>
              <a:rPr lang="en-US" b="1" dirty="0">
                <a:solidFill>
                  <a:srgbClr val="FFFF00"/>
                </a:solidFill>
              </a:rPr>
              <a:t>2018</a:t>
            </a:r>
            <a:endParaRPr lang="en-US" b="1" dirty="0" smtClean="0">
              <a:solidFill>
                <a:srgbClr val="FFFF00"/>
              </a:solidFill>
            </a:endParaRPr>
          </a:p>
          <a:p>
            <a:pPr marL="76200" indent="0">
              <a:buNone/>
            </a:pPr>
            <a:r>
              <a:rPr lang="en-US" sz="1400" b="1" dirty="0" smtClean="0">
                <a:solidFill>
                  <a:srgbClr val="00B0F0"/>
                </a:solidFill>
              </a:rPr>
              <a:t>Algorithm</a:t>
            </a:r>
            <a:r>
              <a:rPr lang="en-US" sz="1400" b="1" dirty="0" smtClean="0"/>
              <a:t> </a:t>
            </a:r>
            <a:r>
              <a:rPr lang="en-US" sz="1400" dirty="0" smtClean="0"/>
              <a:t>:						 </a:t>
            </a:r>
          </a:p>
          <a:p>
            <a:pPr marL="76200" indent="0">
              <a:buNone/>
            </a:pPr>
            <a:r>
              <a:rPr lang="en-US" sz="1400" dirty="0" smtClean="0"/>
              <a:t>            Neural </a:t>
            </a:r>
            <a:r>
              <a:rPr lang="en-US" sz="1400" dirty="0"/>
              <a:t>network , </a:t>
            </a:r>
            <a:r>
              <a:rPr lang="en-US" sz="1400" dirty="0" err="1"/>
              <a:t>Spatio</a:t>
            </a:r>
            <a:r>
              <a:rPr lang="en-US" sz="1400" dirty="0"/>
              <a:t>-temporal algorithm , </a:t>
            </a:r>
            <a:r>
              <a:rPr lang="en-US" sz="1400" dirty="0" err="1"/>
              <a:t>YCbCr</a:t>
            </a:r>
            <a:r>
              <a:rPr lang="en-US" sz="1400" dirty="0"/>
              <a:t> Color Space , Morphological Process.</a:t>
            </a:r>
          </a:p>
          <a:p>
            <a:pPr marL="76200" indent="0">
              <a:buNone/>
            </a:pPr>
            <a:endParaRPr lang="en-US" sz="1400" dirty="0" smtClean="0"/>
          </a:p>
          <a:p>
            <a:pPr marL="76200" indent="0">
              <a:buNone/>
            </a:pPr>
            <a:r>
              <a:rPr lang="en-US" sz="1400" b="1" dirty="0" smtClean="0">
                <a:solidFill>
                  <a:srgbClr val="00B0F0"/>
                </a:solidFill>
              </a:rPr>
              <a:t>Dataset</a:t>
            </a:r>
            <a:r>
              <a:rPr lang="en-US" sz="1400" dirty="0" smtClean="0"/>
              <a:t> : </a:t>
            </a:r>
            <a:r>
              <a:rPr lang="en-US" sz="1400" dirty="0"/>
              <a:t>MIVIA dataset</a:t>
            </a:r>
          </a:p>
          <a:p>
            <a:pPr marL="76200" indent="0">
              <a:buNone/>
            </a:pPr>
            <a:endParaRPr lang="en-US" sz="1400" dirty="0" smtClean="0"/>
          </a:p>
          <a:p>
            <a:pPr marL="76200" indent="0">
              <a:buNone/>
            </a:pPr>
            <a:r>
              <a:rPr lang="en-US" sz="1400" b="1" dirty="0">
                <a:solidFill>
                  <a:srgbClr val="00B0F0"/>
                </a:solidFill>
              </a:rPr>
              <a:t>Result</a:t>
            </a:r>
            <a:r>
              <a:rPr lang="en-US" sz="1400" dirty="0"/>
              <a:t>: </a:t>
            </a:r>
            <a:endParaRPr lang="en-US" sz="1400" dirty="0" smtClean="0"/>
          </a:p>
          <a:p>
            <a:pPr marL="76200" indent="0">
              <a:buNone/>
            </a:pPr>
            <a:r>
              <a:rPr lang="en-US" sz="1400" dirty="0" smtClean="0"/>
              <a:t>           This </a:t>
            </a:r>
            <a:r>
              <a:rPr lang="en-US" sz="1400" dirty="0"/>
              <a:t>project is used in real time applications, online video frames are processed using camera. </a:t>
            </a:r>
            <a:endParaRPr lang="en-US" sz="1400" dirty="0" smtClean="0"/>
          </a:p>
          <a:p>
            <a:pPr marL="76200" indent="0">
              <a:buNone/>
            </a:pPr>
            <a:r>
              <a:rPr lang="en-US" sz="1400" dirty="0" smtClean="0"/>
              <a:t>           Once </a:t>
            </a:r>
            <a:r>
              <a:rPr lang="en-US" sz="1400" dirty="0"/>
              <a:t>it is detected, fire alarm generated.</a:t>
            </a:r>
          </a:p>
          <a:p>
            <a:pPr marL="76200" indent="0">
              <a:buNone/>
            </a:pPr>
            <a:endParaRPr lang="en-US" sz="1400" dirty="0" smtClean="0"/>
          </a:p>
          <a:p>
            <a:pPr marL="76200" indent="0">
              <a:buNone/>
            </a:pPr>
            <a:r>
              <a:rPr lang="en-US" sz="1400" b="1" dirty="0">
                <a:solidFill>
                  <a:srgbClr val="00B0F0"/>
                </a:solidFill>
              </a:rPr>
              <a:t>Conclusion</a:t>
            </a:r>
            <a:r>
              <a:rPr lang="en-US" sz="1400" dirty="0"/>
              <a:t>: </a:t>
            </a:r>
            <a:endParaRPr lang="en-US" sz="1400" dirty="0" smtClean="0"/>
          </a:p>
          <a:p>
            <a:pPr marL="76200" indent="0">
              <a:buNone/>
            </a:pPr>
            <a:r>
              <a:rPr lang="en-US" sz="1400" dirty="0" smtClean="0"/>
              <a:t>           This </a:t>
            </a:r>
            <a:r>
              <a:rPr lang="en-US" sz="1400" dirty="0"/>
              <a:t>approach can be used in server rooms, datacenter, banks, etc. </a:t>
            </a:r>
            <a:endParaRPr lang="en-US" sz="1400" dirty="0" smtClean="0"/>
          </a:p>
          <a:p>
            <a:pPr marL="76200" indent="0">
              <a:buNone/>
            </a:pPr>
            <a:r>
              <a:rPr lang="en-US" sz="1400" dirty="0" smtClean="0"/>
              <a:t>           Since </a:t>
            </a:r>
            <a:r>
              <a:rPr lang="en-US" sz="1400" dirty="0"/>
              <a:t>above mentioned rooms are highly secured.</a:t>
            </a:r>
          </a:p>
          <a:p>
            <a:pPr marL="76200" indent="0">
              <a:buNone/>
            </a:pPr>
            <a:endParaRPr lang="en-US" sz="1400" dirty="0"/>
          </a:p>
        </p:txBody>
      </p:sp>
      <p:sp>
        <p:nvSpPr>
          <p:cNvPr id="3" name="Rectangle 2"/>
          <p:cNvSpPr/>
          <p:nvPr/>
        </p:nvSpPr>
        <p:spPr>
          <a:xfrm>
            <a:off x="8475126" y="0"/>
            <a:ext cx="235367" cy="1200329"/>
          </a:xfrm>
          <a:prstGeom prst="rect">
            <a:avLst/>
          </a:prstGeom>
        </p:spPr>
        <p:txBody>
          <a:bodyPr wrap="square">
            <a:spAutoFit/>
          </a:bodyPr>
          <a:lstStyle/>
          <a:p>
            <a:r>
              <a:rPr lang="en-US" sz="7200" b="1" dirty="0" smtClean="0">
                <a:solidFill>
                  <a:srgbClr val="6E86B6"/>
                </a:solidFill>
                <a:latin typeface="Titillium Web"/>
              </a:rPr>
              <a:t>3</a:t>
            </a:r>
            <a:endParaRPr lang="en-US" sz="2000" dirty="0"/>
          </a:p>
        </p:txBody>
      </p:sp>
    </p:spTree>
    <p:extLst>
      <p:ext uri="{BB962C8B-B14F-4D97-AF65-F5344CB8AC3E}">
        <p14:creationId xmlns:p14="http://schemas.microsoft.com/office/powerpoint/2010/main" val="36691531"/>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806"/>
        <p:cNvGrpSpPr/>
        <p:nvPr/>
      </p:nvGrpSpPr>
      <p:grpSpPr>
        <a:xfrm>
          <a:off x="0" y="0"/>
          <a:ext cx="0" cy="0"/>
          <a:chOff x="0" y="0"/>
          <a:chExt cx="0" cy="0"/>
        </a:xfrm>
      </p:grpSpPr>
      <p:sp>
        <p:nvSpPr>
          <p:cNvPr id="809" name="Google Shape;809;p19"/>
          <p:cNvSpPr/>
          <p:nvPr/>
        </p:nvSpPr>
        <p:spPr>
          <a:xfrm>
            <a:off x="8408355" y="75256"/>
            <a:ext cx="639392" cy="1148527"/>
          </a:xfrm>
          <a:prstGeom prst="rect">
            <a:avLst/>
          </a:prstGeom>
        </p:spPr>
        <p:txBody>
          <a:bodyPr>
            <a:prstTxWarp prst="textPlain">
              <a:avLst/>
            </a:prstTxWarp>
          </a:bodyPr>
          <a:lstStyle/>
          <a:p>
            <a:pPr lvl="0" algn="ctr"/>
            <a:r>
              <a:rPr lang="en-US" b="1" dirty="0" smtClean="0">
                <a:solidFill>
                  <a:srgbClr val="6E86B6"/>
                </a:solidFill>
                <a:latin typeface="Titillium Web"/>
              </a:rPr>
              <a:t>4</a:t>
            </a:r>
            <a:endParaRPr b="1" i="0" dirty="0">
              <a:ln>
                <a:noFill/>
              </a:ln>
              <a:solidFill>
                <a:srgbClr val="6E86B6"/>
              </a:solidFill>
              <a:latin typeface="Titillium Web"/>
            </a:endParaRPr>
          </a:p>
        </p:txBody>
      </p:sp>
      <p:sp>
        <p:nvSpPr>
          <p:cNvPr id="2" name="Title 1"/>
          <p:cNvSpPr>
            <a:spLocks noGrp="1"/>
          </p:cNvSpPr>
          <p:nvPr>
            <p:ph type="ctrTitle"/>
          </p:nvPr>
        </p:nvSpPr>
        <p:spPr>
          <a:xfrm>
            <a:off x="0" y="0"/>
            <a:ext cx="9144000" cy="5143500"/>
          </a:xfrm>
        </p:spPr>
        <p:txBody>
          <a:bodyPr/>
          <a:lstStyle/>
          <a:p>
            <a:r>
              <a:rPr lang="en-US" sz="2000" b="1" dirty="0" smtClean="0">
                <a:solidFill>
                  <a:srgbClr val="00B0F0"/>
                </a:solidFill>
              </a:rPr>
              <a:t>Title</a:t>
            </a:r>
            <a:r>
              <a:rPr lang="en-US" sz="2400" dirty="0"/>
              <a:t>:</a:t>
            </a:r>
            <a:r>
              <a:rPr lang="en-US" sz="1400" b="1" dirty="0"/>
              <a:t> </a:t>
            </a:r>
            <a:r>
              <a:rPr lang="en-US" sz="1600" dirty="0" smtClean="0"/>
              <a:t>Wireless </a:t>
            </a:r>
            <a:r>
              <a:rPr lang="en-US" sz="1600" dirty="0"/>
              <a:t>Sensor Networks based Pipeline </a:t>
            </a:r>
            <a:r>
              <a:rPr lang="en-US" sz="1600" dirty="0" err="1"/>
              <a:t>Vandalisation</a:t>
            </a:r>
            <a:r>
              <a:rPr lang="en-US" sz="1600" dirty="0"/>
              <a:t> </a:t>
            </a:r>
            <a:r>
              <a:rPr lang="en-US" sz="1600" dirty="0" smtClean="0"/>
              <a:t/>
            </a:r>
            <a:br>
              <a:rPr lang="en-US" sz="1600" dirty="0" smtClean="0"/>
            </a:br>
            <a:r>
              <a:rPr lang="en-US" sz="1600" dirty="0"/>
              <a:t>	</a:t>
            </a:r>
            <a:r>
              <a:rPr lang="en-US" sz="1600" dirty="0" smtClean="0"/>
              <a:t>and </a:t>
            </a:r>
            <a:r>
              <a:rPr lang="en-US" sz="1600" dirty="0"/>
              <a:t>Oil Spillage Monitoring and </a:t>
            </a:r>
            <a:r>
              <a:rPr lang="en-US" sz="1600" dirty="0" smtClean="0"/>
              <a:t>Detection</a:t>
            </a:r>
            <a:br>
              <a:rPr lang="en-US" sz="1600" dirty="0" smtClean="0"/>
            </a:br>
            <a:r>
              <a:rPr lang="en-US" sz="1400" dirty="0" smtClean="0"/>
              <a:t/>
            </a:r>
            <a:br>
              <a:rPr lang="en-US" sz="1400" dirty="0" smtClean="0"/>
            </a:br>
            <a:r>
              <a:rPr lang="en-US" sz="1400" b="1" dirty="0" smtClean="0"/>
              <a:t>							           </a:t>
            </a:r>
            <a:r>
              <a:rPr lang="en-US" sz="2400" b="1" dirty="0" smtClean="0">
                <a:solidFill>
                  <a:srgbClr val="FFFF00"/>
                </a:solidFill>
              </a:rPr>
              <a:t>2015</a:t>
            </a:r>
            <a:r>
              <a:rPr lang="en-US" sz="1400" dirty="0" smtClean="0"/>
              <a:t/>
            </a:r>
            <a:br>
              <a:rPr lang="en-US" sz="1400" dirty="0" smtClean="0"/>
            </a:br>
            <a:r>
              <a:rPr lang="en-US" sz="1400" dirty="0" smtClean="0"/>
              <a:t/>
            </a:r>
            <a:br>
              <a:rPr lang="en-US" sz="1400" dirty="0" smtClean="0"/>
            </a:br>
            <a:r>
              <a:rPr lang="en-US" sz="1600" b="1" dirty="0" smtClean="0">
                <a:solidFill>
                  <a:srgbClr val="00B0F0"/>
                </a:solidFill>
              </a:rPr>
              <a:t>Algorithm</a:t>
            </a:r>
            <a:r>
              <a:rPr lang="en-US" sz="1600" dirty="0" smtClean="0"/>
              <a:t>:</a:t>
            </a:r>
            <a:br>
              <a:rPr lang="en-US" sz="1600" dirty="0" smtClean="0"/>
            </a:br>
            <a:r>
              <a:rPr lang="en-US" sz="1600" dirty="0" smtClean="0"/>
              <a:t>        Radio </a:t>
            </a:r>
            <a:r>
              <a:rPr lang="en-US" sz="1600" dirty="0"/>
              <a:t>Frequency Identification (RFID), Global Positioning System (GPS), General </a:t>
            </a:r>
            <a:r>
              <a:rPr lang="en-US" sz="1600" dirty="0" smtClean="0"/>
              <a:t>Packet</a:t>
            </a:r>
            <a:br>
              <a:rPr lang="en-US" sz="1600" dirty="0" smtClean="0"/>
            </a:br>
            <a:r>
              <a:rPr lang="en-US" sz="1600" dirty="0" smtClean="0"/>
              <a:t>        </a:t>
            </a:r>
            <a:r>
              <a:rPr lang="en-US" sz="1600" dirty="0"/>
              <a:t>Radio </a:t>
            </a:r>
            <a:r>
              <a:rPr lang="en-US" sz="1600" dirty="0" smtClean="0"/>
              <a:t>Service </a:t>
            </a:r>
            <a:r>
              <a:rPr lang="en-US" sz="1600" dirty="0"/>
              <a:t>(GPRS) and Wireless Local Area Networks (WLAN).</a:t>
            </a:r>
            <a:br>
              <a:rPr lang="en-US" sz="1600" dirty="0"/>
            </a:br>
            <a:r>
              <a:rPr lang="en-US" sz="1600" dirty="0" smtClean="0"/>
              <a:t/>
            </a:r>
            <a:br>
              <a:rPr lang="en-US" sz="1600" dirty="0" smtClean="0"/>
            </a:br>
            <a:r>
              <a:rPr lang="en-US" sz="1400" b="1" dirty="0">
                <a:solidFill>
                  <a:srgbClr val="00B0F0"/>
                </a:solidFill>
              </a:rPr>
              <a:t>Result</a:t>
            </a:r>
            <a:r>
              <a:rPr lang="en-US" sz="1400" dirty="0"/>
              <a:t>: </a:t>
            </a:r>
            <a:br>
              <a:rPr lang="en-US" sz="1400" dirty="0"/>
            </a:br>
            <a:r>
              <a:rPr lang="en-US" sz="1400" dirty="0" smtClean="0"/>
              <a:t>         Industrial </a:t>
            </a:r>
            <a:r>
              <a:rPr lang="en-US" sz="1400" dirty="0"/>
              <a:t>player, government, organizations in oil and gas, environment and researchers can use </a:t>
            </a:r>
            <a:r>
              <a:rPr lang="en-US" sz="1400" dirty="0" smtClean="0"/>
              <a:t/>
            </a:r>
            <a:br>
              <a:rPr lang="en-US" sz="1400" dirty="0" smtClean="0"/>
            </a:br>
            <a:r>
              <a:rPr lang="en-US" sz="1400" dirty="0"/>
              <a:t> </a:t>
            </a:r>
            <a:r>
              <a:rPr lang="en-US" sz="1400" dirty="0" smtClean="0"/>
              <a:t>        the </a:t>
            </a:r>
            <a:r>
              <a:rPr lang="en-US" sz="1400" dirty="0"/>
              <a:t>benefits of </a:t>
            </a:r>
            <a:r>
              <a:rPr lang="en-US" sz="1400" dirty="0" smtClean="0"/>
              <a:t>wireless </a:t>
            </a:r>
            <a:r>
              <a:rPr lang="en-US" sz="1400" dirty="0"/>
              <a:t>sensor networks in pipeline </a:t>
            </a:r>
            <a:r>
              <a:rPr lang="en-US" sz="1400" dirty="0" err="1"/>
              <a:t>vandalisation</a:t>
            </a:r>
            <a:r>
              <a:rPr lang="en-US" sz="1400" dirty="0"/>
              <a:t> monitoring and oil spillage detection. </a:t>
            </a:r>
            <a:br>
              <a:rPr lang="en-US" sz="1400" dirty="0"/>
            </a:br>
            <a:r>
              <a:rPr lang="en-US" sz="1400" dirty="0" smtClean="0"/>
              <a:t/>
            </a:r>
            <a:br>
              <a:rPr lang="en-US" sz="1400" dirty="0" smtClean="0"/>
            </a:br>
            <a:r>
              <a:rPr lang="en-US" sz="1400" b="1" dirty="0">
                <a:solidFill>
                  <a:srgbClr val="00B0F0"/>
                </a:solidFill>
              </a:rPr>
              <a:t>Conclusion</a:t>
            </a:r>
            <a:r>
              <a:rPr lang="en-US" sz="1400" dirty="0"/>
              <a:t>: </a:t>
            </a:r>
            <a:r>
              <a:rPr lang="en-US" sz="1400" dirty="0" smtClean="0"/>
              <a:t/>
            </a:r>
            <a:br>
              <a:rPr lang="en-US" sz="1400" dirty="0" smtClean="0"/>
            </a:br>
            <a:r>
              <a:rPr lang="en-US" sz="1400" dirty="0"/>
              <a:t> </a:t>
            </a:r>
            <a:r>
              <a:rPr lang="en-US" sz="1400" dirty="0" smtClean="0"/>
              <a:t>        Wireless </a:t>
            </a:r>
            <a:r>
              <a:rPr lang="en-US" sz="1400" dirty="0"/>
              <a:t>sensor networks which can be used to obtain timely information on pipeline </a:t>
            </a:r>
            <a:r>
              <a:rPr lang="en-US" sz="1400" dirty="0" err="1"/>
              <a:t>vandalisation</a:t>
            </a:r>
            <a:r>
              <a:rPr lang="en-US" sz="1400" dirty="0"/>
              <a:t> and </a:t>
            </a:r>
            <a:r>
              <a:rPr lang="en-US" sz="1400" dirty="0" smtClean="0"/>
              <a:t/>
            </a:r>
            <a:br>
              <a:rPr lang="en-US" sz="1400" dirty="0" smtClean="0"/>
            </a:br>
            <a:r>
              <a:rPr lang="en-US" sz="1400" dirty="0"/>
              <a:t> </a:t>
            </a:r>
            <a:r>
              <a:rPr lang="en-US" sz="1400" dirty="0" smtClean="0"/>
              <a:t>        oil spillage </a:t>
            </a:r>
            <a:r>
              <a:rPr lang="en-US" sz="1400" dirty="0"/>
              <a:t>can help in mitigating their negative effectives on the </a:t>
            </a:r>
            <a:r>
              <a:rPr lang="en-US" sz="1400" dirty="0" smtClean="0"/>
              <a:t>environment.</a:t>
            </a:r>
            <a:r>
              <a:rPr lang="en-US" sz="2400" dirty="0"/>
              <a:t/>
            </a:r>
            <a:br>
              <a:rPr lang="en-US" sz="2400" dirty="0"/>
            </a:br>
            <a:endParaRPr lang="en-US" sz="2400" dirty="0"/>
          </a:p>
        </p:txBody>
      </p:sp>
    </p:spTree>
    <p:extLst>
      <p:ext uri="{BB962C8B-B14F-4D97-AF65-F5344CB8AC3E}">
        <p14:creationId xmlns:p14="http://schemas.microsoft.com/office/powerpoint/2010/main" val="4024844106"/>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a:xfrm>
            <a:off x="8524698" y="187505"/>
            <a:ext cx="557400" cy="547800"/>
          </a:xfrm>
        </p:spPr>
        <p:txBody>
          <a:bodyPr/>
          <a:lstStyle/>
          <a:p>
            <a:pPr lvl="0"/>
            <a:r>
              <a:rPr lang="en-US" sz="8800" b="1" dirty="0" smtClean="0">
                <a:solidFill>
                  <a:srgbClr val="6E86B6"/>
                </a:solidFill>
              </a:rPr>
              <a:t>5</a:t>
            </a:r>
            <a:endParaRPr lang="en" dirty="0"/>
          </a:p>
        </p:txBody>
      </p:sp>
      <p:sp>
        <p:nvSpPr>
          <p:cNvPr id="4" name="Text Placeholder 3"/>
          <p:cNvSpPr>
            <a:spLocks noGrp="1"/>
          </p:cNvSpPr>
          <p:nvPr>
            <p:ph type="body" idx="1"/>
          </p:nvPr>
        </p:nvSpPr>
        <p:spPr>
          <a:xfrm>
            <a:off x="0" y="0"/>
            <a:ext cx="9144000" cy="5143500"/>
          </a:xfrm>
        </p:spPr>
        <p:txBody>
          <a:bodyPr/>
          <a:lstStyle/>
          <a:p>
            <a:pPr marL="76200" indent="0">
              <a:buNone/>
            </a:pPr>
            <a:r>
              <a:rPr lang="en-US" sz="1400" b="1" dirty="0" smtClean="0">
                <a:solidFill>
                  <a:srgbClr val="00B0F0"/>
                </a:solidFill>
              </a:rPr>
              <a:t>Title </a:t>
            </a:r>
            <a:r>
              <a:rPr lang="en-US" sz="1400" dirty="0" smtClean="0"/>
              <a:t>:</a:t>
            </a:r>
            <a:r>
              <a:rPr lang="en-US" sz="1600" b="1" dirty="0" smtClean="0"/>
              <a:t> </a:t>
            </a:r>
            <a:r>
              <a:rPr lang="en-US" sz="1600" dirty="0"/>
              <a:t>Real Time Fire and Smoke Detection using Multi-Expert </a:t>
            </a:r>
            <a:r>
              <a:rPr lang="en-US" sz="1600" dirty="0" smtClean="0"/>
              <a:t>System</a:t>
            </a:r>
            <a:endParaRPr lang="en-US" sz="1400" dirty="0" smtClean="0"/>
          </a:p>
          <a:p>
            <a:pPr marL="76200" indent="0">
              <a:buNone/>
            </a:pPr>
            <a:endParaRPr lang="en-US" sz="1400" b="1" dirty="0" smtClean="0"/>
          </a:p>
          <a:p>
            <a:pPr marL="76200" indent="0">
              <a:buNone/>
            </a:pPr>
            <a:r>
              <a:rPr lang="en-US" sz="1400" b="1" dirty="0">
                <a:solidFill>
                  <a:srgbClr val="00B0F0"/>
                </a:solidFill>
              </a:rPr>
              <a:t>Algorithm</a:t>
            </a:r>
            <a:r>
              <a:rPr lang="en-US" sz="1400" dirty="0"/>
              <a:t>:</a:t>
            </a:r>
            <a:r>
              <a:rPr lang="en-US" sz="1400" b="1" i="1" dirty="0"/>
              <a:t> </a:t>
            </a:r>
            <a:r>
              <a:rPr lang="en-US" sz="1400" dirty="0"/>
              <a:t>	</a:t>
            </a:r>
            <a:r>
              <a:rPr lang="en-US" sz="1400" dirty="0" smtClean="0"/>
              <a:t>			</a:t>
            </a:r>
            <a:r>
              <a:rPr lang="en-US" sz="1400" dirty="0"/>
              <a:t> </a:t>
            </a:r>
            <a:r>
              <a:rPr lang="en-US" sz="1400" dirty="0" smtClean="0"/>
              <a:t>                                          </a:t>
            </a:r>
            <a:r>
              <a:rPr lang="en-US" b="1" dirty="0" smtClean="0">
                <a:solidFill>
                  <a:srgbClr val="FFFF00"/>
                </a:solidFill>
              </a:rPr>
              <a:t>2016</a:t>
            </a:r>
            <a:endParaRPr lang="en-US" sz="1400" b="1" dirty="0" smtClean="0">
              <a:solidFill>
                <a:srgbClr val="FFFF00"/>
              </a:solidFill>
            </a:endParaRPr>
          </a:p>
          <a:p>
            <a:pPr marL="76200" indent="0">
              <a:buNone/>
            </a:pPr>
            <a:r>
              <a:rPr lang="en-US" sz="1400" dirty="0" smtClean="0"/>
              <a:t>       Moving </a:t>
            </a:r>
            <a:r>
              <a:rPr lang="en-US" sz="1400" dirty="0"/>
              <a:t>Object Detection, Color Evaluation (CE), </a:t>
            </a:r>
            <a:endParaRPr lang="en-US" sz="1400" dirty="0" smtClean="0"/>
          </a:p>
          <a:p>
            <a:pPr marL="76200" indent="0">
              <a:buNone/>
            </a:pPr>
            <a:r>
              <a:rPr lang="en-US" sz="1400" dirty="0" smtClean="0"/>
              <a:t>       Movement </a:t>
            </a:r>
            <a:r>
              <a:rPr lang="en-US" sz="1400" dirty="0"/>
              <a:t>Evaluation (ME), Shape Evaluation (SE</a:t>
            </a:r>
            <a:r>
              <a:rPr lang="en-US" sz="1400" dirty="0" smtClean="0"/>
              <a:t>).</a:t>
            </a:r>
          </a:p>
          <a:p>
            <a:pPr marL="76200" indent="0">
              <a:buNone/>
            </a:pPr>
            <a:endParaRPr lang="en-US" sz="1400" b="1" dirty="0" smtClean="0"/>
          </a:p>
          <a:p>
            <a:pPr marL="76200" indent="0">
              <a:buNone/>
            </a:pPr>
            <a:r>
              <a:rPr lang="en-US" sz="1400" b="1" dirty="0" smtClean="0">
                <a:solidFill>
                  <a:srgbClr val="00B0F0"/>
                </a:solidFill>
              </a:rPr>
              <a:t>Dataset</a:t>
            </a:r>
            <a:r>
              <a:rPr lang="en-US" sz="1400" b="1" dirty="0"/>
              <a:t>: </a:t>
            </a:r>
            <a:r>
              <a:rPr lang="en-US" sz="1400" dirty="0" err="1" smtClean="0"/>
              <a:t>Mivia</a:t>
            </a:r>
            <a:r>
              <a:rPr lang="en-US" sz="1400" dirty="0" smtClean="0"/>
              <a:t> </a:t>
            </a:r>
            <a:r>
              <a:rPr lang="en-US" sz="1400" dirty="0"/>
              <a:t>dataset which have videos of fire and smoke in different conditions in different places</a:t>
            </a:r>
            <a:r>
              <a:rPr lang="en-US" sz="1400" dirty="0" smtClean="0"/>
              <a:t>.</a:t>
            </a:r>
            <a:endParaRPr lang="en-US" dirty="0" smtClean="0"/>
          </a:p>
          <a:p>
            <a:pPr marL="76200" indent="0">
              <a:buNone/>
            </a:pPr>
            <a:endParaRPr lang="en-US" sz="1400" b="1" dirty="0" smtClean="0"/>
          </a:p>
          <a:p>
            <a:pPr marL="76200" indent="0">
              <a:buNone/>
            </a:pPr>
            <a:r>
              <a:rPr lang="en-US" sz="1400" b="1" dirty="0" smtClean="0">
                <a:solidFill>
                  <a:srgbClr val="00B0F0"/>
                </a:solidFill>
              </a:rPr>
              <a:t>Result</a:t>
            </a:r>
            <a:r>
              <a:rPr lang="en-US" sz="1400" dirty="0"/>
              <a:t>: </a:t>
            </a:r>
            <a:endParaRPr lang="en-US" sz="1400" dirty="0" smtClean="0"/>
          </a:p>
          <a:p>
            <a:pPr marL="76200" indent="0">
              <a:buNone/>
            </a:pPr>
            <a:r>
              <a:rPr lang="en-US" sz="1400" dirty="0"/>
              <a:t> </a:t>
            </a:r>
            <a:r>
              <a:rPr lang="en-US" sz="1400" dirty="0" smtClean="0"/>
              <a:t>     This </a:t>
            </a:r>
            <a:r>
              <a:rPr lang="en-US" sz="1400" dirty="0"/>
              <a:t>method for real time fire detection for video-surveillance applications using a combination </a:t>
            </a:r>
            <a:r>
              <a:rPr lang="en-US" sz="1400" dirty="0" smtClean="0"/>
              <a:t>of</a:t>
            </a:r>
          </a:p>
          <a:p>
            <a:pPr marL="76200" indent="0">
              <a:buNone/>
            </a:pPr>
            <a:r>
              <a:rPr lang="en-US" sz="1400" dirty="0"/>
              <a:t> </a:t>
            </a:r>
            <a:r>
              <a:rPr lang="en-US" sz="1400" dirty="0" smtClean="0"/>
              <a:t>     </a:t>
            </a:r>
            <a:r>
              <a:rPr lang="en-US" sz="1400" dirty="0"/>
              <a:t>experts </a:t>
            </a:r>
            <a:r>
              <a:rPr lang="en-US" sz="1400" dirty="0" smtClean="0"/>
              <a:t>based </a:t>
            </a:r>
            <a:r>
              <a:rPr lang="en-US" sz="1400" dirty="0"/>
              <a:t>on color, shape, and motion. That method was comparatively high performance. </a:t>
            </a:r>
            <a:endParaRPr lang="en-US" sz="1400" dirty="0" smtClean="0"/>
          </a:p>
          <a:p>
            <a:pPr marL="76200" indent="0">
              <a:buNone/>
            </a:pPr>
            <a:r>
              <a:rPr lang="en-US" sz="1400" dirty="0"/>
              <a:t> </a:t>
            </a:r>
            <a:r>
              <a:rPr lang="en-US" sz="1400" dirty="0" smtClean="0"/>
              <a:t>     the </a:t>
            </a:r>
            <a:r>
              <a:rPr lang="en-US" sz="1400" dirty="0"/>
              <a:t>result of color evaluation gives the perfect accuracy</a:t>
            </a:r>
            <a:r>
              <a:rPr lang="en-US" sz="1400" dirty="0" smtClean="0"/>
              <a:t>.</a:t>
            </a:r>
            <a:endParaRPr lang="en-US" sz="1400" b="1" dirty="0" smtClean="0"/>
          </a:p>
          <a:p>
            <a:pPr marL="76200" indent="0">
              <a:buNone/>
            </a:pPr>
            <a:r>
              <a:rPr lang="en-US" sz="1400" b="1" dirty="0" smtClean="0">
                <a:solidFill>
                  <a:srgbClr val="00B0F0"/>
                </a:solidFill>
              </a:rPr>
              <a:t>Conclusion</a:t>
            </a:r>
            <a:r>
              <a:rPr lang="en-US" sz="1400" dirty="0" smtClean="0"/>
              <a:t>:</a:t>
            </a:r>
          </a:p>
          <a:p>
            <a:pPr marL="76200" indent="0">
              <a:buNone/>
            </a:pPr>
            <a:r>
              <a:rPr lang="en-US" sz="1400" dirty="0" smtClean="0"/>
              <a:t>      Well </a:t>
            </a:r>
            <a:r>
              <a:rPr lang="en-US" sz="1400" dirty="0"/>
              <a:t>maintained and correctly operating systems are effective and can reduce a number loss due to this fire</a:t>
            </a:r>
            <a:r>
              <a:rPr lang="en-US" sz="1400" dirty="0" smtClean="0"/>
              <a:t>.</a:t>
            </a:r>
          </a:p>
          <a:p>
            <a:pPr marL="76200" indent="0">
              <a:buNone/>
            </a:pPr>
            <a:r>
              <a:rPr lang="en-US" sz="1400" dirty="0" smtClean="0"/>
              <a:t>      The performance </a:t>
            </a:r>
            <a:r>
              <a:rPr lang="en-US" sz="1400" dirty="0"/>
              <a:t>and efficiency of this method is high, </a:t>
            </a:r>
            <a:endParaRPr lang="en-US" sz="1400" dirty="0" smtClean="0"/>
          </a:p>
          <a:p>
            <a:pPr marL="76200" indent="0">
              <a:buNone/>
            </a:pPr>
            <a:r>
              <a:rPr lang="en-US" sz="1400" dirty="0" smtClean="0"/>
              <a:t>      due </a:t>
            </a:r>
            <a:r>
              <a:rPr lang="en-US" sz="1400" dirty="0"/>
              <a:t>to it takes the combination of different aspects of fire.</a:t>
            </a:r>
          </a:p>
          <a:p>
            <a:pPr marL="76200" indent="0">
              <a:buNone/>
            </a:pPr>
            <a:endParaRPr lang="en-US" dirty="0"/>
          </a:p>
        </p:txBody>
      </p:sp>
    </p:spTree>
    <p:extLst>
      <p:ext uri="{BB962C8B-B14F-4D97-AF65-F5344CB8AC3E}">
        <p14:creationId xmlns:p14="http://schemas.microsoft.com/office/powerpoint/2010/main" val="2516173465"/>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a:xfrm>
            <a:off x="8531574" y="139379"/>
            <a:ext cx="557400" cy="547800"/>
          </a:xfrm>
        </p:spPr>
        <p:txBody>
          <a:bodyPr/>
          <a:lstStyle/>
          <a:p>
            <a:pPr lvl="0"/>
            <a:r>
              <a:rPr lang="en-US" sz="7200" b="1" dirty="0" smtClean="0">
                <a:solidFill>
                  <a:srgbClr val="6E86B6"/>
                </a:solidFill>
              </a:rPr>
              <a:t>6</a:t>
            </a:r>
            <a:endParaRPr lang="en" dirty="0"/>
          </a:p>
        </p:txBody>
      </p:sp>
      <p:sp>
        <p:nvSpPr>
          <p:cNvPr id="4" name="Text Placeholder 3"/>
          <p:cNvSpPr>
            <a:spLocks noGrp="1"/>
          </p:cNvSpPr>
          <p:nvPr>
            <p:ph type="body" idx="1"/>
          </p:nvPr>
        </p:nvSpPr>
        <p:spPr>
          <a:xfrm>
            <a:off x="0" y="0"/>
            <a:ext cx="9144000" cy="5143500"/>
          </a:xfrm>
        </p:spPr>
        <p:txBody>
          <a:bodyPr/>
          <a:lstStyle/>
          <a:p>
            <a:pPr marL="76200" indent="0">
              <a:buNone/>
            </a:pPr>
            <a:r>
              <a:rPr lang="en-US" sz="2000" b="1" dirty="0" smtClean="0">
                <a:solidFill>
                  <a:srgbClr val="00B0F0"/>
                </a:solidFill>
              </a:rPr>
              <a:t>Title</a:t>
            </a:r>
            <a:r>
              <a:rPr lang="en-US" dirty="0" smtClean="0"/>
              <a:t> : </a:t>
            </a:r>
            <a:r>
              <a:rPr lang="en-US" sz="1600" dirty="0"/>
              <a:t>Automatic Reaction to a Chemical Event Detected </a:t>
            </a:r>
            <a:r>
              <a:rPr lang="en-US" sz="1600" dirty="0" smtClean="0"/>
              <a:t>by </a:t>
            </a:r>
            <a:r>
              <a:rPr lang="en-US" sz="1600" dirty="0"/>
              <a:t>a Low-cost </a:t>
            </a:r>
            <a:endParaRPr lang="en-US" sz="1600" dirty="0" smtClean="0"/>
          </a:p>
          <a:p>
            <a:pPr marL="76200" indent="0">
              <a:buNone/>
            </a:pPr>
            <a:r>
              <a:rPr lang="en-US" sz="1600" dirty="0" smtClean="0"/>
              <a:t>                Wireless </a:t>
            </a:r>
            <a:r>
              <a:rPr lang="en-US" sz="1600" dirty="0"/>
              <a:t>Chemical Sensing </a:t>
            </a:r>
            <a:r>
              <a:rPr lang="en-US" sz="1600" dirty="0" smtClean="0"/>
              <a:t>Network</a:t>
            </a:r>
          </a:p>
          <a:p>
            <a:pPr marL="76200" indent="0">
              <a:buNone/>
            </a:pPr>
            <a:r>
              <a:rPr lang="en-US" sz="1600" b="1" dirty="0"/>
              <a:t>	</a:t>
            </a:r>
            <a:r>
              <a:rPr lang="en-US" sz="1600" b="1" dirty="0" smtClean="0"/>
              <a:t>						</a:t>
            </a:r>
            <a:r>
              <a:rPr lang="en-US" b="1" dirty="0" smtClean="0">
                <a:solidFill>
                  <a:srgbClr val="FFFF00"/>
                </a:solidFill>
              </a:rPr>
              <a:t> </a:t>
            </a:r>
            <a:r>
              <a:rPr lang="en-US" sz="3200" b="1" dirty="0">
                <a:solidFill>
                  <a:srgbClr val="FFFF00"/>
                </a:solidFill>
              </a:rPr>
              <a:t>2009</a:t>
            </a:r>
            <a:endParaRPr lang="en-US" sz="1400" b="1" dirty="0" smtClean="0">
              <a:solidFill>
                <a:srgbClr val="FFFF00"/>
              </a:solidFill>
            </a:endParaRPr>
          </a:p>
          <a:p>
            <a:pPr marL="76200" indent="0">
              <a:buNone/>
            </a:pPr>
            <a:r>
              <a:rPr lang="en-US" sz="1600" b="1" dirty="0" smtClean="0">
                <a:solidFill>
                  <a:srgbClr val="00B0F0"/>
                </a:solidFill>
              </a:rPr>
              <a:t>Algorithm</a:t>
            </a:r>
            <a:r>
              <a:rPr lang="en-US" sz="1600" b="1" dirty="0"/>
              <a:t>:</a:t>
            </a:r>
            <a:endParaRPr lang="en-US" sz="1400" b="1" dirty="0"/>
          </a:p>
          <a:p>
            <a:pPr marL="76200" indent="0">
              <a:buNone/>
            </a:pPr>
            <a:r>
              <a:rPr lang="en-US" sz="1400" dirty="0" smtClean="0"/>
              <a:t>       EVENT </a:t>
            </a:r>
            <a:r>
              <a:rPr lang="en-US" sz="1400" dirty="0"/>
              <a:t>DETECTION AND AUTOMATIC REACTION RESULTS of the activation of the clean air dry (CDA</a:t>
            </a:r>
            <a:r>
              <a:rPr lang="en-US" sz="1400" dirty="0" smtClean="0"/>
              <a:t>).</a:t>
            </a:r>
            <a:endParaRPr lang="en-US" sz="1400" b="1" dirty="0" smtClean="0"/>
          </a:p>
          <a:p>
            <a:pPr marL="76200" indent="0">
              <a:buNone/>
            </a:pPr>
            <a:endParaRPr lang="en-US" sz="1600" b="1" dirty="0" smtClean="0">
              <a:solidFill>
                <a:srgbClr val="00B0F0"/>
              </a:solidFill>
            </a:endParaRPr>
          </a:p>
          <a:p>
            <a:pPr marL="76200" indent="0">
              <a:buNone/>
            </a:pPr>
            <a:r>
              <a:rPr lang="en-US" sz="1600" b="1" dirty="0" smtClean="0">
                <a:solidFill>
                  <a:srgbClr val="00B0F0"/>
                </a:solidFill>
              </a:rPr>
              <a:t>Dataset</a:t>
            </a:r>
            <a:r>
              <a:rPr lang="en-US" sz="1600" b="1" dirty="0"/>
              <a:t>:</a:t>
            </a:r>
            <a:r>
              <a:rPr lang="en-US" sz="1400" dirty="0"/>
              <a:t> </a:t>
            </a:r>
            <a:endParaRPr lang="en-US" sz="1400" dirty="0" smtClean="0"/>
          </a:p>
          <a:p>
            <a:pPr marL="76200" indent="0">
              <a:buNone/>
            </a:pPr>
            <a:r>
              <a:rPr lang="en-US" sz="1400" dirty="0"/>
              <a:t> </a:t>
            </a:r>
            <a:r>
              <a:rPr lang="en-US" sz="1400" dirty="0" smtClean="0"/>
              <a:t>     An </a:t>
            </a:r>
            <a:r>
              <a:rPr lang="en-US" sz="1400" dirty="0"/>
              <a:t>acidic contaminant was used to demonstrate the response of the sensor network.</a:t>
            </a:r>
          </a:p>
          <a:p>
            <a:pPr marL="76200" indent="0">
              <a:buNone/>
            </a:pPr>
            <a:endParaRPr lang="en-US" sz="1400" b="1" dirty="0" smtClean="0"/>
          </a:p>
          <a:p>
            <a:pPr marL="76200" indent="0">
              <a:buNone/>
            </a:pPr>
            <a:r>
              <a:rPr lang="en-US" sz="1600" b="1" dirty="0" smtClean="0">
                <a:solidFill>
                  <a:srgbClr val="00B0F0"/>
                </a:solidFill>
              </a:rPr>
              <a:t>Result</a:t>
            </a:r>
            <a:r>
              <a:rPr lang="en-US" sz="1600" dirty="0" smtClean="0"/>
              <a:t>:</a:t>
            </a:r>
            <a:endParaRPr lang="en-US" sz="1400" dirty="0" smtClean="0"/>
          </a:p>
          <a:p>
            <a:pPr marL="76200" indent="0">
              <a:buNone/>
            </a:pPr>
            <a:r>
              <a:rPr lang="en-US" sz="1400" dirty="0" smtClean="0"/>
              <a:t>     </a:t>
            </a:r>
            <a:r>
              <a:rPr lang="en-US" sz="1400" dirty="0"/>
              <a:t>These relatively simple</a:t>
            </a:r>
            <a:r>
              <a:rPr lang="en-US" sz="1400" b="1" i="1" dirty="0"/>
              <a:t> </a:t>
            </a:r>
            <a:r>
              <a:rPr lang="en-US" sz="1400" dirty="0"/>
              <a:t>wireless chemical sensor network WCSNs can detect chemical </a:t>
            </a:r>
            <a:endParaRPr lang="en-US" sz="1400" dirty="0" smtClean="0"/>
          </a:p>
          <a:p>
            <a:pPr marL="76200" indent="0">
              <a:buNone/>
            </a:pPr>
            <a:r>
              <a:rPr lang="en-US" sz="1400" dirty="0"/>
              <a:t> </a:t>
            </a:r>
            <a:r>
              <a:rPr lang="en-US" sz="1400" dirty="0" smtClean="0"/>
              <a:t>    contaminant plumes and </a:t>
            </a:r>
            <a:r>
              <a:rPr lang="en-US" sz="1400" dirty="0"/>
              <a:t>report on plume dynamics and its possible source</a:t>
            </a:r>
            <a:r>
              <a:rPr lang="en-US" sz="1400" dirty="0" smtClean="0"/>
              <a:t>.</a:t>
            </a:r>
            <a:endParaRPr lang="en-US" sz="1400" b="1" dirty="0"/>
          </a:p>
          <a:p>
            <a:pPr marL="76200" indent="0">
              <a:buNone/>
            </a:pPr>
            <a:r>
              <a:rPr lang="en-US" sz="1600" b="1" dirty="0" smtClean="0">
                <a:solidFill>
                  <a:srgbClr val="00B0F0"/>
                </a:solidFill>
              </a:rPr>
              <a:t>Conclusion</a:t>
            </a:r>
            <a:r>
              <a:rPr lang="en-US" sz="1600" dirty="0"/>
              <a:t>:</a:t>
            </a:r>
            <a:endParaRPr lang="en-US" sz="1400" dirty="0"/>
          </a:p>
          <a:p>
            <a:pPr marL="76200" indent="0">
              <a:buNone/>
            </a:pPr>
            <a:r>
              <a:rPr lang="en-US" sz="1400" dirty="0" smtClean="0"/>
              <a:t>     The </a:t>
            </a:r>
            <a:r>
              <a:rPr lang="en-US" sz="1400" dirty="0"/>
              <a:t>developed WCSN has shown the integration of real-time data from a group of low-cost </a:t>
            </a:r>
            <a:endParaRPr lang="en-US" sz="1400" dirty="0" smtClean="0"/>
          </a:p>
          <a:p>
            <a:pPr marL="76200" indent="0">
              <a:buNone/>
            </a:pPr>
            <a:r>
              <a:rPr lang="en-US" sz="1400" dirty="0"/>
              <a:t> </a:t>
            </a:r>
            <a:r>
              <a:rPr lang="en-US" sz="1400" dirty="0" smtClean="0"/>
              <a:t>    wireless </a:t>
            </a:r>
            <a:r>
              <a:rPr lang="en-US" sz="1400" dirty="0"/>
              <a:t>chemical </a:t>
            </a:r>
            <a:r>
              <a:rPr lang="en-US" sz="1400" dirty="0" smtClean="0"/>
              <a:t> sensors </a:t>
            </a:r>
            <a:r>
              <a:rPr lang="en-US" sz="1400" dirty="0"/>
              <a:t>with a controlled response system. Once an event is confirmed, </a:t>
            </a:r>
            <a:endParaRPr lang="en-US" sz="1400" dirty="0" smtClean="0"/>
          </a:p>
          <a:p>
            <a:pPr marL="76200" indent="0">
              <a:buNone/>
            </a:pPr>
            <a:r>
              <a:rPr lang="en-US" sz="1400" dirty="0"/>
              <a:t> </a:t>
            </a:r>
            <a:r>
              <a:rPr lang="en-US" sz="1400" dirty="0" smtClean="0"/>
              <a:t>    the </a:t>
            </a:r>
            <a:r>
              <a:rPr lang="en-US" sz="1400" dirty="0"/>
              <a:t>reactive response is activated until the contaminant is removed from the environment.</a:t>
            </a:r>
          </a:p>
          <a:p>
            <a:pPr marL="76200" indent="0">
              <a:buNone/>
            </a:pPr>
            <a:endParaRPr lang="en-US" sz="1400" dirty="0"/>
          </a:p>
        </p:txBody>
      </p:sp>
    </p:spTree>
    <p:extLst>
      <p:ext uri="{BB962C8B-B14F-4D97-AF65-F5344CB8AC3E}">
        <p14:creationId xmlns:p14="http://schemas.microsoft.com/office/powerpoint/2010/main" val="2270245128"/>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a:xfrm>
            <a:off x="8586600" y="0"/>
            <a:ext cx="557400" cy="842052"/>
          </a:xfrm>
        </p:spPr>
        <p:txBody>
          <a:bodyPr/>
          <a:lstStyle/>
          <a:p>
            <a:pPr lvl="0"/>
            <a:r>
              <a:rPr lang="en-US" sz="6000" b="1" dirty="0" smtClean="0">
                <a:solidFill>
                  <a:srgbClr val="6E86B6"/>
                </a:solidFill>
              </a:rPr>
              <a:t>7</a:t>
            </a:r>
            <a:endParaRPr lang="en" sz="2000" dirty="0"/>
          </a:p>
        </p:txBody>
      </p:sp>
      <p:sp>
        <p:nvSpPr>
          <p:cNvPr id="4" name="Text Placeholder 3"/>
          <p:cNvSpPr>
            <a:spLocks noGrp="1"/>
          </p:cNvSpPr>
          <p:nvPr>
            <p:ph type="body" idx="1"/>
          </p:nvPr>
        </p:nvSpPr>
        <p:spPr>
          <a:xfrm>
            <a:off x="-1" y="0"/>
            <a:ext cx="8642111" cy="5143500"/>
          </a:xfrm>
        </p:spPr>
        <p:txBody>
          <a:bodyPr/>
          <a:lstStyle/>
          <a:p>
            <a:pPr marL="76200" indent="0">
              <a:buNone/>
            </a:pPr>
            <a:r>
              <a:rPr lang="en-US" sz="2000" b="1" dirty="0" smtClean="0">
                <a:solidFill>
                  <a:srgbClr val="00B0F0"/>
                </a:solidFill>
              </a:rPr>
              <a:t>Title</a:t>
            </a:r>
            <a:r>
              <a:rPr lang="en-US" dirty="0" smtClean="0"/>
              <a:t>: </a:t>
            </a:r>
            <a:r>
              <a:rPr lang="en-US" sz="1600" dirty="0" smtClean="0"/>
              <a:t>FEDERATED </a:t>
            </a:r>
            <a:r>
              <a:rPr lang="en-US" sz="1600" dirty="0"/>
              <a:t>LEARNING: STRATEGIES FOR </a:t>
            </a:r>
            <a:r>
              <a:rPr lang="en-US" sz="1600" dirty="0" smtClean="0"/>
              <a:t>IMPROVING </a:t>
            </a:r>
          </a:p>
          <a:p>
            <a:pPr marL="76200" indent="0">
              <a:buNone/>
            </a:pPr>
            <a:r>
              <a:rPr lang="en-US" sz="1600" dirty="0"/>
              <a:t>	</a:t>
            </a:r>
            <a:r>
              <a:rPr lang="en-US" sz="1600" dirty="0" smtClean="0"/>
              <a:t>COMMUNICATION EFFICIENCY                           </a:t>
            </a:r>
          </a:p>
          <a:p>
            <a:pPr marL="76200" indent="0">
              <a:buNone/>
            </a:pPr>
            <a:r>
              <a:rPr lang="en-US" sz="2000" dirty="0" smtClean="0"/>
              <a:t>							    </a:t>
            </a:r>
            <a:r>
              <a:rPr lang="en-US" b="1" dirty="0" smtClean="0">
                <a:solidFill>
                  <a:srgbClr val="FFFF00"/>
                </a:solidFill>
              </a:rPr>
              <a:t>2017</a:t>
            </a:r>
            <a:endParaRPr lang="en-US" sz="2000" b="1" dirty="0" smtClean="0">
              <a:solidFill>
                <a:srgbClr val="FFFF00"/>
              </a:solidFill>
            </a:endParaRPr>
          </a:p>
          <a:p>
            <a:pPr marL="76200" indent="0">
              <a:buNone/>
            </a:pPr>
            <a:r>
              <a:rPr lang="en-US" sz="1800" b="1" dirty="0">
                <a:solidFill>
                  <a:srgbClr val="00B0F0"/>
                </a:solidFill>
              </a:rPr>
              <a:t>Algorithm</a:t>
            </a:r>
            <a:r>
              <a:rPr lang="en-US" sz="1800" dirty="0" smtClean="0"/>
              <a:t>:</a:t>
            </a:r>
          </a:p>
          <a:p>
            <a:pPr marL="76200" indent="0">
              <a:buNone/>
            </a:pPr>
            <a:r>
              <a:rPr lang="en-US" sz="1800" b="1" dirty="0"/>
              <a:t> </a:t>
            </a:r>
            <a:r>
              <a:rPr lang="en-US" sz="1800" b="1" dirty="0" smtClean="0"/>
              <a:t>    </a:t>
            </a:r>
            <a:r>
              <a:rPr lang="en-US" sz="1600" dirty="0"/>
              <a:t>Structured updates , Low rank , Random mask , SKETCHED UPDATE </a:t>
            </a:r>
            <a:endParaRPr lang="en-US" sz="1600" dirty="0" smtClean="0"/>
          </a:p>
          <a:p>
            <a:pPr marL="76200" indent="0">
              <a:buNone/>
            </a:pPr>
            <a:r>
              <a:rPr lang="en-US" sz="1600" dirty="0"/>
              <a:t> </a:t>
            </a:r>
            <a:r>
              <a:rPr lang="en-US" sz="1600" dirty="0" smtClean="0"/>
              <a:t>    , Subsampling </a:t>
            </a:r>
            <a:r>
              <a:rPr lang="en-US" sz="1600" dirty="0"/>
              <a:t>, Probabilistic quantization</a:t>
            </a:r>
            <a:r>
              <a:rPr lang="en-US" sz="1600" dirty="0" smtClean="0"/>
              <a:t>.</a:t>
            </a:r>
          </a:p>
          <a:p>
            <a:pPr marL="76200" indent="0">
              <a:buNone/>
            </a:pPr>
            <a:r>
              <a:rPr lang="en-US" sz="1800" b="1" dirty="0">
                <a:solidFill>
                  <a:srgbClr val="00B0F0"/>
                </a:solidFill>
              </a:rPr>
              <a:t>Dataset</a:t>
            </a:r>
            <a:r>
              <a:rPr lang="en-US" sz="1800" dirty="0"/>
              <a:t>: </a:t>
            </a:r>
            <a:endParaRPr lang="en-US" sz="1800" dirty="0" smtClean="0"/>
          </a:p>
          <a:p>
            <a:pPr marL="76200" indent="0">
              <a:buNone/>
            </a:pPr>
            <a:r>
              <a:rPr lang="en-US" sz="1800" dirty="0" smtClean="0"/>
              <a:t>     </a:t>
            </a:r>
            <a:r>
              <a:rPr lang="en-US" sz="1400" dirty="0" smtClean="0"/>
              <a:t>Google </a:t>
            </a:r>
            <a:r>
              <a:rPr lang="en-US" sz="1400" dirty="0" err="1"/>
              <a:t>BigQuery</a:t>
            </a:r>
            <a:r>
              <a:rPr lang="en-US" sz="1400" dirty="0"/>
              <a:t>, CIFAR-10 and The </a:t>
            </a:r>
            <a:r>
              <a:rPr lang="en-US" sz="1400" dirty="0" err="1"/>
              <a:t>Reddit</a:t>
            </a:r>
            <a:endParaRPr lang="en-US" sz="1800" dirty="0"/>
          </a:p>
          <a:p>
            <a:pPr marL="76200" indent="0">
              <a:buNone/>
            </a:pPr>
            <a:r>
              <a:rPr lang="en-US" sz="2000" b="1" dirty="0">
                <a:solidFill>
                  <a:srgbClr val="00B0F0"/>
                </a:solidFill>
              </a:rPr>
              <a:t>Result</a:t>
            </a:r>
            <a:r>
              <a:rPr lang="en-US" sz="2000" dirty="0" smtClean="0"/>
              <a:t>:</a:t>
            </a:r>
          </a:p>
          <a:p>
            <a:pPr marL="76200" indent="0">
              <a:buNone/>
            </a:pPr>
            <a:r>
              <a:rPr lang="en-US" sz="2000" dirty="0" smtClean="0"/>
              <a:t>     </a:t>
            </a:r>
            <a:r>
              <a:rPr lang="en-US" sz="1600" dirty="0" smtClean="0"/>
              <a:t>when </a:t>
            </a:r>
            <a:r>
              <a:rPr lang="en-US" sz="1600" dirty="0"/>
              <a:t>using this technologies we can reduce the uplink </a:t>
            </a:r>
            <a:endParaRPr lang="en-US" sz="1600" dirty="0" smtClean="0"/>
          </a:p>
          <a:p>
            <a:pPr marL="76200" indent="0">
              <a:buNone/>
            </a:pPr>
            <a:r>
              <a:rPr lang="en-US" sz="1600" dirty="0"/>
              <a:t> </a:t>
            </a:r>
            <a:r>
              <a:rPr lang="en-US" sz="1600" dirty="0" smtClean="0"/>
              <a:t>     communication </a:t>
            </a:r>
            <a:r>
              <a:rPr lang="en-US" sz="1600" dirty="0"/>
              <a:t>costs between the devices and the </a:t>
            </a:r>
            <a:r>
              <a:rPr lang="en-US" sz="1600" dirty="0" smtClean="0"/>
              <a:t>server.</a:t>
            </a:r>
          </a:p>
          <a:p>
            <a:pPr marL="76200" indent="0">
              <a:buNone/>
            </a:pPr>
            <a:r>
              <a:rPr lang="en-US" sz="1600" b="1" dirty="0">
                <a:solidFill>
                  <a:srgbClr val="00B0F0"/>
                </a:solidFill>
              </a:rPr>
              <a:t>Conclusion</a:t>
            </a:r>
            <a:r>
              <a:rPr lang="en-US" sz="1600" dirty="0" smtClean="0"/>
              <a:t>:</a:t>
            </a:r>
          </a:p>
          <a:p>
            <a:pPr marL="76200" indent="0">
              <a:buNone/>
            </a:pPr>
            <a:r>
              <a:rPr lang="en-US" sz="1600" dirty="0"/>
              <a:t> </a:t>
            </a:r>
            <a:r>
              <a:rPr lang="en-US" sz="1600" dirty="0" smtClean="0"/>
              <a:t>     </a:t>
            </a:r>
            <a:r>
              <a:rPr lang="en-US" sz="1600" dirty="0"/>
              <a:t>by the use of these algorithms the federated learning can be more useful for </a:t>
            </a:r>
            <a:endParaRPr lang="en-US" sz="1600" dirty="0" smtClean="0"/>
          </a:p>
          <a:p>
            <a:pPr marL="76200" indent="0">
              <a:buNone/>
            </a:pPr>
            <a:r>
              <a:rPr lang="en-US" sz="1600" dirty="0"/>
              <a:t> </a:t>
            </a:r>
            <a:r>
              <a:rPr lang="en-US" sz="1600" dirty="0" smtClean="0"/>
              <a:t>     clients </a:t>
            </a:r>
            <a:r>
              <a:rPr lang="en-US" sz="1600" dirty="0"/>
              <a:t>or </a:t>
            </a:r>
            <a:r>
              <a:rPr lang="en-US" sz="1600" dirty="0" smtClean="0"/>
              <a:t>organizations </a:t>
            </a:r>
            <a:r>
              <a:rPr lang="en-US" sz="1600" dirty="0"/>
              <a:t>that use their data to update the server model</a:t>
            </a:r>
          </a:p>
          <a:p>
            <a:pPr marL="76200" indent="0">
              <a:buNone/>
            </a:pPr>
            <a:endParaRPr lang="en-US" sz="2000" dirty="0"/>
          </a:p>
          <a:p>
            <a:pPr marL="76200" indent="0">
              <a:buNone/>
            </a:pPr>
            <a:endParaRPr lang="en-US" sz="2800" dirty="0"/>
          </a:p>
        </p:txBody>
      </p:sp>
    </p:spTree>
    <p:extLst>
      <p:ext uri="{BB962C8B-B14F-4D97-AF65-F5344CB8AC3E}">
        <p14:creationId xmlns:p14="http://schemas.microsoft.com/office/powerpoint/2010/main" val="2042774020"/>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839"/>
        <p:cNvGrpSpPr/>
        <p:nvPr/>
      </p:nvGrpSpPr>
      <p:grpSpPr>
        <a:xfrm>
          <a:off x="0" y="0"/>
          <a:ext cx="0" cy="0"/>
          <a:chOff x="0" y="0"/>
          <a:chExt cx="0" cy="0"/>
        </a:xfrm>
      </p:grpSpPr>
      <p:sp>
        <p:nvSpPr>
          <p:cNvPr id="840" name="Google Shape;840;p22"/>
          <p:cNvSpPr txBox="1">
            <a:spLocks noGrp="1"/>
          </p:cNvSpPr>
          <p:nvPr>
            <p:ph type="body" idx="1"/>
          </p:nvPr>
        </p:nvSpPr>
        <p:spPr>
          <a:xfrm>
            <a:off x="0" y="0"/>
            <a:ext cx="8738364" cy="5143500"/>
          </a:xfrm>
          <a:prstGeom prst="rect">
            <a:avLst/>
          </a:prstGeom>
        </p:spPr>
        <p:txBody>
          <a:bodyPr spcFirstLastPara="1" wrap="square" lIns="91425" tIns="91425" rIns="91425" bIns="91425" anchor="t" anchorCtr="0">
            <a:noAutofit/>
          </a:bodyPr>
          <a:lstStyle/>
          <a:p>
            <a:pPr marL="0" lvl="0" indent="0">
              <a:buNone/>
            </a:pPr>
            <a:r>
              <a:rPr lang="en" b="1" dirty="0" smtClean="0">
                <a:solidFill>
                  <a:srgbClr val="00B0F0"/>
                </a:solidFill>
              </a:rPr>
              <a:t>Title</a:t>
            </a:r>
            <a:r>
              <a:rPr lang="en" b="1" dirty="0" smtClean="0"/>
              <a:t>: </a:t>
            </a:r>
            <a:r>
              <a:rPr lang="en-US" sz="1600" dirty="0"/>
              <a:t>DEEP GRADIENT COMPRESSION: REDUCING THE COMMUNICATION </a:t>
            </a:r>
            <a:r>
              <a:rPr lang="en-US" sz="1600" dirty="0" smtClean="0"/>
              <a:t>	BANDWIDTH </a:t>
            </a:r>
            <a:r>
              <a:rPr lang="en-US" sz="1600" dirty="0"/>
              <a:t>FOR  DISTRIBUTED </a:t>
            </a:r>
            <a:r>
              <a:rPr lang="en-US" sz="1600" dirty="0" smtClean="0"/>
              <a:t>TRAINING</a:t>
            </a:r>
          </a:p>
          <a:p>
            <a:pPr marL="914400" lvl="2" indent="0">
              <a:buNone/>
            </a:pPr>
            <a:r>
              <a:rPr lang="en-US" sz="1600" b="1" dirty="0" smtClean="0"/>
              <a:t>						</a:t>
            </a:r>
            <a:r>
              <a:rPr lang="en-US" sz="2400" b="1" dirty="0" smtClean="0">
                <a:solidFill>
                  <a:srgbClr val="FFFF00"/>
                </a:solidFill>
              </a:rPr>
              <a:t>2018</a:t>
            </a:r>
            <a:endParaRPr lang="en-US" sz="1600" b="1" dirty="0" smtClean="0">
              <a:solidFill>
                <a:srgbClr val="FFFF00"/>
              </a:solidFill>
            </a:endParaRPr>
          </a:p>
          <a:p>
            <a:pPr marL="0" indent="0">
              <a:buNone/>
            </a:pPr>
            <a:r>
              <a:rPr lang="en-US" sz="1600" b="1" dirty="0">
                <a:solidFill>
                  <a:srgbClr val="00B0F0"/>
                </a:solidFill>
              </a:rPr>
              <a:t>Algorithm</a:t>
            </a:r>
            <a:r>
              <a:rPr lang="en-US" sz="1600" dirty="0"/>
              <a:t>: </a:t>
            </a:r>
            <a:endParaRPr lang="en-US" sz="1600" dirty="0" smtClean="0"/>
          </a:p>
          <a:p>
            <a:pPr marL="0" indent="0">
              <a:buNone/>
            </a:pPr>
            <a:r>
              <a:rPr lang="en-US" sz="1600" dirty="0"/>
              <a:t> </a:t>
            </a:r>
            <a:r>
              <a:rPr lang="en-US" sz="1600" dirty="0" smtClean="0"/>
              <a:t>        four </a:t>
            </a:r>
            <a:r>
              <a:rPr lang="en-US" sz="1600" dirty="0"/>
              <a:t>methods: momentum correction, local gradient clipping, momentum </a:t>
            </a:r>
            <a:endParaRPr lang="en-US" sz="1600" dirty="0" smtClean="0"/>
          </a:p>
          <a:p>
            <a:pPr marL="0" indent="0">
              <a:buNone/>
            </a:pPr>
            <a:r>
              <a:rPr lang="en-US" sz="1600" dirty="0"/>
              <a:t> </a:t>
            </a:r>
            <a:r>
              <a:rPr lang="en-US" sz="1600" dirty="0" smtClean="0"/>
              <a:t>        factor </a:t>
            </a:r>
            <a:r>
              <a:rPr lang="en-US" sz="1600" dirty="0"/>
              <a:t>masking, and warm-up training</a:t>
            </a:r>
            <a:r>
              <a:rPr lang="en-US" sz="1600" dirty="0" smtClean="0"/>
              <a:t>.</a:t>
            </a:r>
          </a:p>
          <a:p>
            <a:pPr marL="0" indent="0">
              <a:buNone/>
            </a:pPr>
            <a:r>
              <a:rPr lang="en-US" sz="1600" b="1" dirty="0">
                <a:solidFill>
                  <a:srgbClr val="00B0F0"/>
                </a:solidFill>
              </a:rPr>
              <a:t>Dataset</a:t>
            </a:r>
            <a:r>
              <a:rPr lang="en-US" sz="1600" dirty="0"/>
              <a:t>:  Cifar10, </a:t>
            </a:r>
            <a:r>
              <a:rPr lang="en-US" sz="1600" dirty="0" err="1"/>
              <a:t>ImageNet</a:t>
            </a:r>
            <a:r>
              <a:rPr lang="en-US" sz="1600" dirty="0"/>
              <a:t>, Penn Treebank, </a:t>
            </a:r>
            <a:endParaRPr lang="en-US" sz="1600" dirty="0" smtClean="0"/>
          </a:p>
          <a:p>
            <a:pPr marL="0" indent="0">
              <a:buNone/>
            </a:pPr>
            <a:r>
              <a:rPr lang="en-US" sz="1600" dirty="0"/>
              <a:t> </a:t>
            </a:r>
            <a:r>
              <a:rPr lang="en-US" sz="1600" dirty="0" smtClean="0"/>
              <a:t>        and </a:t>
            </a:r>
            <a:r>
              <a:rPr lang="en-US" sz="1600" dirty="0" err="1"/>
              <a:t>Librispeech</a:t>
            </a:r>
            <a:r>
              <a:rPr lang="en-US" sz="1600" dirty="0"/>
              <a:t> Corpus dataset.</a:t>
            </a:r>
          </a:p>
          <a:p>
            <a:pPr marL="0" indent="0">
              <a:buNone/>
            </a:pPr>
            <a:r>
              <a:rPr lang="en-US" sz="1600" b="1" dirty="0">
                <a:solidFill>
                  <a:srgbClr val="00B0F0"/>
                </a:solidFill>
              </a:rPr>
              <a:t>Result</a:t>
            </a:r>
            <a:r>
              <a:rPr lang="en-US" sz="1600" dirty="0"/>
              <a:t>:</a:t>
            </a:r>
            <a:r>
              <a:rPr lang="en-US" sz="1600" b="1" dirty="0"/>
              <a:t> </a:t>
            </a:r>
            <a:r>
              <a:rPr lang="en-US" sz="1600" dirty="0"/>
              <a:t>ResNet-110 trained on Cifar10 </a:t>
            </a:r>
            <a:r>
              <a:rPr lang="en-US" sz="1600" dirty="0" smtClean="0"/>
              <a:t>Dataset</a:t>
            </a:r>
          </a:p>
          <a:p>
            <a:pPr marL="0" indent="0">
              <a:buNone/>
            </a:pPr>
            <a:r>
              <a:rPr lang="en-US" sz="1600" b="1" dirty="0" smtClean="0">
                <a:solidFill>
                  <a:srgbClr val="00B0F0"/>
                </a:solidFill>
              </a:rPr>
              <a:t>Conclusion</a:t>
            </a:r>
            <a:r>
              <a:rPr lang="en-US" sz="1600" dirty="0"/>
              <a:t>:</a:t>
            </a:r>
          </a:p>
          <a:p>
            <a:r>
              <a:rPr lang="en-US" sz="1600" dirty="0"/>
              <a:t>Gradient Compression reduces the required </a:t>
            </a:r>
            <a:endParaRPr lang="en-US" sz="1600" dirty="0" smtClean="0"/>
          </a:p>
          <a:p>
            <a:pPr marL="101600" indent="0">
              <a:buNone/>
            </a:pPr>
            <a:r>
              <a:rPr lang="en-US" sz="1600" dirty="0"/>
              <a:t> </a:t>
            </a:r>
            <a:r>
              <a:rPr lang="en-US" sz="1600" dirty="0" smtClean="0"/>
              <a:t>     communication </a:t>
            </a:r>
            <a:r>
              <a:rPr lang="en-US" sz="1600" dirty="0"/>
              <a:t>bandwidth and improves </a:t>
            </a:r>
            <a:endParaRPr lang="en-US" sz="1600" dirty="0" smtClean="0"/>
          </a:p>
          <a:p>
            <a:pPr marL="101600" indent="0">
              <a:buNone/>
            </a:pPr>
            <a:r>
              <a:rPr lang="en-US" sz="1600" dirty="0"/>
              <a:t> </a:t>
            </a:r>
            <a:r>
              <a:rPr lang="en-US" sz="1600" dirty="0" smtClean="0"/>
              <a:t>     the </a:t>
            </a:r>
            <a:r>
              <a:rPr lang="en-US" sz="1600" dirty="0"/>
              <a:t>scalability of distributed training with </a:t>
            </a:r>
            <a:endParaRPr lang="en-US" sz="1600" dirty="0" smtClean="0"/>
          </a:p>
          <a:p>
            <a:pPr marL="101600" indent="0">
              <a:buNone/>
            </a:pPr>
            <a:r>
              <a:rPr lang="en-US" sz="1600" dirty="0"/>
              <a:t> </a:t>
            </a:r>
            <a:r>
              <a:rPr lang="en-US" sz="1600" dirty="0" smtClean="0"/>
              <a:t>     </a:t>
            </a:r>
            <a:r>
              <a:rPr lang="en-US" sz="1600" dirty="0" err="1" smtClean="0"/>
              <a:t>inexpensive,commodity</a:t>
            </a:r>
            <a:r>
              <a:rPr lang="en-US" sz="1600" dirty="0" smtClean="0"/>
              <a:t> </a:t>
            </a:r>
            <a:r>
              <a:rPr lang="en-US" sz="1600" dirty="0"/>
              <a:t>networking infrastructure.</a:t>
            </a:r>
          </a:p>
          <a:p>
            <a:pPr marL="0" indent="0">
              <a:buNone/>
            </a:pPr>
            <a:endParaRPr lang="en-US" sz="1600" dirty="0"/>
          </a:p>
          <a:p>
            <a:pPr marL="0" lvl="0" indent="0">
              <a:buNone/>
            </a:pPr>
            <a:endParaRPr sz="1600" b="1" dirty="0"/>
          </a:p>
        </p:txBody>
      </p:sp>
      <p:sp>
        <p:nvSpPr>
          <p:cNvPr id="843" name="Google Shape;843;p22"/>
          <p:cNvSpPr txBox="1">
            <a:spLocks noGrp="1"/>
          </p:cNvSpPr>
          <p:nvPr>
            <p:ph type="sldNum" idx="12"/>
          </p:nvPr>
        </p:nvSpPr>
        <p:spPr>
          <a:xfrm>
            <a:off x="8579725" y="118754"/>
            <a:ext cx="557400" cy="547800"/>
          </a:xfrm>
          <a:prstGeom prst="rect">
            <a:avLst/>
          </a:prstGeom>
        </p:spPr>
        <p:txBody>
          <a:bodyPr spcFirstLastPara="1" wrap="square" lIns="91425" tIns="91425" rIns="91425" bIns="91425" anchor="ctr" anchorCtr="0">
            <a:noAutofit/>
          </a:bodyPr>
          <a:lstStyle/>
          <a:p>
            <a:pPr lvl="0"/>
            <a:r>
              <a:rPr lang="en-US" sz="7200" b="1" dirty="0" smtClean="0">
                <a:solidFill>
                  <a:srgbClr val="6E86B6"/>
                </a:solidFill>
              </a:rPr>
              <a:t>8</a:t>
            </a:r>
            <a:endParaRPr dirty="0"/>
          </a:p>
        </p:txBody>
      </p:sp>
      <p:pic>
        <p:nvPicPr>
          <p:cNvPr id="6" name="Picture 5"/>
          <p:cNvPicPr/>
          <p:nvPr/>
        </p:nvPicPr>
        <p:blipFill>
          <a:blip r:embed="rId3"/>
          <a:stretch>
            <a:fillRect/>
          </a:stretch>
        </p:blipFill>
        <p:spPr>
          <a:xfrm>
            <a:off x="5012011" y="1773799"/>
            <a:ext cx="4125113" cy="2970082"/>
          </a:xfrm>
          <a:prstGeom prst="rect">
            <a:avLst/>
          </a:prstGeom>
        </p:spPr>
      </p:pic>
    </p:spTree>
    <p:extLst>
      <p:ext uri="{BB962C8B-B14F-4D97-AF65-F5344CB8AC3E}">
        <p14:creationId xmlns:p14="http://schemas.microsoft.com/office/powerpoint/2010/main" val="2846394531"/>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800"/>
        <p:cNvGrpSpPr/>
        <p:nvPr/>
      </p:nvGrpSpPr>
      <p:grpSpPr>
        <a:xfrm>
          <a:off x="0" y="0"/>
          <a:ext cx="0" cy="0"/>
          <a:chOff x="0" y="0"/>
          <a:chExt cx="0" cy="0"/>
        </a:xfrm>
      </p:grpSpPr>
      <p:sp>
        <p:nvSpPr>
          <p:cNvPr id="801" name="Google Shape;801;p18"/>
          <p:cNvSpPr txBox="1">
            <a:spLocks noGrp="1"/>
          </p:cNvSpPr>
          <p:nvPr>
            <p:ph type="body" idx="1"/>
          </p:nvPr>
        </p:nvSpPr>
        <p:spPr>
          <a:xfrm>
            <a:off x="741872" y="1980291"/>
            <a:ext cx="7176199" cy="1154796"/>
          </a:xfrm>
          <a:prstGeom prst="rect">
            <a:avLst/>
          </a:prstGeom>
        </p:spPr>
        <p:txBody>
          <a:bodyPr spcFirstLastPara="1" wrap="square" lIns="91425" tIns="91425" rIns="91425" bIns="91425" anchor="t" anchorCtr="0">
            <a:noAutofit/>
          </a:bodyPr>
          <a:lstStyle/>
          <a:p>
            <a:pPr marL="0" indent="0">
              <a:buNone/>
            </a:pPr>
            <a:r>
              <a:rPr lang="en" sz="4000" dirty="0" smtClean="0">
                <a:solidFill>
                  <a:schemeClr val="lt1"/>
                </a:solidFill>
              </a:rPr>
              <a:t>“</a:t>
            </a:r>
            <a:r>
              <a:rPr lang="en-US" sz="4000" dirty="0" smtClean="0"/>
              <a:t>Hagar Nabil</a:t>
            </a:r>
            <a:r>
              <a:rPr lang="en" sz="4000" dirty="0" smtClean="0">
                <a:solidFill>
                  <a:schemeClr val="lt1"/>
                </a:solidFill>
              </a:rPr>
              <a:t>”</a:t>
            </a:r>
            <a:r>
              <a:rPr lang="ar-EG" dirty="0" smtClean="0">
                <a:solidFill>
                  <a:schemeClr val="lt1"/>
                </a:solidFill>
              </a:rPr>
              <a:t/>
            </a:r>
            <a:br>
              <a:rPr lang="ar-EG" dirty="0" smtClean="0">
                <a:solidFill>
                  <a:schemeClr val="lt1"/>
                </a:solidFill>
              </a:rPr>
            </a:br>
            <a:endParaRPr dirty="0"/>
          </a:p>
        </p:txBody>
      </p:sp>
      <p:sp>
        <p:nvSpPr>
          <p:cNvPr id="802" name="Google Shape;802;p18"/>
          <p:cNvSpPr txBox="1">
            <a:spLocks noGrp="1"/>
          </p:cNvSpPr>
          <p:nvPr>
            <p:ph type="sldNum" idx="12"/>
          </p:nvPr>
        </p:nvSpPr>
        <p:spPr>
          <a:xfrm>
            <a:off x="8586575" y="-11875"/>
            <a:ext cx="557400" cy="54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66</a:t>
            </a:fld>
            <a:endParaRPr/>
          </a:p>
        </p:txBody>
      </p:sp>
    </p:spTree>
    <p:extLst>
      <p:ext uri="{BB962C8B-B14F-4D97-AF65-F5344CB8AC3E}">
        <p14:creationId xmlns:p14="http://schemas.microsoft.com/office/powerpoint/2010/main" val="1632094082"/>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806"/>
        <p:cNvGrpSpPr/>
        <p:nvPr/>
      </p:nvGrpSpPr>
      <p:grpSpPr>
        <a:xfrm>
          <a:off x="0" y="0"/>
          <a:ext cx="0" cy="0"/>
          <a:chOff x="0" y="0"/>
          <a:chExt cx="0" cy="0"/>
        </a:xfrm>
      </p:grpSpPr>
      <p:pic>
        <p:nvPicPr>
          <p:cNvPr id="4" name="Picture 3">
            <a:extLst>
              <a:ext uri="{FF2B5EF4-FFF2-40B4-BE49-F238E27FC236}">
                <a16:creationId xmlns:a16="http://schemas.microsoft.com/office/drawing/2014/main" xmlns="" id="{18FA25E2-7D38-4EFD-8DF9-26084080648A}"/>
              </a:ext>
            </a:extLst>
          </p:cNvPr>
          <p:cNvPicPr>
            <a:picLocks noChangeAspect="1"/>
          </p:cNvPicPr>
          <p:nvPr/>
        </p:nvPicPr>
        <p:blipFill>
          <a:blip r:embed="rId3"/>
          <a:stretch>
            <a:fillRect/>
          </a:stretch>
        </p:blipFill>
        <p:spPr>
          <a:xfrm>
            <a:off x="598711" y="524915"/>
            <a:ext cx="6614733" cy="853514"/>
          </a:xfrm>
          <a:prstGeom prst="rect">
            <a:avLst/>
          </a:prstGeom>
        </p:spPr>
      </p:pic>
      <p:sp>
        <p:nvSpPr>
          <p:cNvPr id="10" name="Rectangle 9">
            <a:extLst>
              <a:ext uri="{FF2B5EF4-FFF2-40B4-BE49-F238E27FC236}">
                <a16:creationId xmlns:a16="http://schemas.microsoft.com/office/drawing/2014/main" xmlns="" id="{02147AC5-E031-48FC-9867-E5DB6BAA5993}"/>
              </a:ext>
            </a:extLst>
          </p:cNvPr>
          <p:cNvSpPr/>
          <p:nvPr/>
        </p:nvSpPr>
        <p:spPr>
          <a:xfrm>
            <a:off x="6740578" y="224962"/>
            <a:ext cx="2063541" cy="5386090"/>
          </a:xfrm>
          <a:prstGeom prst="rect">
            <a:avLst/>
          </a:prstGeom>
        </p:spPr>
        <p:txBody>
          <a:bodyPr wrap="square">
            <a:spAutoFit/>
          </a:bodyPr>
          <a:lstStyle/>
          <a:p>
            <a:pPr lvl="0" algn="ctr"/>
            <a:r>
              <a:rPr lang="en-GB" sz="34400" b="1" dirty="0">
                <a:solidFill>
                  <a:srgbClr val="6E86B6"/>
                </a:solidFill>
                <a:latin typeface="Titillium Web"/>
              </a:rPr>
              <a:t>1</a:t>
            </a:r>
            <a:endParaRPr lang="en-GB" sz="19900" b="1" dirty="0">
              <a:solidFill>
                <a:srgbClr val="6E86B6"/>
              </a:solidFill>
              <a:latin typeface="Titillium Web"/>
            </a:endParaRPr>
          </a:p>
        </p:txBody>
      </p:sp>
    </p:spTree>
    <p:extLst>
      <p:ext uri="{BB962C8B-B14F-4D97-AF65-F5344CB8AC3E}">
        <p14:creationId xmlns:p14="http://schemas.microsoft.com/office/powerpoint/2010/main" val="113020678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806"/>
        <p:cNvGrpSpPr/>
        <p:nvPr/>
      </p:nvGrpSpPr>
      <p:grpSpPr>
        <a:xfrm>
          <a:off x="0" y="0"/>
          <a:ext cx="0" cy="0"/>
          <a:chOff x="0" y="0"/>
          <a:chExt cx="0" cy="0"/>
        </a:xfrm>
      </p:grpSpPr>
      <p:sp>
        <p:nvSpPr>
          <p:cNvPr id="14" name="Google Shape;103;p18">
            <a:extLst>
              <a:ext uri="{FF2B5EF4-FFF2-40B4-BE49-F238E27FC236}">
                <a16:creationId xmlns:a16="http://schemas.microsoft.com/office/drawing/2014/main" xmlns="" id="{6277FEFD-83E4-446B-BB4D-F5448D68F28F}"/>
              </a:ext>
            </a:extLst>
          </p:cNvPr>
          <p:cNvSpPr txBox="1">
            <a:spLocks/>
          </p:cNvSpPr>
          <p:nvPr/>
        </p:nvSpPr>
        <p:spPr>
          <a:xfrm>
            <a:off x="0" y="191836"/>
            <a:ext cx="9143999" cy="623583"/>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200"/>
              <a:buFont typeface="Lexend Deca"/>
              <a:buNone/>
              <a:defRPr sz="3200" b="1" i="0" u="none" strike="noStrike" cap="none">
                <a:solidFill>
                  <a:schemeClr val="lt1"/>
                </a:solidFill>
                <a:latin typeface="Lexend Deca"/>
                <a:ea typeface="Lexend Deca"/>
                <a:cs typeface="Lexend Deca"/>
                <a:sym typeface="Lexend Deca"/>
              </a:defRPr>
            </a:lvl1pPr>
            <a:lvl2pPr marR="0" lvl="1" algn="l" rtl="0">
              <a:lnSpc>
                <a:spcPct val="100000"/>
              </a:lnSpc>
              <a:spcBef>
                <a:spcPts val="0"/>
              </a:spcBef>
              <a:spcAft>
                <a:spcPts val="0"/>
              </a:spcAft>
              <a:buClr>
                <a:schemeClr val="lt1"/>
              </a:buClr>
              <a:buSzPts val="3200"/>
              <a:buFont typeface="Lexend Deca"/>
              <a:buNone/>
              <a:defRPr sz="3200" b="1" i="0" u="none" strike="noStrike" cap="none">
                <a:solidFill>
                  <a:schemeClr val="lt1"/>
                </a:solidFill>
                <a:latin typeface="Lexend Deca"/>
                <a:ea typeface="Lexend Deca"/>
                <a:cs typeface="Lexend Deca"/>
                <a:sym typeface="Lexend Deca"/>
              </a:defRPr>
            </a:lvl2pPr>
            <a:lvl3pPr marR="0" lvl="2" algn="l" rtl="0">
              <a:lnSpc>
                <a:spcPct val="100000"/>
              </a:lnSpc>
              <a:spcBef>
                <a:spcPts val="0"/>
              </a:spcBef>
              <a:spcAft>
                <a:spcPts val="0"/>
              </a:spcAft>
              <a:buClr>
                <a:schemeClr val="lt1"/>
              </a:buClr>
              <a:buSzPts val="3200"/>
              <a:buFont typeface="Lexend Deca"/>
              <a:buNone/>
              <a:defRPr sz="3200" b="1" i="0" u="none" strike="noStrike" cap="none">
                <a:solidFill>
                  <a:schemeClr val="lt1"/>
                </a:solidFill>
                <a:latin typeface="Lexend Deca"/>
                <a:ea typeface="Lexend Deca"/>
                <a:cs typeface="Lexend Deca"/>
                <a:sym typeface="Lexend Deca"/>
              </a:defRPr>
            </a:lvl3pPr>
            <a:lvl4pPr marR="0" lvl="3" algn="l" rtl="0">
              <a:lnSpc>
                <a:spcPct val="100000"/>
              </a:lnSpc>
              <a:spcBef>
                <a:spcPts val="0"/>
              </a:spcBef>
              <a:spcAft>
                <a:spcPts val="0"/>
              </a:spcAft>
              <a:buClr>
                <a:schemeClr val="lt1"/>
              </a:buClr>
              <a:buSzPts val="3200"/>
              <a:buFont typeface="Lexend Deca"/>
              <a:buNone/>
              <a:defRPr sz="3200" b="1" i="0" u="none" strike="noStrike" cap="none">
                <a:solidFill>
                  <a:schemeClr val="lt1"/>
                </a:solidFill>
                <a:latin typeface="Lexend Deca"/>
                <a:ea typeface="Lexend Deca"/>
                <a:cs typeface="Lexend Deca"/>
                <a:sym typeface="Lexend Deca"/>
              </a:defRPr>
            </a:lvl4pPr>
            <a:lvl5pPr marR="0" lvl="4" algn="l" rtl="0">
              <a:lnSpc>
                <a:spcPct val="100000"/>
              </a:lnSpc>
              <a:spcBef>
                <a:spcPts val="0"/>
              </a:spcBef>
              <a:spcAft>
                <a:spcPts val="0"/>
              </a:spcAft>
              <a:buClr>
                <a:schemeClr val="lt1"/>
              </a:buClr>
              <a:buSzPts val="3200"/>
              <a:buFont typeface="Lexend Deca"/>
              <a:buNone/>
              <a:defRPr sz="3200" b="1" i="0" u="none" strike="noStrike" cap="none">
                <a:solidFill>
                  <a:schemeClr val="lt1"/>
                </a:solidFill>
                <a:latin typeface="Lexend Deca"/>
                <a:ea typeface="Lexend Deca"/>
                <a:cs typeface="Lexend Deca"/>
                <a:sym typeface="Lexend Deca"/>
              </a:defRPr>
            </a:lvl5pPr>
            <a:lvl6pPr marR="0" lvl="5" algn="l" rtl="0">
              <a:lnSpc>
                <a:spcPct val="100000"/>
              </a:lnSpc>
              <a:spcBef>
                <a:spcPts val="0"/>
              </a:spcBef>
              <a:spcAft>
                <a:spcPts val="0"/>
              </a:spcAft>
              <a:buClr>
                <a:schemeClr val="lt1"/>
              </a:buClr>
              <a:buSzPts val="3200"/>
              <a:buFont typeface="Lexend Deca"/>
              <a:buNone/>
              <a:defRPr sz="3200" b="1" i="0" u="none" strike="noStrike" cap="none">
                <a:solidFill>
                  <a:schemeClr val="lt1"/>
                </a:solidFill>
                <a:latin typeface="Lexend Deca"/>
                <a:ea typeface="Lexend Deca"/>
                <a:cs typeface="Lexend Deca"/>
                <a:sym typeface="Lexend Deca"/>
              </a:defRPr>
            </a:lvl6pPr>
            <a:lvl7pPr marR="0" lvl="6" algn="l" rtl="0">
              <a:lnSpc>
                <a:spcPct val="100000"/>
              </a:lnSpc>
              <a:spcBef>
                <a:spcPts val="0"/>
              </a:spcBef>
              <a:spcAft>
                <a:spcPts val="0"/>
              </a:spcAft>
              <a:buClr>
                <a:schemeClr val="lt1"/>
              </a:buClr>
              <a:buSzPts val="3200"/>
              <a:buFont typeface="Lexend Deca"/>
              <a:buNone/>
              <a:defRPr sz="3200" b="1" i="0" u="none" strike="noStrike" cap="none">
                <a:solidFill>
                  <a:schemeClr val="lt1"/>
                </a:solidFill>
                <a:latin typeface="Lexend Deca"/>
                <a:ea typeface="Lexend Deca"/>
                <a:cs typeface="Lexend Deca"/>
                <a:sym typeface="Lexend Deca"/>
              </a:defRPr>
            </a:lvl7pPr>
            <a:lvl8pPr marR="0" lvl="7" algn="l" rtl="0">
              <a:lnSpc>
                <a:spcPct val="100000"/>
              </a:lnSpc>
              <a:spcBef>
                <a:spcPts val="0"/>
              </a:spcBef>
              <a:spcAft>
                <a:spcPts val="0"/>
              </a:spcAft>
              <a:buClr>
                <a:schemeClr val="lt1"/>
              </a:buClr>
              <a:buSzPts val="3200"/>
              <a:buFont typeface="Lexend Deca"/>
              <a:buNone/>
              <a:defRPr sz="3200" b="1" i="0" u="none" strike="noStrike" cap="none">
                <a:solidFill>
                  <a:schemeClr val="lt1"/>
                </a:solidFill>
                <a:latin typeface="Lexend Deca"/>
                <a:ea typeface="Lexend Deca"/>
                <a:cs typeface="Lexend Deca"/>
                <a:sym typeface="Lexend Deca"/>
              </a:defRPr>
            </a:lvl8pPr>
            <a:lvl9pPr marR="0" lvl="8" algn="l" rtl="0">
              <a:lnSpc>
                <a:spcPct val="100000"/>
              </a:lnSpc>
              <a:spcBef>
                <a:spcPts val="0"/>
              </a:spcBef>
              <a:spcAft>
                <a:spcPts val="0"/>
              </a:spcAft>
              <a:buClr>
                <a:schemeClr val="lt1"/>
              </a:buClr>
              <a:buSzPts val="3200"/>
              <a:buFont typeface="Lexend Deca"/>
              <a:buNone/>
              <a:defRPr sz="3200" b="1" i="0" u="none" strike="noStrike" cap="none">
                <a:solidFill>
                  <a:schemeClr val="lt1"/>
                </a:solidFill>
                <a:latin typeface="Lexend Deca"/>
                <a:ea typeface="Lexend Deca"/>
                <a:cs typeface="Lexend Deca"/>
                <a:sym typeface="Lexend Deca"/>
              </a:defRPr>
            </a:lvl9pPr>
          </a:lstStyle>
          <a:p>
            <a:pPr marL="0" marR="0" lvl="0" indent="0" algn="ctr" defTabSz="914400" rtl="0" eaLnBrk="1" fontAlgn="auto" latinLnBrk="0" hangingPunct="1">
              <a:lnSpc>
                <a:spcPct val="100000"/>
              </a:lnSpc>
              <a:spcBef>
                <a:spcPts val="0"/>
              </a:spcBef>
              <a:spcAft>
                <a:spcPts val="0"/>
              </a:spcAft>
              <a:buClr>
                <a:srgbClr val="FFFFFF"/>
              </a:buClr>
              <a:buSzPts val="3200"/>
              <a:buFont typeface="Lexend Deca"/>
              <a:buNone/>
              <a:tabLst/>
              <a:defRPr/>
            </a:pPr>
            <a:endParaRPr kumimoji="0" lang="en-US" sz="3200" b="1" i="0" u="none" strike="noStrike" kern="0" cap="none" spc="0" normalizeH="0" baseline="0" noProof="0" dirty="0">
              <a:ln>
                <a:noFill/>
              </a:ln>
              <a:solidFill>
                <a:srgbClr val="FFFFFF"/>
              </a:solidFill>
              <a:effectLst/>
              <a:uLnTx/>
              <a:uFillTx/>
              <a:latin typeface="Lexend Deca"/>
              <a:sym typeface="Lexend Deca"/>
            </a:endParaRPr>
          </a:p>
        </p:txBody>
      </p:sp>
      <p:sp>
        <p:nvSpPr>
          <p:cNvPr id="15" name="Google Shape;104;p18">
            <a:extLst>
              <a:ext uri="{FF2B5EF4-FFF2-40B4-BE49-F238E27FC236}">
                <a16:creationId xmlns:a16="http://schemas.microsoft.com/office/drawing/2014/main" xmlns="" id="{A4A581C2-9363-421E-87AD-5165409948E3}"/>
              </a:ext>
            </a:extLst>
          </p:cNvPr>
          <p:cNvSpPr txBox="1">
            <a:spLocks/>
          </p:cNvSpPr>
          <p:nvPr/>
        </p:nvSpPr>
        <p:spPr>
          <a:xfrm>
            <a:off x="235670" y="0"/>
            <a:ext cx="7371761" cy="5143451"/>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81000" algn="l" rtl="0">
              <a:lnSpc>
                <a:spcPct val="115000"/>
              </a:lnSpc>
              <a:spcBef>
                <a:spcPts val="600"/>
              </a:spcBef>
              <a:spcAft>
                <a:spcPts val="0"/>
              </a:spcAft>
              <a:buClr>
                <a:schemeClr val="accent5"/>
              </a:buClr>
              <a:buSzPts val="2400"/>
              <a:buFont typeface="Muli Light"/>
              <a:buChar char="⬡"/>
              <a:defRPr sz="2400" b="0" i="0" u="none" strike="noStrike" cap="none">
                <a:solidFill>
                  <a:schemeClr val="lt1"/>
                </a:solidFill>
                <a:latin typeface="Muli Light"/>
                <a:ea typeface="Muli Light"/>
                <a:cs typeface="Muli Light"/>
                <a:sym typeface="Muli Light"/>
              </a:defRPr>
            </a:lvl1pPr>
            <a:lvl2pPr marL="914400" marR="0" lvl="1" indent="-381000" algn="l" rtl="0">
              <a:lnSpc>
                <a:spcPct val="115000"/>
              </a:lnSpc>
              <a:spcBef>
                <a:spcPts val="0"/>
              </a:spcBef>
              <a:spcAft>
                <a:spcPts val="0"/>
              </a:spcAft>
              <a:buClr>
                <a:schemeClr val="accent5"/>
              </a:buClr>
              <a:buSzPts val="2400"/>
              <a:buFont typeface="Muli Light"/>
              <a:buChar char="∙"/>
              <a:defRPr sz="2400" b="0" i="0" u="none" strike="noStrike" cap="none">
                <a:solidFill>
                  <a:schemeClr val="lt1"/>
                </a:solidFill>
                <a:latin typeface="Muli Light"/>
                <a:ea typeface="Muli Light"/>
                <a:cs typeface="Muli Light"/>
                <a:sym typeface="Muli Light"/>
              </a:defRPr>
            </a:lvl2pPr>
            <a:lvl3pPr marL="1371600" marR="0" lvl="2" indent="-381000" algn="l" rtl="0">
              <a:lnSpc>
                <a:spcPct val="115000"/>
              </a:lnSpc>
              <a:spcBef>
                <a:spcPts val="0"/>
              </a:spcBef>
              <a:spcAft>
                <a:spcPts val="0"/>
              </a:spcAft>
              <a:buClr>
                <a:schemeClr val="accent5"/>
              </a:buClr>
              <a:buSzPts val="2400"/>
              <a:buFont typeface="Muli Light"/>
              <a:buChar char="∙"/>
              <a:defRPr sz="2400" b="0" i="0" u="none" strike="noStrike" cap="none">
                <a:solidFill>
                  <a:schemeClr val="lt1"/>
                </a:solidFill>
                <a:latin typeface="Muli Light"/>
                <a:ea typeface="Muli Light"/>
                <a:cs typeface="Muli Light"/>
                <a:sym typeface="Muli Light"/>
              </a:defRPr>
            </a:lvl3pPr>
            <a:lvl4pPr marL="1828800" marR="0" lvl="3" indent="-381000" algn="l" rtl="0">
              <a:lnSpc>
                <a:spcPct val="115000"/>
              </a:lnSpc>
              <a:spcBef>
                <a:spcPts val="0"/>
              </a:spcBef>
              <a:spcAft>
                <a:spcPts val="0"/>
              </a:spcAft>
              <a:buClr>
                <a:schemeClr val="lt1"/>
              </a:buClr>
              <a:buSzPts val="2400"/>
              <a:buFont typeface="Muli Light"/>
              <a:buChar char="●"/>
              <a:defRPr sz="2400" b="0" i="0" u="none" strike="noStrike" cap="none">
                <a:solidFill>
                  <a:schemeClr val="lt1"/>
                </a:solidFill>
                <a:latin typeface="Muli Light"/>
                <a:ea typeface="Muli Light"/>
                <a:cs typeface="Muli Light"/>
                <a:sym typeface="Muli Light"/>
              </a:defRPr>
            </a:lvl4pPr>
            <a:lvl5pPr marL="2286000" marR="0" lvl="4" indent="-381000" algn="l" rtl="0">
              <a:lnSpc>
                <a:spcPct val="115000"/>
              </a:lnSpc>
              <a:spcBef>
                <a:spcPts val="0"/>
              </a:spcBef>
              <a:spcAft>
                <a:spcPts val="0"/>
              </a:spcAft>
              <a:buClr>
                <a:schemeClr val="lt1"/>
              </a:buClr>
              <a:buSzPts val="2400"/>
              <a:buFont typeface="Muli Light"/>
              <a:buChar char="○"/>
              <a:defRPr sz="2400" b="0" i="0" u="none" strike="noStrike" cap="none">
                <a:solidFill>
                  <a:schemeClr val="lt1"/>
                </a:solidFill>
                <a:latin typeface="Muli Light"/>
                <a:ea typeface="Muli Light"/>
                <a:cs typeface="Muli Light"/>
                <a:sym typeface="Muli Light"/>
              </a:defRPr>
            </a:lvl5pPr>
            <a:lvl6pPr marL="2743200" marR="0" lvl="5" indent="-381000" algn="l" rtl="0">
              <a:lnSpc>
                <a:spcPct val="115000"/>
              </a:lnSpc>
              <a:spcBef>
                <a:spcPts val="0"/>
              </a:spcBef>
              <a:spcAft>
                <a:spcPts val="0"/>
              </a:spcAft>
              <a:buClr>
                <a:schemeClr val="lt1"/>
              </a:buClr>
              <a:buSzPts val="2400"/>
              <a:buFont typeface="Muli Light"/>
              <a:buChar char="■"/>
              <a:defRPr sz="2400" b="0" i="0" u="none" strike="noStrike" cap="none">
                <a:solidFill>
                  <a:schemeClr val="lt1"/>
                </a:solidFill>
                <a:latin typeface="Muli Light"/>
                <a:ea typeface="Muli Light"/>
                <a:cs typeface="Muli Light"/>
                <a:sym typeface="Muli Light"/>
              </a:defRPr>
            </a:lvl6pPr>
            <a:lvl7pPr marL="3200400" marR="0" lvl="6" indent="-381000" algn="l" rtl="0">
              <a:lnSpc>
                <a:spcPct val="115000"/>
              </a:lnSpc>
              <a:spcBef>
                <a:spcPts val="0"/>
              </a:spcBef>
              <a:spcAft>
                <a:spcPts val="0"/>
              </a:spcAft>
              <a:buClr>
                <a:schemeClr val="lt1"/>
              </a:buClr>
              <a:buSzPts val="2400"/>
              <a:buFont typeface="Muli Light"/>
              <a:buChar char="●"/>
              <a:defRPr sz="2400" b="0" i="0" u="none" strike="noStrike" cap="none">
                <a:solidFill>
                  <a:schemeClr val="lt1"/>
                </a:solidFill>
                <a:latin typeface="Muli Light"/>
                <a:ea typeface="Muli Light"/>
                <a:cs typeface="Muli Light"/>
                <a:sym typeface="Muli Light"/>
              </a:defRPr>
            </a:lvl7pPr>
            <a:lvl8pPr marL="3657600" marR="0" lvl="7" indent="-381000" algn="l" rtl="0">
              <a:lnSpc>
                <a:spcPct val="115000"/>
              </a:lnSpc>
              <a:spcBef>
                <a:spcPts val="0"/>
              </a:spcBef>
              <a:spcAft>
                <a:spcPts val="0"/>
              </a:spcAft>
              <a:buClr>
                <a:schemeClr val="lt1"/>
              </a:buClr>
              <a:buSzPts val="2400"/>
              <a:buFont typeface="Muli Light"/>
              <a:buChar char="○"/>
              <a:defRPr sz="2400" b="0" i="0" u="none" strike="noStrike" cap="none">
                <a:solidFill>
                  <a:schemeClr val="lt1"/>
                </a:solidFill>
                <a:latin typeface="Muli Light"/>
                <a:ea typeface="Muli Light"/>
                <a:cs typeface="Muli Light"/>
                <a:sym typeface="Muli Light"/>
              </a:defRPr>
            </a:lvl8pPr>
            <a:lvl9pPr marL="4114800" marR="0" lvl="8" indent="-381000" algn="l" rtl="0">
              <a:lnSpc>
                <a:spcPct val="115000"/>
              </a:lnSpc>
              <a:spcBef>
                <a:spcPts val="0"/>
              </a:spcBef>
              <a:spcAft>
                <a:spcPts val="0"/>
              </a:spcAft>
              <a:buClr>
                <a:schemeClr val="lt1"/>
              </a:buClr>
              <a:buSzPts val="2400"/>
              <a:buFont typeface="Muli Light"/>
              <a:buChar char="■"/>
              <a:defRPr sz="2400" b="0" i="0" u="none" strike="noStrike" cap="none">
                <a:solidFill>
                  <a:schemeClr val="lt1"/>
                </a:solidFill>
                <a:latin typeface="Muli Light"/>
                <a:ea typeface="Muli Light"/>
                <a:cs typeface="Muli Light"/>
                <a:sym typeface="Muli Light"/>
              </a:defRPr>
            </a:lvl9pPr>
          </a:lstStyle>
          <a:p>
            <a:pPr marL="76200" marR="0" lvl="0" indent="0" algn="l" defTabSz="914400" rtl="0" eaLnBrk="1" fontAlgn="auto" latinLnBrk="0" hangingPunct="1">
              <a:lnSpc>
                <a:spcPct val="115000"/>
              </a:lnSpc>
              <a:spcBef>
                <a:spcPts val="600"/>
              </a:spcBef>
              <a:spcAft>
                <a:spcPts val="0"/>
              </a:spcAft>
              <a:buClr>
                <a:srgbClr val="A458FF"/>
              </a:buClr>
              <a:buSzPts val="2400"/>
              <a:buFont typeface="Muli Light"/>
              <a:buNone/>
              <a:tabLst/>
              <a:defRPr/>
            </a:pPr>
            <a:endParaRPr kumimoji="0" lang="en-GB" sz="2400" b="1" i="0" u="none" strike="noStrike" kern="0" cap="none" spc="0" normalizeH="0" baseline="0" noProof="0" dirty="0">
              <a:ln>
                <a:noFill/>
              </a:ln>
              <a:solidFill>
                <a:srgbClr val="FFFFFF"/>
              </a:solidFill>
              <a:effectLst/>
              <a:uLnTx/>
              <a:uFillTx/>
              <a:latin typeface="Muli Light"/>
              <a:sym typeface="Muli Light"/>
            </a:endParaRPr>
          </a:p>
          <a:p>
            <a:pPr>
              <a:buClr>
                <a:srgbClr val="A458FF"/>
              </a:buClr>
            </a:pPr>
            <a:r>
              <a:rPr kumimoji="0" lang="en-GB" sz="2400" b="1" i="0" u="none" strike="noStrike" kern="0" cap="none" spc="0" normalizeH="0" baseline="0" noProof="0" dirty="0">
                <a:ln>
                  <a:noFill/>
                </a:ln>
                <a:solidFill>
                  <a:srgbClr val="FFFFFF"/>
                </a:solidFill>
                <a:effectLst/>
                <a:uLnTx/>
                <a:uFillTx/>
                <a:latin typeface="Muli Light"/>
                <a:sym typeface="Muli Light"/>
              </a:rPr>
              <a:t>Algorithm &amp; Model</a:t>
            </a:r>
          </a:p>
          <a:p>
            <a:pPr marL="76200" marR="0" lvl="0" indent="0" algn="l" defTabSz="914400" rtl="0" eaLnBrk="1" fontAlgn="auto" latinLnBrk="0" hangingPunct="1">
              <a:lnSpc>
                <a:spcPct val="115000"/>
              </a:lnSpc>
              <a:spcBef>
                <a:spcPts val="600"/>
              </a:spcBef>
              <a:spcAft>
                <a:spcPts val="0"/>
              </a:spcAft>
              <a:buClr>
                <a:srgbClr val="A458FF"/>
              </a:buClr>
              <a:buSzPts val="2400"/>
              <a:buFont typeface="Muli Light"/>
              <a:buNone/>
              <a:tabLst/>
              <a:defRPr/>
            </a:pPr>
            <a:r>
              <a:rPr kumimoji="0" lang="en-GB" sz="1400" b="0" i="0" u="none" strike="noStrike" kern="0" cap="none" spc="0" normalizeH="0" baseline="0" noProof="0" dirty="0">
                <a:ln>
                  <a:noFill/>
                </a:ln>
                <a:solidFill>
                  <a:srgbClr val="FFFFFF"/>
                </a:solidFill>
                <a:effectLst/>
                <a:uLnTx/>
                <a:uFillTx/>
                <a:latin typeface="Muli Light"/>
                <a:sym typeface="Muli Light"/>
              </a:rPr>
              <a:t>	Arduino Kit.</a:t>
            </a:r>
          </a:p>
          <a:p>
            <a:pPr marL="76200" marR="0" lvl="0" indent="0" algn="l" defTabSz="914400" rtl="0" eaLnBrk="1" fontAlgn="auto" latinLnBrk="0" hangingPunct="1">
              <a:lnSpc>
                <a:spcPct val="115000"/>
              </a:lnSpc>
              <a:spcBef>
                <a:spcPts val="600"/>
              </a:spcBef>
              <a:spcAft>
                <a:spcPts val="0"/>
              </a:spcAft>
              <a:buClr>
                <a:srgbClr val="A458FF"/>
              </a:buClr>
              <a:buSzPts val="2400"/>
              <a:buFont typeface="Muli Light"/>
              <a:buNone/>
              <a:tabLst/>
              <a:defRPr/>
            </a:pPr>
            <a:r>
              <a:rPr lang="en-GB" sz="1400" dirty="0">
                <a:solidFill>
                  <a:srgbClr val="FFFFFF"/>
                </a:solidFill>
              </a:rPr>
              <a:t>	</a:t>
            </a:r>
            <a:r>
              <a:rPr kumimoji="0" lang="en-GB" sz="1400" b="0" i="0" u="none" strike="noStrike" kern="0" cap="none" spc="0" normalizeH="0" baseline="0" noProof="0" dirty="0">
                <a:ln>
                  <a:noFill/>
                </a:ln>
                <a:solidFill>
                  <a:srgbClr val="FFFFFF"/>
                </a:solidFill>
                <a:effectLst/>
                <a:uLnTx/>
                <a:uFillTx/>
                <a:latin typeface="Muli Light"/>
                <a:sym typeface="Muli Light"/>
              </a:rPr>
              <a:t>Gas Sensor (Mq5). </a:t>
            </a:r>
          </a:p>
          <a:p>
            <a:pPr marL="76200" marR="0" lvl="0" indent="0" algn="l" defTabSz="914400" rtl="0" eaLnBrk="1" fontAlgn="auto" latinLnBrk="0" hangingPunct="1">
              <a:lnSpc>
                <a:spcPct val="115000"/>
              </a:lnSpc>
              <a:spcBef>
                <a:spcPts val="600"/>
              </a:spcBef>
              <a:spcAft>
                <a:spcPts val="0"/>
              </a:spcAft>
              <a:buClr>
                <a:srgbClr val="A458FF"/>
              </a:buClr>
              <a:buSzPts val="2400"/>
              <a:buFont typeface="Muli Light"/>
              <a:buNone/>
              <a:tabLst/>
              <a:defRPr/>
            </a:pPr>
            <a:r>
              <a:rPr lang="en-GB" sz="1400" dirty="0">
                <a:solidFill>
                  <a:srgbClr val="FFFFFF"/>
                </a:solidFill>
              </a:rPr>
              <a:t>	</a:t>
            </a:r>
            <a:r>
              <a:rPr kumimoji="0" lang="en-GB" sz="1400" b="0" i="0" u="none" strike="noStrike" kern="0" cap="none" spc="0" normalizeH="0" baseline="0" noProof="0" dirty="0">
                <a:ln>
                  <a:noFill/>
                </a:ln>
                <a:solidFill>
                  <a:srgbClr val="FFFFFF"/>
                </a:solidFill>
                <a:effectLst/>
                <a:uLnTx/>
                <a:uFillTx/>
                <a:latin typeface="Muli Light"/>
                <a:sym typeface="Muli Light"/>
              </a:rPr>
              <a:t>WI-FI Module.</a:t>
            </a:r>
          </a:p>
          <a:p>
            <a:pPr marL="76200" marR="0" lvl="0" indent="0" algn="l" defTabSz="914400" rtl="0" eaLnBrk="1" fontAlgn="auto" latinLnBrk="0" hangingPunct="1">
              <a:lnSpc>
                <a:spcPct val="115000"/>
              </a:lnSpc>
              <a:spcBef>
                <a:spcPts val="600"/>
              </a:spcBef>
              <a:spcAft>
                <a:spcPts val="0"/>
              </a:spcAft>
              <a:buClr>
                <a:srgbClr val="A458FF"/>
              </a:buClr>
              <a:buSzPts val="2400"/>
              <a:buFont typeface="Muli Light"/>
              <a:buNone/>
              <a:tabLst/>
              <a:defRPr/>
            </a:pPr>
            <a:r>
              <a:rPr lang="en-GB" sz="1400" dirty="0">
                <a:solidFill>
                  <a:srgbClr val="FFFFFF"/>
                </a:solidFill>
              </a:rPr>
              <a:t>	</a:t>
            </a:r>
            <a:r>
              <a:rPr kumimoji="0" lang="en-GB" sz="1400" b="0" i="0" u="none" strike="noStrike" kern="0" cap="none" spc="0" normalizeH="0" baseline="0" noProof="0" dirty="0">
                <a:ln>
                  <a:noFill/>
                </a:ln>
                <a:solidFill>
                  <a:srgbClr val="FFFFFF"/>
                </a:solidFill>
                <a:effectLst/>
                <a:uLnTx/>
                <a:uFillTx/>
                <a:latin typeface="Muli Light"/>
                <a:sym typeface="Muli Light"/>
              </a:rPr>
              <a:t>Buzzer.</a:t>
            </a:r>
          </a:p>
          <a:p>
            <a:pPr marL="457200" marR="0" lvl="0" indent="-381000" algn="l" defTabSz="914400" rtl="0" eaLnBrk="1" fontAlgn="auto" latinLnBrk="0" hangingPunct="1">
              <a:lnSpc>
                <a:spcPct val="115000"/>
              </a:lnSpc>
              <a:spcBef>
                <a:spcPts val="600"/>
              </a:spcBef>
              <a:spcAft>
                <a:spcPts val="0"/>
              </a:spcAft>
              <a:buClr>
                <a:srgbClr val="A458FF"/>
              </a:buClr>
              <a:buSzPts val="2400"/>
              <a:buFont typeface="Muli Light"/>
              <a:buChar char="⬡"/>
              <a:tabLst/>
              <a:defRPr/>
            </a:pPr>
            <a:r>
              <a:rPr kumimoji="0" lang="en-GB" sz="2400" b="1" i="0" u="none" strike="noStrike" kern="0" cap="none" spc="0" normalizeH="0" baseline="0" noProof="0" dirty="0">
                <a:ln>
                  <a:noFill/>
                </a:ln>
                <a:solidFill>
                  <a:srgbClr val="FFFFFF"/>
                </a:solidFill>
                <a:effectLst/>
                <a:uLnTx/>
                <a:uFillTx/>
                <a:latin typeface="Muli Light"/>
                <a:sym typeface="Muli Light"/>
              </a:rPr>
              <a:t>Result</a:t>
            </a:r>
          </a:p>
          <a:p>
            <a:pPr marL="76200" marR="0" lvl="0" indent="0" algn="l" defTabSz="914400" rtl="0" eaLnBrk="1" fontAlgn="auto" latinLnBrk="0" hangingPunct="1">
              <a:lnSpc>
                <a:spcPct val="115000"/>
              </a:lnSpc>
              <a:spcBef>
                <a:spcPts val="600"/>
              </a:spcBef>
              <a:spcAft>
                <a:spcPts val="0"/>
              </a:spcAft>
              <a:buClr>
                <a:srgbClr val="A458FF"/>
              </a:buClr>
              <a:buSzPts val="2400"/>
              <a:buFont typeface="Muli Light"/>
              <a:buNone/>
              <a:tabLst/>
              <a:defRPr/>
            </a:pPr>
            <a:r>
              <a:rPr kumimoji="0" lang="en-US" sz="1400" b="0" i="0" u="none" strike="noStrike" kern="0" cap="none" spc="0" normalizeH="0" baseline="0" noProof="0" dirty="0">
                <a:ln>
                  <a:noFill/>
                </a:ln>
                <a:solidFill>
                  <a:srgbClr val="FFFFFF"/>
                </a:solidFill>
                <a:effectLst/>
                <a:uLnTx/>
                <a:uFillTx/>
                <a:latin typeface="Muli Light"/>
                <a:sym typeface="Muli Light"/>
              </a:rPr>
              <a:t>	Real time detection ,The MQ-5 can detect gas concentrations anywhere from 200 to 	10000 ppm. As soon as the gas level has exceeded this threshold value(180ppm for the 	system)</a:t>
            </a:r>
          </a:p>
          <a:p>
            <a:pPr marL="457200" marR="0" lvl="0" indent="-381000" algn="l" defTabSz="914400" rtl="0" eaLnBrk="1" fontAlgn="auto" latinLnBrk="0" hangingPunct="1">
              <a:lnSpc>
                <a:spcPct val="115000"/>
              </a:lnSpc>
              <a:spcBef>
                <a:spcPts val="600"/>
              </a:spcBef>
              <a:spcAft>
                <a:spcPts val="0"/>
              </a:spcAft>
              <a:buClr>
                <a:srgbClr val="A458FF"/>
              </a:buClr>
              <a:buSzPts val="2400"/>
              <a:buFont typeface="Muli Light"/>
              <a:buChar char="⬡"/>
              <a:tabLst/>
              <a:defRPr/>
            </a:pPr>
            <a:r>
              <a:rPr kumimoji="0" lang="en-GB" sz="2400" b="1" i="0" u="none" strike="noStrike" kern="0" cap="none" spc="0" normalizeH="0" baseline="0" noProof="0" dirty="0">
                <a:ln>
                  <a:noFill/>
                </a:ln>
                <a:solidFill>
                  <a:srgbClr val="FFFFFF"/>
                </a:solidFill>
                <a:effectLst/>
                <a:uLnTx/>
                <a:uFillTx/>
                <a:latin typeface="Muli Light"/>
                <a:sym typeface="Muli Light"/>
              </a:rPr>
              <a:t>Conclusion</a:t>
            </a:r>
            <a:endParaRPr kumimoji="0" lang="en-GB" sz="1800" b="1" i="0" u="none" strike="noStrike" kern="0" cap="none" spc="0" normalizeH="0" baseline="0" noProof="0" dirty="0">
              <a:ln>
                <a:noFill/>
              </a:ln>
              <a:solidFill>
                <a:srgbClr val="FFFFFF"/>
              </a:solidFill>
              <a:effectLst/>
              <a:uLnTx/>
              <a:uFillTx/>
              <a:latin typeface="Muli Light"/>
              <a:sym typeface="Muli Light"/>
            </a:endParaRPr>
          </a:p>
          <a:p>
            <a:pPr marL="76200" marR="0" lvl="0" indent="0" algn="l" defTabSz="914400" rtl="0" eaLnBrk="1" fontAlgn="auto" latinLnBrk="0" hangingPunct="1">
              <a:lnSpc>
                <a:spcPct val="115000"/>
              </a:lnSpc>
              <a:spcBef>
                <a:spcPts val="600"/>
              </a:spcBef>
              <a:spcAft>
                <a:spcPts val="0"/>
              </a:spcAft>
              <a:buClr>
                <a:srgbClr val="A458FF"/>
              </a:buClr>
              <a:buSzPts val="2400"/>
              <a:buFont typeface="Muli Light"/>
              <a:buNone/>
              <a:tabLst/>
              <a:defRPr/>
            </a:pPr>
            <a:r>
              <a:rPr kumimoji="0" lang="en-GB" sz="1400" b="1" i="0" u="none" strike="noStrike" kern="0" cap="none" spc="0" normalizeH="0" baseline="0" noProof="0" dirty="0">
                <a:ln>
                  <a:noFill/>
                </a:ln>
                <a:solidFill>
                  <a:srgbClr val="FFFFFF"/>
                </a:solidFill>
                <a:effectLst/>
                <a:uLnTx/>
                <a:uFillTx/>
                <a:latin typeface="Muli Light"/>
                <a:sym typeface="Muli Light"/>
              </a:rPr>
              <a:t>	</a:t>
            </a:r>
            <a:r>
              <a:rPr kumimoji="0" lang="en-US" sz="1400" b="1" i="0" u="none" strike="noStrike" kern="0" cap="none" spc="0" normalizeH="0" baseline="0" noProof="0" dirty="0">
                <a:ln>
                  <a:noFill/>
                </a:ln>
                <a:solidFill>
                  <a:srgbClr val="FFFFFF"/>
                </a:solidFill>
                <a:effectLst/>
                <a:uLnTx/>
                <a:uFillTx/>
                <a:latin typeface="Muli Light"/>
                <a:sym typeface="Muli Light"/>
              </a:rPr>
              <a:t>Detecting </a:t>
            </a:r>
            <a:r>
              <a:rPr kumimoji="0" lang="en-US" sz="1400" b="1" i="0" u="none" strike="noStrike" kern="0" cap="none" spc="0" normalizeH="0" baseline="0" noProof="0" dirty="0" err="1">
                <a:ln>
                  <a:noFill/>
                </a:ln>
                <a:solidFill>
                  <a:srgbClr val="FFFFFF"/>
                </a:solidFill>
                <a:effectLst/>
                <a:uLnTx/>
                <a:uFillTx/>
                <a:latin typeface="Muli Light"/>
                <a:sym typeface="Muli Light"/>
              </a:rPr>
              <a:t>Lp</a:t>
            </a:r>
            <a:r>
              <a:rPr kumimoji="0" lang="en-US" sz="1400" b="1" i="0" u="none" strike="noStrike" kern="0" cap="none" spc="0" normalizeH="0" baseline="0" noProof="0" dirty="0">
                <a:ln>
                  <a:noFill/>
                </a:ln>
                <a:solidFill>
                  <a:srgbClr val="FFFFFF"/>
                </a:solidFill>
                <a:effectLst/>
                <a:uLnTx/>
                <a:uFillTx/>
                <a:latin typeface="Muli Light"/>
                <a:sym typeface="Muli Light"/>
              </a:rPr>
              <a:t> Gas ,alert with buzzer , LED screen and SMS message via WIFI-module 	,Automatically control gas leak.</a:t>
            </a:r>
            <a:endParaRPr kumimoji="0" lang="en-GB" sz="1400" b="1" i="0" u="none" strike="noStrike" kern="0" cap="none" spc="0" normalizeH="0" baseline="0" noProof="0" dirty="0">
              <a:ln>
                <a:noFill/>
              </a:ln>
              <a:solidFill>
                <a:srgbClr val="FFFFFF"/>
              </a:solidFill>
              <a:effectLst/>
              <a:uLnTx/>
              <a:uFillTx/>
              <a:latin typeface="Muli Light"/>
              <a:sym typeface="Muli Light"/>
            </a:endParaRPr>
          </a:p>
        </p:txBody>
      </p:sp>
      <p:sp>
        <p:nvSpPr>
          <p:cNvPr id="16" name="Google Shape;105;p18">
            <a:extLst>
              <a:ext uri="{FF2B5EF4-FFF2-40B4-BE49-F238E27FC236}">
                <a16:creationId xmlns:a16="http://schemas.microsoft.com/office/drawing/2014/main" xmlns="" id="{9D89653B-B1D1-48CA-8827-0470FACA04A4}"/>
              </a:ext>
            </a:extLst>
          </p:cNvPr>
          <p:cNvSpPr txBox="1">
            <a:spLocks/>
          </p:cNvSpPr>
          <p:nvPr/>
        </p:nvSpPr>
        <p:spPr>
          <a:xfrm>
            <a:off x="8480584" y="4749851"/>
            <a:ext cx="548700" cy="3936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300" b="0" i="0" u="none" strike="noStrike" cap="none">
                <a:solidFill>
                  <a:schemeClr val="lt1"/>
                </a:solidFill>
                <a:latin typeface="Lexend Deca"/>
                <a:ea typeface="Lexend Deca"/>
                <a:cs typeface="Lexend Deca"/>
                <a:sym typeface="Lexend Deca"/>
              </a:defRPr>
            </a:lvl1pPr>
            <a:lvl2pPr marR="0" lvl="1" algn="r" rtl="0">
              <a:lnSpc>
                <a:spcPct val="100000"/>
              </a:lnSpc>
              <a:spcBef>
                <a:spcPts val="0"/>
              </a:spcBef>
              <a:spcAft>
                <a:spcPts val="0"/>
              </a:spcAft>
              <a:buClr>
                <a:srgbClr val="000000"/>
              </a:buClr>
              <a:buFont typeface="Arial"/>
              <a:buNone/>
              <a:defRPr sz="1300" b="0" i="0" u="none" strike="noStrike" cap="none">
                <a:solidFill>
                  <a:schemeClr val="lt1"/>
                </a:solidFill>
                <a:latin typeface="Lexend Deca"/>
                <a:ea typeface="Lexend Deca"/>
                <a:cs typeface="Lexend Deca"/>
                <a:sym typeface="Lexend Deca"/>
              </a:defRPr>
            </a:lvl2pPr>
            <a:lvl3pPr marR="0" lvl="2" algn="r" rtl="0">
              <a:lnSpc>
                <a:spcPct val="100000"/>
              </a:lnSpc>
              <a:spcBef>
                <a:spcPts val="0"/>
              </a:spcBef>
              <a:spcAft>
                <a:spcPts val="0"/>
              </a:spcAft>
              <a:buClr>
                <a:srgbClr val="000000"/>
              </a:buClr>
              <a:buFont typeface="Arial"/>
              <a:buNone/>
              <a:defRPr sz="1300" b="0" i="0" u="none" strike="noStrike" cap="none">
                <a:solidFill>
                  <a:schemeClr val="lt1"/>
                </a:solidFill>
                <a:latin typeface="Lexend Deca"/>
                <a:ea typeface="Lexend Deca"/>
                <a:cs typeface="Lexend Deca"/>
                <a:sym typeface="Lexend Deca"/>
              </a:defRPr>
            </a:lvl3pPr>
            <a:lvl4pPr marR="0" lvl="3" algn="r" rtl="0">
              <a:lnSpc>
                <a:spcPct val="100000"/>
              </a:lnSpc>
              <a:spcBef>
                <a:spcPts val="0"/>
              </a:spcBef>
              <a:spcAft>
                <a:spcPts val="0"/>
              </a:spcAft>
              <a:buClr>
                <a:srgbClr val="000000"/>
              </a:buClr>
              <a:buFont typeface="Arial"/>
              <a:buNone/>
              <a:defRPr sz="1300" b="0" i="0" u="none" strike="noStrike" cap="none">
                <a:solidFill>
                  <a:schemeClr val="lt1"/>
                </a:solidFill>
                <a:latin typeface="Lexend Deca"/>
                <a:ea typeface="Lexend Deca"/>
                <a:cs typeface="Lexend Deca"/>
                <a:sym typeface="Lexend Deca"/>
              </a:defRPr>
            </a:lvl4pPr>
            <a:lvl5pPr marR="0" lvl="4" algn="r" rtl="0">
              <a:lnSpc>
                <a:spcPct val="100000"/>
              </a:lnSpc>
              <a:spcBef>
                <a:spcPts val="0"/>
              </a:spcBef>
              <a:spcAft>
                <a:spcPts val="0"/>
              </a:spcAft>
              <a:buClr>
                <a:srgbClr val="000000"/>
              </a:buClr>
              <a:buFont typeface="Arial"/>
              <a:buNone/>
              <a:defRPr sz="1300" b="0" i="0" u="none" strike="noStrike" cap="none">
                <a:solidFill>
                  <a:schemeClr val="lt1"/>
                </a:solidFill>
                <a:latin typeface="Lexend Deca"/>
                <a:ea typeface="Lexend Deca"/>
                <a:cs typeface="Lexend Deca"/>
                <a:sym typeface="Lexend Deca"/>
              </a:defRPr>
            </a:lvl5pPr>
            <a:lvl6pPr marR="0" lvl="5" algn="r" rtl="0">
              <a:lnSpc>
                <a:spcPct val="100000"/>
              </a:lnSpc>
              <a:spcBef>
                <a:spcPts val="0"/>
              </a:spcBef>
              <a:spcAft>
                <a:spcPts val="0"/>
              </a:spcAft>
              <a:buClr>
                <a:srgbClr val="000000"/>
              </a:buClr>
              <a:buFont typeface="Arial"/>
              <a:buNone/>
              <a:defRPr sz="1300" b="0" i="0" u="none" strike="noStrike" cap="none">
                <a:solidFill>
                  <a:schemeClr val="lt1"/>
                </a:solidFill>
                <a:latin typeface="Lexend Deca"/>
                <a:ea typeface="Lexend Deca"/>
                <a:cs typeface="Lexend Deca"/>
                <a:sym typeface="Lexend Deca"/>
              </a:defRPr>
            </a:lvl6pPr>
            <a:lvl7pPr marR="0" lvl="6" algn="r" rtl="0">
              <a:lnSpc>
                <a:spcPct val="100000"/>
              </a:lnSpc>
              <a:spcBef>
                <a:spcPts val="0"/>
              </a:spcBef>
              <a:spcAft>
                <a:spcPts val="0"/>
              </a:spcAft>
              <a:buClr>
                <a:srgbClr val="000000"/>
              </a:buClr>
              <a:buFont typeface="Arial"/>
              <a:buNone/>
              <a:defRPr sz="1300" b="0" i="0" u="none" strike="noStrike" cap="none">
                <a:solidFill>
                  <a:schemeClr val="lt1"/>
                </a:solidFill>
                <a:latin typeface="Lexend Deca"/>
                <a:ea typeface="Lexend Deca"/>
                <a:cs typeface="Lexend Deca"/>
                <a:sym typeface="Lexend Deca"/>
              </a:defRPr>
            </a:lvl7pPr>
            <a:lvl8pPr marR="0" lvl="7" algn="r" rtl="0">
              <a:lnSpc>
                <a:spcPct val="100000"/>
              </a:lnSpc>
              <a:spcBef>
                <a:spcPts val="0"/>
              </a:spcBef>
              <a:spcAft>
                <a:spcPts val="0"/>
              </a:spcAft>
              <a:buClr>
                <a:srgbClr val="000000"/>
              </a:buClr>
              <a:buFont typeface="Arial"/>
              <a:buNone/>
              <a:defRPr sz="1300" b="0" i="0" u="none" strike="noStrike" cap="none">
                <a:solidFill>
                  <a:schemeClr val="lt1"/>
                </a:solidFill>
                <a:latin typeface="Lexend Deca"/>
                <a:ea typeface="Lexend Deca"/>
                <a:cs typeface="Lexend Deca"/>
                <a:sym typeface="Lexend Deca"/>
              </a:defRPr>
            </a:lvl8pPr>
            <a:lvl9pPr marR="0" lvl="8" algn="r" rtl="0">
              <a:lnSpc>
                <a:spcPct val="100000"/>
              </a:lnSpc>
              <a:spcBef>
                <a:spcPts val="0"/>
              </a:spcBef>
              <a:spcAft>
                <a:spcPts val="0"/>
              </a:spcAft>
              <a:buClr>
                <a:srgbClr val="000000"/>
              </a:buClr>
              <a:buFont typeface="Arial"/>
              <a:buNone/>
              <a:defRPr sz="1300" b="0" i="0" u="none" strike="noStrike" cap="none">
                <a:solidFill>
                  <a:schemeClr val="lt1"/>
                </a:solidFill>
                <a:latin typeface="Lexend Deca"/>
                <a:ea typeface="Lexend Deca"/>
                <a:cs typeface="Lexend Deca"/>
                <a:sym typeface="Lexend Deca"/>
              </a:defRPr>
            </a:lvl9p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300" b="0" i="0" u="none" strike="noStrike" kern="0" cap="none" spc="0" normalizeH="0" baseline="0" noProof="0" smtClean="0">
                <a:ln>
                  <a:noFill/>
                </a:ln>
                <a:solidFill>
                  <a:srgbClr val="FFFFFF"/>
                </a:solidFill>
                <a:effectLst/>
                <a:uLnTx/>
                <a:uFillTx/>
                <a:latin typeface="Lexend Deca"/>
                <a:sym typeface="Lexend Deca"/>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68</a:t>
            </a:fld>
            <a:endParaRPr kumimoji="0" lang="en" sz="1300" b="0" i="0" u="none" strike="noStrike" kern="0" cap="none" spc="0" normalizeH="0" baseline="0" noProof="0">
              <a:ln>
                <a:noFill/>
              </a:ln>
              <a:solidFill>
                <a:srgbClr val="FFFFFF"/>
              </a:solidFill>
              <a:effectLst/>
              <a:uLnTx/>
              <a:uFillTx/>
              <a:latin typeface="Lexend Deca"/>
              <a:sym typeface="Lexend Deca"/>
            </a:endParaRPr>
          </a:p>
        </p:txBody>
      </p:sp>
      <p:pic>
        <p:nvPicPr>
          <p:cNvPr id="17" name="Picture 16">
            <a:extLst>
              <a:ext uri="{FF2B5EF4-FFF2-40B4-BE49-F238E27FC236}">
                <a16:creationId xmlns:a16="http://schemas.microsoft.com/office/drawing/2014/main" xmlns="" id="{7E97B378-D4DF-4576-8B7A-E5C43CC6BA71}"/>
              </a:ext>
            </a:extLst>
          </p:cNvPr>
          <p:cNvPicPr>
            <a:picLocks noChangeAspect="1"/>
          </p:cNvPicPr>
          <p:nvPr/>
        </p:nvPicPr>
        <p:blipFill>
          <a:blip r:embed="rId3"/>
          <a:stretch>
            <a:fillRect/>
          </a:stretch>
        </p:blipFill>
        <p:spPr>
          <a:xfrm>
            <a:off x="5504838" y="503627"/>
            <a:ext cx="3250096" cy="2092015"/>
          </a:xfrm>
          <a:prstGeom prst="rect">
            <a:avLst/>
          </a:prstGeom>
        </p:spPr>
      </p:pic>
    </p:spTree>
    <p:extLst>
      <p:ext uri="{BB962C8B-B14F-4D97-AF65-F5344CB8AC3E}">
        <p14:creationId xmlns:p14="http://schemas.microsoft.com/office/powerpoint/2010/main" val="240781154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806"/>
        <p:cNvGrpSpPr/>
        <p:nvPr/>
      </p:nvGrpSpPr>
      <p:grpSpPr>
        <a:xfrm>
          <a:off x="0" y="0"/>
          <a:ext cx="0" cy="0"/>
          <a:chOff x="0" y="0"/>
          <a:chExt cx="0" cy="0"/>
        </a:xfrm>
      </p:grpSpPr>
      <p:sp>
        <p:nvSpPr>
          <p:cNvPr id="5" name="Rectangle 4">
            <a:extLst>
              <a:ext uri="{FF2B5EF4-FFF2-40B4-BE49-F238E27FC236}">
                <a16:creationId xmlns:a16="http://schemas.microsoft.com/office/drawing/2014/main" xmlns="" id="{7D8B7DB6-F6D9-4A5F-BB6A-2E9F34F94B17}"/>
              </a:ext>
            </a:extLst>
          </p:cNvPr>
          <p:cNvSpPr/>
          <p:nvPr/>
        </p:nvSpPr>
        <p:spPr>
          <a:xfrm>
            <a:off x="0" y="501220"/>
            <a:ext cx="9064487" cy="461665"/>
          </a:xfrm>
          <a:prstGeom prst="rect">
            <a:avLst/>
          </a:prstGeom>
        </p:spPr>
        <p:txBody>
          <a:bodyPr wrap="square">
            <a:spAutoFit/>
          </a:bodyPr>
          <a:lstStyle/>
          <a:p>
            <a:pPr lvl="0" algn="ctr">
              <a:buClr>
                <a:srgbClr val="FFFFFF"/>
              </a:buClr>
            </a:pPr>
            <a:r>
              <a:rPr lang="en-US" sz="2400" b="1" dirty="0">
                <a:solidFill>
                  <a:srgbClr val="FFFFFF"/>
                </a:solidFill>
              </a:rPr>
              <a:t>Detecting Gas Vapor Leaks Using Uncalibrated Sensors</a:t>
            </a:r>
          </a:p>
        </p:txBody>
      </p:sp>
      <p:sp>
        <p:nvSpPr>
          <p:cNvPr id="6" name="Rectangle 5">
            <a:extLst>
              <a:ext uri="{FF2B5EF4-FFF2-40B4-BE49-F238E27FC236}">
                <a16:creationId xmlns:a16="http://schemas.microsoft.com/office/drawing/2014/main" xmlns="" id="{7ADD45CB-40F6-4DF5-8C59-73898DDFC0C2}"/>
              </a:ext>
            </a:extLst>
          </p:cNvPr>
          <p:cNvSpPr/>
          <p:nvPr/>
        </p:nvSpPr>
        <p:spPr>
          <a:xfrm>
            <a:off x="6740578" y="224962"/>
            <a:ext cx="2063541" cy="5386090"/>
          </a:xfrm>
          <a:prstGeom prst="rect">
            <a:avLst/>
          </a:prstGeom>
        </p:spPr>
        <p:txBody>
          <a:bodyPr wrap="square">
            <a:spAutoFit/>
          </a:bodyPr>
          <a:lstStyle/>
          <a:p>
            <a:pPr lvl="0" algn="ctr"/>
            <a:r>
              <a:rPr lang="en-US" sz="34400" b="1" dirty="0">
                <a:solidFill>
                  <a:srgbClr val="6E86B6"/>
                </a:solidFill>
                <a:latin typeface="Titillium Web"/>
              </a:rPr>
              <a:t>2</a:t>
            </a:r>
            <a:endParaRPr lang="en-GB" sz="19900" b="1" dirty="0">
              <a:solidFill>
                <a:srgbClr val="6E86B6"/>
              </a:solidFill>
              <a:latin typeface="Titillium Web"/>
            </a:endParaRPr>
          </a:p>
        </p:txBody>
      </p:sp>
    </p:spTree>
    <p:extLst>
      <p:ext uri="{BB962C8B-B14F-4D97-AF65-F5344CB8AC3E}">
        <p14:creationId xmlns:p14="http://schemas.microsoft.com/office/powerpoint/2010/main" val="2551612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13"/>
        <p:cNvGrpSpPr/>
        <p:nvPr/>
      </p:nvGrpSpPr>
      <p:grpSpPr>
        <a:xfrm>
          <a:off x="0" y="0"/>
          <a:ext cx="0" cy="0"/>
          <a:chOff x="0" y="0"/>
          <a:chExt cx="0" cy="0"/>
        </a:xfrm>
      </p:grpSpPr>
      <p:sp>
        <p:nvSpPr>
          <p:cNvPr id="815" name="Google Shape;815;p20"/>
          <p:cNvSpPr txBox="1">
            <a:spLocks noGrp="1"/>
          </p:cNvSpPr>
          <p:nvPr>
            <p:ph type="body" idx="1"/>
          </p:nvPr>
        </p:nvSpPr>
        <p:spPr>
          <a:xfrm>
            <a:off x="-1" y="0"/>
            <a:ext cx="8586575" cy="5143500"/>
          </a:xfrm>
          <a:prstGeom prst="rect">
            <a:avLst/>
          </a:prstGeom>
        </p:spPr>
        <p:txBody>
          <a:bodyPr spcFirstLastPara="1" wrap="square" lIns="91425" tIns="91425" rIns="91425" bIns="91425" anchor="t" anchorCtr="0">
            <a:noAutofit/>
          </a:bodyPr>
          <a:lstStyle/>
          <a:p>
            <a:pPr lvl="0"/>
            <a:r>
              <a:rPr lang="en-US" sz="2000" dirty="0"/>
              <a:t>Algorithms:</a:t>
            </a:r>
            <a:endParaRPr lang="en-US" sz="1400" dirty="0"/>
          </a:p>
          <a:p>
            <a:pPr lvl="1"/>
            <a:r>
              <a:rPr lang="en-US" sz="1400" dirty="0"/>
              <a:t>Fast R-CNN.</a:t>
            </a:r>
          </a:p>
          <a:p>
            <a:pPr lvl="1"/>
            <a:r>
              <a:rPr lang="en-US" sz="1400" dirty="0"/>
              <a:t>YOLO.</a:t>
            </a:r>
          </a:p>
          <a:p>
            <a:pPr lvl="1"/>
            <a:r>
              <a:rPr lang="en-US" sz="1400" dirty="0"/>
              <a:t>Federated Learning algorithms </a:t>
            </a:r>
            <a:r>
              <a:rPr lang="en-US" sz="1200" dirty="0"/>
              <a:t>(LSTM, SVMs)</a:t>
            </a:r>
            <a:r>
              <a:rPr lang="en-US" sz="1100" dirty="0"/>
              <a:t>.</a:t>
            </a:r>
            <a:endParaRPr lang="en-US" sz="1400" dirty="0"/>
          </a:p>
          <a:p>
            <a:pPr lvl="1"/>
            <a:r>
              <a:rPr lang="en-US" sz="1400" dirty="0"/>
              <a:t>Federated Average.</a:t>
            </a:r>
          </a:p>
          <a:p>
            <a:pPr lvl="0"/>
            <a:r>
              <a:rPr lang="en-US" sz="2000" dirty="0"/>
              <a:t>Data set :</a:t>
            </a:r>
            <a:endParaRPr lang="en-US" sz="1800" dirty="0"/>
          </a:p>
          <a:p>
            <a:pPr lvl="1"/>
            <a:r>
              <a:rPr lang="en-US" sz="1400" dirty="0">
                <a:solidFill>
                  <a:srgbClr val="00B0F0"/>
                </a:solidFill>
              </a:rPr>
              <a:t>26</a:t>
            </a:r>
            <a:r>
              <a:rPr lang="en-US" sz="1600" dirty="0"/>
              <a:t> street monitoring videos.</a:t>
            </a:r>
          </a:p>
          <a:p>
            <a:pPr lvl="1"/>
            <a:r>
              <a:rPr lang="en-US" sz="1400" dirty="0">
                <a:solidFill>
                  <a:srgbClr val="00B0F0"/>
                </a:solidFill>
              </a:rPr>
              <a:t>956</a:t>
            </a:r>
            <a:r>
              <a:rPr lang="en-US" sz="1600" dirty="0"/>
              <a:t> </a:t>
            </a:r>
            <a:r>
              <a:rPr lang="en-US" sz="1600" dirty="0" smtClean="0"/>
              <a:t>images</a:t>
            </a:r>
            <a:r>
              <a:rPr lang="en-US" sz="1800" dirty="0" smtClean="0"/>
              <a:t>(</a:t>
            </a:r>
            <a:r>
              <a:rPr lang="en-US" sz="1400" dirty="0" smtClean="0">
                <a:solidFill>
                  <a:srgbClr val="00B0F0"/>
                </a:solidFill>
              </a:rPr>
              <a:t>765</a:t>
            </a:r>
            <a:r>
              <a:rPr lang="en-US" sz="1200" dirty="0" smtClean="0"/>
              <a:t> </a:t>
            </a:r>
            <a:r>
              <a:rPr lang="en-US" sz="1200" dirty="0"/>
              <a:t>for training </a:t>
            </a:r>
            <a:r>
              <a:rPr lang="en-US" sz="1400" dirty="0">
                <a:solidFill>
                  <a:srgbClr val="00B0F0"/>
                </a:solidFill>
              </a:rPr>
              <a:t>80%</a:t>
            </a:r>
            <a:r>
              <a:rPr lang="en-US" sz="1200" dirty="0"/>
              <a:t>, </a:t>
            </a:r>
            <a:r>
              <a:rPr lang="en-US" sz="1400" dirty="0">
                <a:solidFill>
                  <a:srgbClr val="00B0F0"/>
                </a:solidFill>
              </a:rPr>
              <a:t>191</a:t>
            </a:r>
            <a:r>
              <a:rPr lang="en-US" sz="1200" dirty="0"/>
              <a:t> for testing </a:t>
            </a:r>
            <a:r>
              <a:rPr lang="en-US" sz="1400" dirty="0">
                <a:solidFill>
                  <a:srgbClr val="00B0F0"/>
                </a:solidFill>
              </a:rPr>
              <a:t>20%</a:t>
            </a:r>
            <a:r>
              <a:rPr lang="en-US" sz="1800" dirty="0"/>
              <a:t>)</a:t>
            </a:r>
          </a:p>
          <a:p>
            <a:r>
              <a:rPr lang="en-US" sz="2000" dirty="0"/>
              <a:t>Result :</a:t>
            </a:r>
          </a:p>
          <a:p>
            <a:pPr lvl="1"/>
            <a:r>
              <a:rPr lang="en-US" sz="1400" dirty="0"/>
              <a:t>YOLOv3 , Federated Average model reaches </a:t>
            </a:r>
            <a:r>
              <a:rPr lang="en-US" sz="1400" dirty="0">
                <a:solidFill>
                  <a:srgbClr val="00B0F0"/>
                </a:solidFill>
              </a:rPr>
              <a:t>88.86% </a:t>
            </a:r>
            <a:r>
              <a:rPr lang="en-US" sz="1400" dirty="0"/>
              <a:t>mAP after1400 rounds, which is the </a:t>
            </a:r>
            <a:r>
              <a:rPr lang="en-US" sz="1400" dirty="0">
                <a:solidFill>
                  <a:srgbClr val="00B0F0"/>
                </a:solidFill>
              </a:rPr>
              <a:t>best performance of centralized training</a:t>
            </a:r>
            <a:r>
              <a:rPr lang="en-US" sz="1400" dirty="0"/>
              <a:t>.</a:t>
            </a:r>
          </a:p>
          <a:p>
            <a:pPr lvl="1"/>
            <a:r>
              <a:rPr lang="en-US" sz="1400" dirty="0"/>
              <a:t>Fast R-CNN, Federated Average model eventually reach almost the same</a:t>
            </a:r>
            <a:r>
              <a:rPr lang="en-US" sz="1400" dirty="0">
                <a:solidFill>
                  <a:srgbClr val="00B0F0"/>
                </a:solidFill>
              </a:rPr>
              <a:t> performance of centralized training</a:t>
            </a:r>
            <a:r>
              <a:rPr lang="en-US" sz="1400" dirty="0"/>
              <a:t>.</a:t>
            </a:r>
          </a:p>
          <a:p>
            <a:pPr lvl="1"/>
            <a:r>
              <a:rPr lang="en-US" sz="1600" dirty="0"/>
              <a:t>The size of the parameters of Faster R-CNN (</a:t>
            </a:r>
            <a:r>
              <a:rPr lang="en-US" sz="1400" dirty="0">
                <a:solidFill>
                  <a:srgbClr val="00B0F0"/>
                </a:solidFill>
              </a:rPr>
              <a:t>heavy</a:t>
            </a:r>
            <a:r>
              <a:rPr lang="en-US" sz="1600" dirty="0"/>
              <a:t>) is </a:t>
            </a:r>
            <a:r>
              <a:rPr lang="en-US" sz="1400" dirty="0">
                <a:solidFill>
                  <a:srgbClr val="00B0F0"/>
                </a:solidFill>
              </a:rPr>
              <a:t>more than twice</a:t>
            </a:r>
            <a:r>
              <a:rPr lang="en-US" sz="1600" dirty="0"/>
              <a:t> that of YOLOv3 (</a:t>
            </a:r>
            <a:r>
              <a:rPr lang="en-US" sz="1400" dirty="0">
                <a:solidFill>
                  <a:srgbClr val="00B0F0"/>
                </a:solidFill>
              </a:rPr>
              <a:t>light</a:t>
            </a:r>
            <a:r>
              <a:rPr lang="en-US" sz="1600" dirty="0"/>
              <a:t>).</a:t>
            </a:r>
            <a:endParaRPr lang="en-US" sz="2000" dirty="0"/>
          </a:p>
          <a:p>
            <a:r>
              <a:rPr lang="en-US" sz="2000" dirty="0"/>
              <a:t>Conclusion:</a:t>
            </a:r>
          </a:p>
          <a:p>
            <a:pPr lvl="1"/>
            <a:r>
              <a:rPr lang="en-US" sz="1600" dirty="0"/>
              <a:t>release a real-world image dataset to evaluate federated object detection algorithms, with reproducible benchmark on Faster R-CNN and YOLOv3. common object categories on the street, which are naturally collected and divided according to the geographical information of the cameras.</a:t>
            </a:r>
            <a:endParaRPr lang="en-US" sz="2000" dirty="0"/>
          </a:p>
          <a:p>
            <a:pPr marL="533400" lvl="1" indent="0">
              <a:buNone/>
            </a:pPr>
            <a:endParaRPr sz="2000" dirty="0"/>
          </a:p>
        </p:txBody>
      </p:sp>
      <p:sp>
        <p:nvSpPr>
          <p:cNvPr id="816" name="Google Shape;816;p20"/>
          <p:cNvSpPr txBox="1">
            <a:spLocks noGrp="1"/>
          </p:cNvSpPr>
          <p:nvPr>
            <p:ph type="sldNum" idx="12"/>
          </p:nvPr>
        </p:nvSpPr>
        <p:spPr>
          <a:xfrm>
            <a:off x="8586575" y="-11875"/>
            <a:ext cx="557400" cy="54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7</a:t>
            </a:fld>
            <a:endParaRPr/>
          </a:p>
        </p:txBody>
      </p:sp>
      <p:pic>
        <p:nvPicPr>
          <p:cNvPr id="2" name="Picture 1">
            <a:extLst>
              <a:ext uri="{FF2B5EF4-FFF2-40B4-BE49-F238E27FC236}">
                <a16:creationId xmlns:a16="http://schemas.microsoft.com/office/drawing/2014/main" xmlns="" id="{653CE02D-5639-4EBB-8070-2E60A2665043}"/>
              </a:ext>
            </a:extLst>
          </p:cNvPr>
          <p:cNvPicPr>
            <a:picLocks noChangeAspect="1"/>
          </p:cNvPicPr>
          <p:nvPr/>
        </p:nvPicPr>
        <p:blipFill>
          <a:blip r:embed="rId3"/>
          <a:stretch>
            <a:fillRect/>
          </a:stretch>
        </p:blipFill>
        <p:spPr>
          <a:xfrm>
            <a:off x="4837789" y="0"/>
            <a:ext cx="4306186" cy="2454792"/>
          </a:xfrm>
          <a:prstGeom prst="rect">
            <a:avLst/>
          </a:prstGeom>
        </p:spPr>
      </p:pic>
    </p:spTree>
    <p:extLst>
      <p:ext uri="{BB962C8B-B14F-4D97-AF65-F5344CB8AC3E}">
        <p14:creationId xmlns:p14="http://schemas.microsoft.com/office/powerpoint/2010/main" val="2427034083"/>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806"/>
        <p:cNvGrpSpPr/>
        <p:nvPr/>
      </p:nvGrpSpPr>
      <p:grpSpPr>
        <a:xfrm>
          <a:off x="0" y="0"/>
          <a:ext cx="0" cy="0"/>
          <a:chOff x="0" y="0"/>
          <a:chExt cx="0" cy="0"/>
        </a:xfrm>
      </p:grpSpPr>
      <p:sp>
        <p:nvSpPr>
          <p:cNvPr id="15" name="Google Shape;104;p18">
            <a:extLst>
              <a:ext uri="{FF2B5EF4-FFF2-40B4-BE49-F238E27FC236}">
                <a16:creationId xmlns:a16="http://schemas.microsoft.com/office/drawing/2014/main" xmlns="" id="{A4A581C2-9363-421E-87AD-5165409948E3}"/>
              </a:ext>
            </a:extLst>
          </p:cNvPr>
          <p:cNvSpPr txBox="1">
            <a:spLocks/>
          </p:cNvSpPr>
          <p:nvPr/>
        </p:nvSpPr>
        <p:spPr>
          <a:xfrm>
            <a:off x="235670" y="208722"/>
            <a:ext cx="8691514" cy="4934729"/>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81000" algn="l" rtl="0">
              <a:lnSpc>
                <a:spcPct val="115000"/>
              </a:lnSpc>
              <a:spcBef>
                <a:spcPts val="600"/>
              </a:spcBef>
              <a:spcAft>
                <a:spcPts val="0"/>
              </a:spcAft>
              <a:buClr>
                <a:schemeClr val="accent5"/>
              </a:buClr>
              <a:buSzPts val="2400"/>
              <a:buFont typeface="Muli Light"/>
              <a:buChar char="⬡"/>
              <a:defRPr sz="2400" b="0" i="0" u="none" strike="noStrike" cap="none">
                <a:solidFill>
                  <a:schemeClr val="lt1"/>
                </a:solidFill>
                <a:latin typeface="Muli Light"/>
                <a:ea typeface="Muli Light"/>
                <a:cs typeface="Muli Light"/>
                <a:sym typeface="Muli Light"/>
              </a:defRPr>
            </a:lvl1pPr>
            <a:lvl2pPr marL="914400" marR="0" lvl="1" indent="-381000" algn="l" rtl="0">
              <a:lnSpc>
                <a:spcPct val="115000"/>
              </a:lnSpc>
              <a:spcBef>
                <a:spcPts val="0"/>
              </a:spcBef>
              <a:spcAft>
                <a:spcPts val="0"/>
              </a:spcAft>
              <a:buClr>
                <a:schemeClr val="accent5"/>
              </a:buClr>
              <a:buSzPts val="2400"/>
              <a:buFont typeface="Muli Light"/>
              <a:buChar char="∙"/>
              <a:defRPr sz="2400" b="0" i="0" u="none" strike="noStrike" cap="none">
                <a:solidFill>
                  <a:schemeClr val="lt1"/>
                </a:solidFill>
                <a:latin typeface="Muli Light"/>
                <a:ea typeface="Muli Light"/>
                <a:cs typeface="Muli Light"/>
                <a:sym typeface="Muli Light"/>
              </a:defRPr>
            </a:lvl2pPr>
            <a:lvl3pPr marL="1371600" marR="0" lvl="2" indent="-381000" algn="l" rtl="0">
              <a:lnSpc>
                <a:spcPct val="115000"/>
              </a:lnSpc>
              <a:spcBef>
                <a:spcPts val="0"/>
              </a:spcBef>
              <a:spcAft>
                <a:spcPts val="0"/>
              </a:spcAft>
              <a:buClr>
                <a:schemeClr val="accent5"/>
              </a:buClr>
              <a:buSzPts val="2400"/>
              <a:buFont typeface="Muli Light"/>
              <a:buChar char="∙"/>
              <a:defRPr sz="2400" b="0" i="0" u="none" strike="noStrike" cap="none">
                <a:solidFill>
                  <a:schemeClr val="lt1"/>
                </a:solidFill>
                <a:latin typeface="Muli Light"/>
                <a:ea typeface="Muli Light"/>
                <a:cs typeface="Muli Light"/>
                <a:sym typeface="Muli Light"/>
              </a:defRPr>
            </a:lvl3pPr>
            <a:lvl4pPr marL="1828800" marR="0" lvl="3" indent="-381000" algn="l" rtl="0">
              <a:lnSpc>
                <a:spcPct val="115000"/>
              </a:lnSpc>
              <a:spcBef>
                <a:spcPts val="0"/>
              </a:spcBef>
              <a:spcAft>
                <a:spcPts val="0"/>
              </a:spcAft>
              <a:buClr>
                <a:schemeClr val="lt1"/>
              </a:buClr>
              <a:buSzPts val="2400"/>
              <a:buFont typeface="Muli Light"/>
              <a:buChar char="●"/>
              <a:defRPr sz="2400" b="0" i="0" u="none" strike="noStrike" cap="none">
                <a:solidFill>
                  <a:schemeClr val="lt1"/>
                </a:solidFill>
                <a:latin typeface="Muli Light"/>
                <a:ea typeface="Muli Light"/>
                <a:cs typeface="Muli Light"/>
                <a:sym typeface="Muli Light"/>
              </a:defRPr>
            </a:lvl4pPr>
            <a:lvl5pPr marL="2286000" marR="0" lvl="4" indent="-381000" algn="l" rtl="0">
              <a:lnSpc>
                <a:spcPct val="115000"/>
              </a:lnSpc>
              <a:spcBef>
                <a:spcPts val="0"/>
              </a:spcBef>
              <a:spcAft>
                <a:spcPts val="0"/>
              </a:spcAft>
              <a:buClr>
                <a:schemeClr val="lt1"/>
              </a:buClr>
              <a:buSzPts val="2400"/>
              <a:buFont typeface="Muli Light"/>
              <a:buChar char="○"/>
              <a:defRPr sz="2400" b="0" i="0" u="none" strike="noStrike" cap="none">
                <a:solidFill>
                  <a:schemeClr val="lt1"/>
                </a:solidFill>
                <a:latin typeface="Muli Light"/>
                <a:ea typeface="Muli Light"/>
                <a:cs typeface="Muli Light"/>
                <a:sym typeface="Muli Light"/>
              </a:defRPr>
            </a:lvl5pPr>
            <a:lvl6pPr marL="2743200" marR="0" lvl="5" indent="-381000" algn="l" rtl="0">
              <a:lnSpc>
                <a:spcPct val="115000"/>
              </a:lnSpc>
              <a:spcBef>
                <a:spcPts val="0"/>
              </a:spcBef>
              <a:spcAft>
                <a:spcPts val="0"/>
              </a:spcAft>
              <a:buClr>
                <a:schemeClr val="lt1"/>
              </a:buClr>
              <a:buSzPts val="2400"/>
              <a:buFont typeface="Muli Light"/>
              <a:buChar char="■"/>
              <a:defRPr sz="2400" b="0" i="0" u="none" strike="noStrike" cap="none">
                <a:solidFill>
                  <a:schemeClr val="lt1"/>
                </a:solidFill>
                <a:latin typeface="Muli Light"/>
                <a:ea typeface="Muli Light"/>
                <a:cs typeface="Muli Light"/>
                <a:sym typeface="Muli Light"/>
              </a:defRPr>
            </a:lvl6pPr>
            <a:lvl7pPr marL="3200400" marR="0" lvl="6" indent="-381000" algn="l" rtl="0">
              <a:lnSpc>
                <a:spcPct val="115000"/>
              </a:lnSpc>
              <a:spcBef>
                <a:spcPts val="0"/>
              </a:spcBef>
              <a:spcAft>
                <a:spcPts val="0"/>
              </a:spcAft>
              <a:buClr>
                <a:schemeClr val="lt1"/>
              </a:buClr>
              <a:buSzPts val="2400"/>
              <a:buFont typeface="Muli Light"/>
              <a:buChar char="●"/>
              <a:defRPr sz="2400" b="0" i="0" u="none" strike="noStrike" cap="none">
                <a:solidFill>
                  <a:schemeClr val="lt1"/>
                </a:solidFill>
                <a:latin typeface="Muli Light"/>
                <a:ea typeface="Muli Light"/>
                <a:cs typeface="Muli Light"/>
                <a:sym typeface="Muli Light"/>
              </a:defRPr>
            </a:lvl7pPr>
            <a:lvl8pPr marL="3657600" marR="0" lvl="7" indent="-381000" algn="l" rtl="0">
              <a:lnSpc>
                <a:spcPct val="115000"/>
              </a:lnSpc>
              <a:spcBef>
                <a:spcPts val="0"/>
              </a:spcBef>
              <a:spcAft>
                <a:spcPts val="0"/>
              </a:spcAft>
              <a:buClr>
                <a:schemeClr val="lt1"/>
              </a:buClr>
              <a:buSzPts val="2400"/>
              <a:buFont typeface="Muli Light"/>
              <a:buChar char="○"/>
              <a:defRPr sz="2400" b="0" i="0" u="none" strike="noStrike" cap="none">
                <a:solidFill>
                  <a:schemeClr val="lt1"/>
                </a:solidFill>
                <a:latin typeface="Muli Light"/>
                <a:ea typeface="Muli Light"/>
                <a:cs typeface="Muli Light"/>
                <a:sym typeface="Muli Light"/>
              </a:defRPr>
            </a:lvl8pPr>
            <a:lvl9pPr marL="4114800" marR="0" lvl="8" indent="-381000" algn="l" rtl="0">
              <a:lnSpc>
                <a:spcPct val="115000"/>
              </a:lnSpc>
              <a:spcBef>
                <a:spcPts val="0"/>
              </a:spcBef>
              <a:spcAft>
                <a:spcPts val="0"/>
              </a:spcAft>
              <a:buClr>
                <a:schemeClr val="lt1"/>
              </a:buClr>
              <a:buSzPts val="2400"/>
              <a:buFont typeface="Muli Light"/>
              <a:buChar char="■"/>
              <a:defRPr sz="2400" b="0" i="0" u="none" strike="noStrike" cap="none">
                <a:solidFill>
                  <a:schemeClr val="lt1"/>
                </a:solidFill>
                <a:latin typeface="Muli Light"/>
                <a:ea typeface="Muli Light"/>
                <a:cs typeface="Muli Light"/>
                <a:sym typeface="Muli Light"/>
              </a:defRPr>
            </a:lvl9pPr>
          </a:lstStyle>
          <a:p>
            <a:pPr>
              <a:buClr>
                <a:srgbClr val="A458FF"/>
              </a:buClr>
            </a:pPr>
            <a:r>
              <a:rPr kumimoji="0" lang="en-GB" sz="2400" b="1" i="0" u="none" strike="noStrike" kern="0" cap="none" spc="0" normalizeH="0" baseline="0" noProof="0" dirty="0">
                <a:ln>
                  <a:noFill/>
                </a:ln>
                <a:solidFill>
                  <a:srgbClr val="FFFFFF"/>
                </a:solidFill>
                <a:effectLst/>
                <a:uLnTx/>
                <a:uFillTx/>
                <a:latin typeface="Muli Light"/>
                <a:sym typeface="Muli Light"/>
              </a:rPr>
              <a:t>Algorithm &amp; Model</a:t>
            </a:r>
          </a:p>
          <a:p>
            <a:pPr marL="76200" lvl="0" indent="0">
              <a:buClr>
                <a:srgbClr val="A458FF"/>
              </a:buClr>
              <a:buNone/>
            </a:pPr>
            <a:r>
              <a:rPr lang="en-GB" sz="1400" dirty="0">
                <a:solidFill>
                  <a:srgbClr val="FFFFFF"/>
                </a:solidFill>
              </a:rPr>
              <a:t>	IR Sensor , chemical gas sensors , Deep learning algorithm :</a:t>
            </a:r>
          </a:p>
          <a:p>
            <a:pPr marL="1447800" lvl="3" indent="0">
              <a:buClr>
                <a:srgbClr val="A458FF"/>
              </a:buClr>
              <a:buNone/>
            </a:pPr>
            <a:r>
              <a:rPr lang="en-GB" sz="1400" dirty="0">
                <a:solidFill>
                  <a:srgbClr val="FFFFFF"/>
                </a:solidFill>
              </a:rPr>
              <a:t>A. Convolutional Neural Network (CNN)</a:t>
            </a:r>
          </a:p>
          <a:p>
            <a:pPr marL="1447800" lvl="3" indent="0">
              <a:buClr>
                <a:srgbClr val="A458FF"/>
              </a:buClr>
              <a:buNone/>
            </a:pPr>
            <a:r>
              <a:rPr lang="en-GB" sz="1400" dirty="0">
                <a:solidFill>
                  <a:srgbClr val="FFFFFF"/>
                </a:solidFill>
              </a:rPr>
              <a:t>B. Additive Neural Networks (</a:t>
            </a:r>
            <a:r>
              <a:rPr lang="en-GB" sz="1400" dirty="0" err="1">
                <a:solidFill>
                  <a:srgbClr val="FFFFFF"/>
                </a:solidFill>
              </a:rPr>
              <a:t>AddNet</a:t>
            </a:r>
            <a:r>
              <a:rPr lang="en-GB" sz="1400" dirty="0">
                <a:solidFill>
                  <a:srgbClr val="FFFFFF"/>
                </a:solidFill>
              </a:rPr>
              <a:t>)</a:t>
            </a:r>
          </a:p>
          <a:p>
            <a:pPr marL="1447800" lvl="3" indent="0">
              <a:buClr>
                <a:srgbClr val="A458FF"/>
              </a:buClr>
              <a:buNone/>
            </a:pPr>
            <a:r>
              <a:rPr lang="en-GB" sz="1400" dirty="0">
                <a:solidFill>
                  <a:srgbClr val="FFFFFF"/>
                </a:solidFill>
              </a:rPr>
              <a:t>C. </a:t>
            </a:r>
            <a:r>
              <a:rPr lang="en-GB" sz="1400" dirty="0" err="1">
                <a:solidFill>
                  <a:srgbClr val="FFFFFF"/>
                </a:solidFill>
              </a:rPr>
              <a:t>DcGan</a:t>
            </a:r>
            <a:r>
              <a:rPr lang="en-GB" sz="1400" dirty="0">
                <a:solidFill>
                  <a:srgbClr val="FFFFFF"/>
                </a:solidFill>
              </a:rPr>
              <a:t> (Discriminator of GAN as Classifier)</a:t>
            </a:r>
            <a:endParaRPr kumimoji="0" lang="en-GB" sz="1400" b="0" i="0" u="none" strike="noStrike" kern="0" cap="none" spc="0" normalizeH="0" baseline="0" noProof="0" dirty="0">
              <a:ln>
                <a:noFill/>
              </a:ln>
              <a:solidFill>
                <a:srgbClr val="FFFFFF"/>
              </a:solidFill>
              <a:effectLst/>
              <a:uLnTx/>
              <a:uFillTx/>
              <a:latin typeface="Muli Light"/>
              <a:sym typeface="Muli Light"/>
            </a:endParaRPr>
          </a:p>
          <a:p>
            <a:pPr marL="457200" marR="0" lvl="0" indent="-381000" algn="l" defTabSz="914400" rtl="0" eaLnBrk="1" fontAlgn="auto" latinLnBrk="0" hangingPunct="1">
              <a:lnSpc>
                <a:spcPct val="115000"/>
              </a:lnSpc>
              <a:spcBef>
                <a:spcPts val="600"/>
              </a:spcBef>
              <a:spcAft>
                <a:spcPts val="0"/>
              </a:spcAft>
              <a:buClr>
                <a:srgbClr val="A458FF"/>
              </a:buClr>
              <a:buSzPts val="2400"/>
              <a:buFont typeface="Muli Light"/>
              <a:buChar char="⬡"/>
              <a:tabLst/>
              <a:defRPr/>
            </a:pPr>
            <a:r>
              <a:rPr kumimoji="0" lang="en-GB" sz="2400" b="1" i="0" u="none" strike="noStrike" kern="0" cap="none" spc="0" normalizeH="0" baseline="0" noProof="0" dirty="0">
                <a:ln>
                  <a:noFill/>
                </a:ln>
                <a:solidFill>
                  <a:srgbClr val="FFFFFF"/>
                </a:solidFill>
                <a:effectLst/>
                <a:uLnTx/>
                <a:uFillTx/>
                <a:latin typeface="Muli Light"/>
                <a:sym typeface="Muli Light"/>
              </a:rPr>
              <a:t>Result</a:t>
            </a:r>
          </a:p>
          <a:p>
            <a:pPr marL="76200" lvl="0" indent="0">
              <a:buClr>
                <a:srgbClr val="A458FF"/>
              </a:buClr>
              <a:buNone/>
            </a:pPr>
            <a:r>
              <a:rPr lang="en-US" sz="1400" dirty="0">
                <a:solidFill>
                  <a:srgbClr val="FFFFFF"/>
                </a:solidFill>
              </a:rPr>
              <a:t>	data set obtained at the University of California at San Diego </a:t>
            </a:r>
          </a:p>
          <a:p>
            <a:pPr marL="76200" lvl="0" indent="0">
              <a:buClr>
                <a:srgbClr val="A458FF"/>
              </a:buClr>
              <a:buNone/>
            </a:pPr>
            <a:r>
              <a:rPr lang="en-US" sz="1400" dirty="0">
                <a:solidFill>
                  <a:srgbClr val="FFFFFF"/>
                </a:solidFill>
              </a:rPr>
              <a:t>	(UCSD), detect IR data (97%-98%)</a:t>
            </a:r>
          </a:p>
          <a:p>
            <a:pPr marL="76200" lvl="0" indent="0">
              <a:buClr>
                <a:srgbClr val="A458FF"/>
              </a:buClr>
              <a:buNone/>
            </a:pPr>
            <a:r>
              <a:rPr kumimoji="0" lang="en-US" sz="1400" b="0" i="0" u="none" strike="noStrike" kern="0" cap="none" spc="0" normalizeH="0" baseline="0" noProof="0" dirty="0">
                <a:ln>
                  <a:noFill/>
                </a:ln>
                <a:solidFill>
                  <a:srgbClr val="FFFFFF"/>
                </a:solidFill>
                <a:effectLst/>
                <a:uLnTx/>
                <a:uFillTx/>
                <a:latin typeface="Muli Light"/>
                <a:sym typeface="Muli Light"/>
              </a:rPr>
              <a:t>	</a:t>
            </a:r>
            <a:r>
              <a:rPr lang="en-US" sz="1400" dirty="0">
                <a:solidFill>
                  <a:srgbClr val="FFFFFF"/>
                </a:solidFill>
              </a:rPr>
              <a:t>identify gas type (96.5%)</a:t>
            </a:r>
            <a:endParaRPr kumimoji="0" lang="en-US" sz="1400" b="0" i="0" u="none" strike="noStrike" kern="0" cap="none" spc="0" normalizeH="0" baseline="0" noProof="0" dirty="0">
              <a:ln>
                <a:noFill/>
              </a:ln>
              <a:solidFill>
                <a:srgbClr val="FFFFFF"/>
              </a:solidFill>
              <a:effectLst/>
              <a:uLnTx/>
              <a:uFillTx/>
              <a:latin typeface="Muli Light"/>
              <a:sym typeface="Muli Light"/>
            </a:endParaRPr>
          </a:p>
          <a:p>
            <a:pPr marL="457200" marR="0" lvl="0" indent="-381000" algn="l" defTabSz="914400" rtl="0" eaLnBrk="1" fontAlgn="auto" latinLnBrk="0" hangingPunct="1">
              <a:lnSpc>
                <a:spcPct val="115000"/>
              </a:lnSpc>
              <a:spcBef>
                <a:spcPts val="600"/>
              </a:spcBef>
              <a:spcAft>
                <a:spcPts val="0"/>
              </a:spcAft>
              <a:buClr>
                <a:srgbClr val="A458FF"/>
              </a:buClr>
              <a:buSzPts val="2400"/>
              <a:buFont typeface="Muli Light"/>
              <a:buChar char="⬡"/>
              <a:tabLst/>
              <a:defRPr/>
            </a:pPr>
            <a:r>
              <a:rPr kumimoji="0" lang="en-GB" sz="2400" b="1" i="0" u="none" strike="noStrike" kern="0" cap="none" spc="0" normalizeH="0" baseline="0" noProof="0" dirty="0">
                <a:ln>
                  <a:noFill/>
                </a:ln>
                <a:solidFill>
                  <a:srgbClr val="FFFFFF"/>
                </a:solidFill>
                <a:effectLst/>
                <a:uLnTx/>
                <a:uFillTx/>
                <a:latin typeface="Muli Light"/>
                <a:sym typeface="Muli Light"/>
              </a:rPr>
              <a:t>Conclusion</a:t>
            </a:r>
          </a:p>
          <a:p>
            <a:pPr marL="533400" lvl="1" indent="0">
              <a:buClr>
                <a:srgbClr val="A458FF"/>
              </a:buClr>
              <a:buNone/>
              <a:defRPr/>
            </a:pPr>
            <a:r>
              <a:rPr lang="en-US" sz="1400" dirty="0"/>
              <a:t>variety of deep-learning based algorithms and applied them to </a:t>
            </a:r>
          </a:p>
          <a:p>
            <a:pPr marL="533400" lvl="1" indent="0">
              <a:buClr>
                <a:srgbClr val="A458FF"/>
              </a:buClr>
              <a:buNone/>
              <a:defRPr/>
            </a:pPr>
            <a:r>
              <a:rPr lang="en-US" sz="1400" dirty="0"/>
              <a:t>VOC gas and ammonia vapor leak detection and gas type </a:t>
            </a:r>
          </a:p>
          <a:p>
            <a:pPr marL="533400" lvl="1" indent="0">
              <a:buClr>
                <a:srgbClr val="A458FF"/>
              </a:buClr>
              <a:buNone/>
              <a:defRPr/>
            </a:pPr>
            <a:r>
              <a:rPr lang="en-US" sz="1400" dirty="0"/>
              <a:t>identification problems.</a:t>
            </a:r>
            <a:endParaRPr kumimoji="0" lang="en-GB" sz="1400" b="1" i="0" u="none" strike="noStrike" kern="0" cap="none" spc="0" normalizeH="0" baseline="0" noProof="0" dirty="0">
              <a:ln>
                <a:noFill/>
              </a:ln>
              <a:solidFill>
                <a:srgbClr val="FFFFFF"/>
              </a:solidFill>
              <a:effectLst/>
              <a:uLnTx/>
              <a:uFillTx/>
              <a:latin typeface="Muli Light"/>
              <a:sym typeface="Muli Light"/>
            </a:endParaRPr>
          </a:p>
        </p:txBody>
      </p:sp>
      <p:sp>
        <p:nvSpPr>
          <p:cNvPr id="16" name="Google Shape;105;p18">
            <a:extLst>
              <a:ext uri="{FF2B5EF4-FFF2-40B4-BE49-F238E27FC236}">
                <a16:creationId xmlns:a16="http://schemas.microsoft.com/office/drawing/2014/main" xmlns="" id="{9D89653B-B1D1-48CA-8827-0470FACA04A4}"/>
              </a:ext>
            </a:extLst>
          </p:cNvPr>
          <p:cNvSpPr txBox="1">
            <a:spLocks/>
          </p:cNvSpPr>
          <p:nvPr/>
        </p:nvSpPr>
        <p:spPr>
          <a:xfrm>
            <a:off x="8480584" y="4749851"/>
            <a:ext cx="548700" cy="3936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300" b="0" i="0" u="none" strike="noStrike" cap="none">
                <a:solidFill>
                  <a:schemeClr val="lt1"/>
                </a:solidFill>
                <a:latin typeface="Lexend Deca"/>
                <a:ea typeface="Lexend Deca"/>
                <a:cs typeface="Lexend Deca"/>
                <a:sym typeface="Lexend Deca"/>
              </a:defRPr>
            </a:lvl1pPr>
            <a:lvl2pPr marR="0" lvl="1" algn="r" rtl="0">
              <a:lnSpc>
                <a:spcPct val="100000"/>
              </a:lnSpc>
              <a:spcBef>
                <a:spcPts val="0"/>
              </a:spcBef>
              <a:spcAft>
                <a:spcPts val="0"/>
              </a:spcAft>
              <a:buClr>
                <a:srgbClr val="000000"/>
              </a:buClr>
              <a:buFont typeface="Arial"/>
              <a:buNone/>
              <a:defRPr sz="1300" b="0" i="0" u="none" strike="noStrike" cap="none">
                <a:solidFill>
                  <a:schemeClr val="lt1"/>
                </a:solidFill>
                <a:latin typeface="Lexend Deca"/>
                <a:ea typeface="Lexend Deca"/>
                <a:cs typeface="Lexend Deca"/>
                <a:sym typeface="Lexend Deca"/>
              </a:defRPr>
            </a:lvl2pPr>
            <a:lvl3pPr marR="0" lvl="2" algn="r" rtl="0">
              <a:lnSpc>
                <a:spcPct val="100000"/>
              </a:lnSpc>
              <a:spcBef>
                <a:spcPts val="0"/>
              </a:spcBef>
              <a:spcAft>
                <a:spcPts val="0"/>
              </a:spcAft>
              <a:buClr>
                <a:srgbClr val="000000"/>
              </a:buClr>
              <a:buFont typeface="Arial"/>
              <a:buNone/>
              <a:defRPr sz="1300" b="0" i="0" u="none" strike="noStrike" cap="none">
                <a:solidFill>
                  <a:schemeClr val="lt1"/>
                </a:solidFill>
                <a:latin typeface="Lexend Deca"/>
                <a:ea typeface="Lexend Deca"/>
                <a:cs typeface="Lexend Deca"/>
                <a:sym typeface="Lexend Deca"/>
              </a:defRPr>
            </a:lvl3pPr>
            <a:lvl4pPr marR="0" lvl="3" algn="r" rtl="0">
              <a:lnSpc>
                <a:spcPct val="100000"/>
              </a:lnSpc>
              <a:spcBef>
                <a:spcPts val="0"/>
              </a:spcBef>
              <a:spcAft>
                <a:spcPts val="0"/>
              </a:spcAft>
              <a:buClr>
                <a:srgbClr val="000000"/>
              </a:buClr>
              <a:buFont typeface="Arial"/>
              <a:buNone/>
              <a:defRPr sz="1300" b="0" i="0" u="none" strike="noStrike" cap="none">
                <a:solidFill>
                  <a:schemeClr val="lt1"/>
                </a:solidFill>
                <a:latin typeface="Lexend Deca"/>
                <a:ea typeface="Lexend Deca"/>
                <a:cs typeface="Lexend Deca"/>
                <a:sym typeface="Lexend Deca"/>
              </a:defRPr>
            </a:lvl4pPr>
            <a:lvl5pPr marR="0" lvl="4" algn="r" rtl="0">
              <a:lnSpc>
                <a:spcPct val="100000"/>
              </a:lnSpc>
              <a:spcBef>
                <a:spcPts val="0"/>
              </a:spcBef>
              <a:spcAft>
                <a:spcPts val="0"/>
              </a:spcAft>
              <a:buClr>
                <a:srgbClr val="000000"/>
              </a:buClr>
              <a:buFont typeface="Arial"/>
              <a:buNone/>
              <a:defRPr sz="1300" b="0" i="0" u="none" strike="noStrike" cap="none">
                <a:solidFill>
                  <a:schemeClr val="lt1"/>
                </a:solidFill>
                <a:latin typeface="Lexend Deca"/>
                <a:ea typeface="Lexend Deca"/>
                <a:cs typeface="Lexend Deca"/>
                <a:sym typeface="Lexend Deca"/>
              </a:defRPr>
            </a:lvl5pPr>
            <a:lvl6pPr marR="0" lvl="5" algn="r" rtl="0">
              <a:lnSpc>
                <a:spcPct val="100000"/>
              </a:lnSpc>
              <a:spcBef>
                <a:spcPts val="0"/>
              </a:spcBef>
              <a:spcAft>
                <a:spcPts val="0"/>
              </a:spcAft>
              <a:buClr>
                <a:srgbClr val="000000"/>
              </a:buClr>
              <a:buFont typeface="Arial"/>
              <a:buNone/>
              <a:defRPr sz="1300" b="0" i="0" u="none" strike="noStrike" cap="none">
                <a:solidFill>
                  <a:schemeClr val="lt1"/>
                </a:solidFill>
                <a:latin typeface="Lexend Deca"/>
                <a:ea typeface="Lexend Deca"/>
                <a:cs typeface="Lexend Deca"/>
                <a:sym typeface="Lexend Deca"/>
              </a:defRPr>
            </a:lvl6pPr>
            <a:lvl7pPr marR="0" lvl="6" algn="r" rtl="0">
              <a:lnSpc>
                <a:spcPct val="100000"/>
              </a:lnSpc>
              <a:spcBef>
                <a:spcPts val="0"/>
              </a:spcBef>
              <a:spcAft>
                <a:spcPts val="0"/>
              </a:spcAft>
              <a:buClr>
                <a:srgbClr val="000000"/>
              </a:buClr>
              <a:buFont typeface="Arial"/>
              <a:buNone/>
              <a:defRPr sz="1300" b="0" i="0" u="none" strike="noStrike" cap="none">
                <a:solidFill>
                  <a:schemeClr val="lt1"/>
                </a:solidFill>
                <a:latin typeface="Lexend Deca"/>
                <a:ea typeface="Lexend Deca"/>
                <a:cs typeface="Lexend Deca"/>
                <a:sym typeface="Lexend Deca"/>
              </a:defRPr>
            </a:lvl7pPr>
            <a:lvl8pPr marR="0" lvl="7" algn="r" rtl="0">
              <a:lnSpc>
                <a:spcPct val="100000"/>
              </a:lnSpc>
              <a:spcBef>
                <a:spcPts val="0"/>
              </a:spcBef>
              <a:spcAft>
                <a:spcPts val="0"/>
              </a:spcAft>
              <a:buClr>
                <a:srgbClr val="000000"/>
              </a:buClr>
              <a:buFont typeface="Arial"/>
              <a:buNone/>
              <a:defRPr sz="1300" b="0" i="0" u="none" strike="noStrike" cap="none">
                <a:solidFill>
                  <a:schemeClr val="lt1"/>
                </a:solidFill>
                <a:latin typeface="Lexend Deca"/>
                <a:ea typeface="Lexend Deca"/>
                <a:cs typeface="Lexend Deca"/>
                <a:sym typeface="Lexend Deca"/>
              </a:defRPr>
            </a:lvl8pPr>
            <a:lvl9pPr marR="0" lvl="8" algn="r" rtl="0">
              <a:lnSpc>
                <a:spcPct val="100000"/>
              </a:lnSpc>
              <a:spcBef>
                <a:spcPts val="0"/>
              </a:spcBef>
              <a:spcAft>
                <a:spcPts val="0"/>
              </a:spcAft>
              <a:buClr>
                <a:srgbClr val="000000"/>
              </a:buClr>
              <a:buFont typeface="Arial"/>
              <a:buNone/>
              <a:defRPr sz="1300" b="0" i="0" u="none" strike="noStrike" cap="none">
                <a:solidFill>
                  <a:schemeClr val="lt1"/>
                </a:solidFill>
                <a:latin typeface="Lexend Deca"/>
                <a:ea typeface="Lexend Deca"/>
                <a:cs typeface="Lexend Deca"/>
                <a:sym typeface="Lexend Deca"/>
              </a:defRPr>
            </a:lvl9p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300" b="0" i="0" u="none" strike="noStrike" kern="0" cap="none" spc="0" normalizeH="0" baseline="0" noProof="0" smtClean="0">
                <a:ln>
                  <a:noFill/>
                </a:ln>
                <a:solidFill>
                  <a:srgbClr val="FFFFFF"/>
                </a:solidFill>
                <a:effectLst/>
                <a:uLnTx/>
                <a:uFillTx/>
                <a:latin typeface="Lexend Deca"/>
                <a:sym typeface="Lexend Deca"/>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70</a:t>
            </a:fld>
            <a:endParaRPr kumimoji="0" lang="en" sz="1300" b="0" i="0" u="none" strike="noStrike" kern="0" cap="none" spc="0" normalizeH="0" baseline="0" noProof="0">
              <a:ln>
                <a:noFill/>
              </a:ln>
              <a:solidFill>
                <a:srgbClr val="FFFFFF"/>
              </a:solidFill>
              <a:effectLst/>
              <a:uLnTx/>
              <a:uFillTx/>
              <a:latin typeface="Lexend Deca"/>
              <a:sym typeface="Lexend Deca"/>
            </a:endParaRPr>
          </a:p>
        </p:txBody>
      </p:sp>
      <p:pic>
        <p:nvPicPr>
          <p:cNvPr id="5" name="Picture 4" descr="A screenshot of a cell phone&#10;&#10;Description automatically generated">
            <a:extLst>
              <a:ext uri="{FF2B5EF4-FFF2-40B4-BE49-F238E27FC236}">
                <a16:creationId xmlns:a16="http://schemas.microsoft.com/office/drawing/2014/main" xmlns="" id="{A8191CEB-C073-4E8A-B1AE-6D87A48BFD59}"/>
              </a:ext>
            </a:extLst>
          </p:cNvPr>
          <p:cNvPicPr>
            <a:picLocks noChangeAspect="1"/>
          </p:cNvPicPr>
          <p:nvPr/>
        </p:nvPicPr>
        <p:blipFill>
          <a:blip r:embed="rId3"/>
          <a:stretch>
            <a:fillRect/>
          </a:stretch>
        </p:blipFill>
        <p:spPr>
          <a:xfrm>
            <a:off x="6132443" y="631641"/>
            <a:ext cx="2622491" cy="2133898"/>
          </a:xfrm>
          <a:prstGeom prst="rect">
            <a:avLst/>
          </a:prstGeom>
        </p:spPr>
      </p:pic>
      <p:pic>
        <p:nvPicPr>
          <p:cNvPr id="7" name="Picture 6">
            <a:extLst>
              <a:ext uri="{FF2B5EF4-FFF2-40B4-BE49-F238E27FC236}">
                <a16:creationId xmlns:a16="http://schemas.microsoft.com/office/drawing/2014/main" xmlns="" id="{3C18F6C7-C6EA-47DB-8D7C-A531061C5BEB}"/>
              </a:ext>
            </a:extLst>
          </p:cNvPr>
          <p:cNvPicPr>
            <a:picLocks noChangeAspect="1"/>
          </p:cNvPicPr>
          <p:nvPr/>
        </p:nvPicPr>
        <p:blipFill>
          <a:blip r:embed="rId4"/>
          <a:stretch>
            <a:fillRect/>
          </a:stretch>
        </p:blipFill>
        <p:spPr>
          <a:xfrm>
            <a:off x="6033052" y="2957479"/>
            <a:ext cx="2755422" cy="1994032"/>
          </a:xfrm>
          <a:prstGeom prst="rect">
            <a:avLst/>
          </a:prstGeom>
        </p:spPr>
      </p:pic>
    </p:spTree>
    <p:extLst>
      <p:ext uri="{BB962C8B-B14F-4D97-AF65-F5344CB8AC3E}">
        <p14:creationId xmlns:p14="http://schemas.microsoft.com/office/powerpoint/2010/main" val="167034874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806"/>
        <p:cNvGrpSpPr/>
        <p:nvPr/>
      </p:nvGrpSpPr>
      <p:grpSpPr>
        <a:xfrm>
          <a:off x="0" y="0"/>
          <a:ext cx="0" cy="0"/>
          <a:chOff x="0" y="0"/>
          <a:chExt cx="0" cy="0"/>
        </a:xfrm>
      </p:grpSpPr>
      <p:sp>
        <p:nvSpPr>
          <p:cNvPr id="5" name="Rectangle 4">
            <a:extLst>
              <a:ext uri="{FF2B5EF4-FFF2-40B4-BE49-F238E27FC236}">
                <a16:creationId xmlns:a16="http://schemas.microsoft.com/office/drawing/2014/main" xmlns="" id="{7D8B7DB6-F6D9-4A5F-BB6A-2E9F34F94B17}"/>
              </a:ext>
            </a:extLst>
          </p:cNvPr>
          <p:cNvSpPr/>
          <p:nvPr/>
        </p:nvSpPr>
        <p:spPr>
          <a:xfrm>
            <a:off x="0" y="501220"/>
            <a:ext cx="9064487" cy="830997"/>
          </a:xfrm>
          <a:prstGeom prst="rect">
            <a:avLst/>
          </a:prstGeom>
        </p:spPr>
        <p:txBody>
          <a:bodyPr wrap="square">
            <a:spAutoFit/>
          </a:bodyPr>
          <a:lstStyle/>
          <a:p>
            <a:pPr lvl="0" algn="ctr">
              <a:buClr>
                <a:srgbClr val="FFFFFF"/>
              </a:buClr>
            </a:pPr>
            <a:r>
              <a:rPr lang="en-US" sz="2400" b="1" dirty="0">
                <a:solidFill>
                  <a:srgbClr val="FFFFFF"/>
                </a:solidFill>
              </a:rPr>
              <a:t>Deep Neural Networks for Source Tracking of Chemical Leaks and Improved Chemical Process Safety</a:t>
            </a:r>
          </a:p>
        </p:txBody>
      </p:sp>
      <p:sp>
        <p:nvSpPr>
          <p:cNvPr id="3" name="Rectangle 2">
            <a:extLst>
              <a:ext uri="{FF2B5EF4-FFF2-40B4-BE49-F238E27FC236}">
                <a16:creationId xmlns:a16="http://schemas.microsoft.com/office/drawing/2014/main" xmlns="" id="{33707468-E26F-4275-8810-6BBAFE66D4BF}"/>
              </a:ext>
            </a:extLst>
          </p:cNvPr>
          <p:cNvSpPr/>
          <p:nvPr/>
        </p:nvSpPr>
        <p:spPr>
          <a:xfrm>
            <a:off x="6740578" y="224962"/>
            <a:ext cx="2063541" cy="5386090"/>
          </a:xfrm>
          <a:prstGeom prst="rect">
            <a:avLst/>
          </a:prstGeom>
        </p:spPr>
        <p:txBody>
          <a:bodyPr wrap="square">
            <a:spAutoFit/>
          </a:bodyPr>
          <a:lstStyle/>
          <a:p>
            <a:pPr lvl="0" algn="ctr"/>
            <a:r>
              <a:rPr lang="en-US" sz="34400" b="1" dirty="0">
                <a:solidFill>
                  <a:srgbClr val="6E86B6"/>
                </a:solidFill>
                <a:latin typeface="Titillium Web"/>
              </a:rPr>
              <a:t>3</a:t>
            </a:r>
            <a:endParaRPr lang="en-GB" sz="19900" b="1" dirty="0">
              <a:solidFill>
                <a:srgbClr val="6E86B6"/>
              </a:solidFill>
              <a:latin typeface="Titillium Web"/>
            </a:endParaRPr>
          </a:p>
        </p:txBody>
      </p:sp>
    </p:spTree>
    <p:extLst>
      <p:ext uri="{BB962C8B-B14F-4D97-AF65-F5344CB8AC3E}">
        <p14:creationId xmlns:p14="http://schemas.microsoft.com/office/powerpoint/2010/main" val="142542877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806"/>
        <p:cNvGrpSpPr/>
        <p:nvPr/>
      </p:nvGrpSpPr>
      <p:grpSpPr>
        <a:xfrm>
          <a:off x="0" y="0"/>
          <a:ext cx="0" cy="0"/>
          <a:chOff x="0" y="0"/>
          <a:chExt cx="0" cy="0"/>
        </a:xfrm>
      </p:grpSpPr>
      <p:sp>
        <p:nvSpPr>
          <p:cNvPr id="15" name="Google Shape;104;p18">
            <a:extLst>
              <a:ext uri="{FF2B5EF4-FFF2-40B4-BE49-F238E27FC236}">
                <a16:creationId xmlns:a16="http://schemas.microsoft.com/office/drawing/2014/main" xmlns="" id="{A4A581C2-9363-421E-87AD-5165409948E3}"/>
              </a:ext>
            </a:extLst>
          </p:cNvPr>
          <p:cNvSpPr txBox="1">
            <a:spLocks/>
          </p:cNvSpPr>
          <p:nvPr/>
        </p:nvSpPr>
        <p:spPr>
          <a:xfrm>
            <a:off x="235670" y="208722"/>
            <a:ext cx="8461069" cy="4934729"/>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81000" algn="l" rtl="0">
              <a:lnSpc>
                <a:spcPct val="115000"/>
              </a:lnSpc>
              <a:spcBef>
                <a:spcPts val="600"/>
              </a:spcBef>
              <a:spcAft>
                <a:spcPts val="0"/>
              </a:spcAft>
              <a:buClr>
                <a:schemeClr val="accent5"/>
              </a:buClr>
              <a:buSzPts val="2400"/>
              <a:buFont typeface="Muli Light"/>
              <a:buChar char="⬡"/>
              <a:defRPr sz="2400" b="0" i="0" u="none" strike="noStrike" cap="none">
                <a:solidFill>
                  <a:schemeClr val="lt1"/>
                </a:solidFill>
                <a:latin typeface="Muli Light"/>
                <a:ea typeface="Muli Light"/>
                <a:cs typeface="Muli Light"/>
                <a:sym typeface="Muli Light"/>
              </a:defRPr>
            </a:lvl1pPr>
            <a:lvl2pPr marL="914400" marR="0" lvl="1" indent="-381000" algn="l" rtl="0">
              <a:lnSpc>
                <a:spcPct val="115000"/>
              </a:lnSpc>
              <a:spcBef>
                <a:spcPts val="0"/>
              </a:spcBef>
              <a:spcAft>
                <a:spcPts val="0"/>
              </a:spcAft>
              <a:buClr>
                <a:schemeClr val="accent5"/>
              </a:buClr>
              <a:buSzPts val="2400"/>
              <a:buFont typeface="Muli Light"/>
              <a:buChar char="∙"/>
              <a:defRPr sz="2400" b="0" i="0" u="none" strike="noStrike" cap="none">
                <a:solidFill>
                  <a:schemeClr val="lt1"/>
                </a:solidFill>
                <a:latin typeface="Muli Light"/>
                <a:ea typeface="Muli Light"/>
                <a:cs typeface="Muli Light"/>
                <a:sym typeface="Muli Light"/>
              </a:defRPr>
            </a:lvl2pPr>
            <a:lvl3pPr marL="1371600" marR="0" lvl="2" indent="-381000" algn="l" rtl="0">
              <a:lnSpc>
                <a:spcPct val="115000"/>
              </a:lnSpc>
              <a:spcBef>
                <a:spcPts val="0"/>
              </a:spcBef>
              <a:spcAft>
                <a:spcPts val="0"/>
              </a:spcAft>
              <a:buClr>
                <a:schemeClr val="accent5"/>
              </a:buClr>
              <a:buSzPts val="2400"/>
              <a:buFont typeface="Muli Light"/>
              <a:buChar char="∙"/>
              <a:defRPr sz="2400" b="0" i="0" u="none" strike="noStrike" cap="none">
                <a:solidFill>
                  <a:schemeClr val="lt1"/>
                </a:solidFill>
                <a:latin typeface="Muli Light"/>
                <a:ea typeface="Muli Light"/>
                <a:cs typeface="Muli Light"/>
                <a:sym typeface="Muli Light"/>
              </a:defRPr>
            </a:lvl3pPr>
            <a:lvl4pPr marL="1828800" marR="0" lvl="3" indent="-381000" algn="l" rtl="0">
              <a:lnSpc>
                <a:spcPct val="115000"/>
              </a:lnSpc>
              <a:spcBef>
                <a:spcPts val="0"/>
              </a:spcBef>
              <a:spcAft>
                <a:spcPts val="0"/>
              </a:spcAft>
              <a:buClr>
                <a:schemeClr val="lt1"/>
              </a:buClr>
              <a:buSzPts val="2400"/>
              <a:buFont typeface="Muli Light"/>
              <a:buChar char="●"/>
              <a:defRPr sz="2400" b="0" i="0" u="none" strike="noStrike" cap="none">
                <a:solidFill>
                  <a:schemeClr val="lt1"/>
                </a:solidFill>
                <a:latin typeface="Muli Light"/>
                <a:ea typeface="Muli Light"/>
                <a:cs typeface="Muli Light"/>
                <a:sym typeface="Muli Light"/>
              </a:defRPr>
            </a:lvl4pPr>
            <a:lvl5pPr marL="2286000" marR="0" lvl="4" indent="-381000" algn="l" rtl="0">
              <a:lnSpc>
                <a:spcPct val="115000"/>
              </a:lnSpc>
              <a:spcBef>
                <a:spcPts val="0"/>
              </a:spcBef>
              <a:spcAft>
                <a:spcPts val="0"/>
              </a:spcAft>
              <a:buClr>
                <a:schemeClr val="lt1"/>
              </a:buClr>
              <a:buSzPts val="2400"/>
              <a:buFont typeface="Muli Light"/>
              <a:buChar char="○"/>
              <a:defRPr sz="2400" b="0" i="0" u="none" strike="noStrike" cap="none">
                <a:solidFill>
                  <a:schemeClr val="lt1"/>
                </a:solidFill>
                <a:latin typeface="Muli Light"/>
                <a:ea typeface="Muli Light"/>
                <a:cs typeface="Muli Light"/>
                <a:sym typeface="Muli Light"/>
              </a:defRPr>
            </a:lvl5pPr>
            <a:lvl6pPr marL="2743200" marR="0" lvl="5" indent="-381000" algn="l" rtl="0">
              <a:lnSpc>
                <a:spcPct val="115000"/>
              </a:lnSpc>
              <a:spcBef>
                <a:spcPts val="0"/>
              </a:spcBef>
              <a:spcAft>
                <a:spcPts val="0"/>
              </a:spcAft>
              <a:buClr>
                <a:schemeClr val="lt1"/>
              </a:buClr>
              <a:buSzPts val="2400"/>
              <a:buFont typeface="Muli Light"/>
              <a:buChar char="■"/>
              <a:defRPr sz="2400" b="0" i="0" u="none" strike="noStrike" cap="none">
                <a:solidFill>
                  <a:schemeClr val="lt1"/>
                </a:solidFill>
                <a:latin typeface="Muli Light"/>
                <a:ea typeface="Muli Light"/>
                <a:cs typeface="Muli Light"/>
                <a:sym typeface="Muli Light"/>
              </a:defRPr>
            </a:lvl6pPr>
            <a:lvl7pPr marL="3200400" marR="0" lvl="6" indent="-381000" algn="l" rtl="0">
              <a:lnSpc>
                <a:spcPct val="115000"/>
              </a:lnSpc>
              <a:spcBef>
                <a:spcPts val="0"/>
              </a:spcBef>
              <a:spcAft>
                <a:spcPts val="0"/>
              </a:spcAft>
              <a:buClr>
                <a:schemeClr val="lt1"/>
              </a:buClr>
              <a:buSzPts val="2400"/>
              <a:buFont typeface="Muli Light"/>
              <a:buChar char="●"/>
              <a:defRPr sz="2400" b="0" i="0" u="none" strike="noStrike" cap="none">
                <a:solidFill>
                  <a:schemeClr val="lt1"/>
                </a:solidFill>
                <a:latin typeface="Muli Light"/>
                <a:ea typeface="Muli Light"/>
                <a:cs typeface="Muli Light"/>
                <a:sym typeface="Muli Light"/>
              </a:defRPr>
            </a:lvl7pPr>
            <a:lvl8pPr marL="3657600" marR="0" lvl="7" indent="-381000" algn="l" rtl="0">
              <a:lnSpc>
                <a:spcPct val="115000"/>
              </a:lnSpc>
              <a:spcBef>
                <a:spcPts val="0"/>
              </a:spcBef>
              <a:spcAft>
                <a:spcPts val="0"/>
              </a:spcAft>
              <a:buClr>
                <a:schemeClr val="lt1"/>
              </a:buClr>
              <a:buSzPts val="2400"/>
              <a:buFont typeface="Muli Light"/>
              <a:buChar char="○"/>
              <a:defRPr sz="2400" b="0" i="0" u="none" strike="noStrike" cap="none">
                <a:solidFill>
                  <a:schemeClr val="lt1"/>
                </a:solidFill>
                <a:latin typeface="Muli Light"/>
                <a:ea typeface="Muli Light"/>
                <a:cs typeface="Muli Light"/>
                <a:sym typeface="Muli Light"/>
              </a:defRPr>
            </a:lvl8pPr>
            <a:lvl9pPr marL="4114800" marR="0" lvl="8" indent="-381000" algn="l" rtl="0">
              <a:lnSpc>
                <a:spcPct val="115000"/>
              </a:lnSpc>
              <a:spcBef>
                <a:spcPts val="0"/>
              </a:spcBef>
              <a:spcAft>
                <a:spcPts val="0"/>
              </a:spcAft>
              <a:buClr>
                <a:schemeClr val="lt1"/>
              </a:buClr>
              <a:buSzPts val="2400"/>
              <a:buFont typeface="Muli Light"/>
              <a:buChar char="■"/>
              <a:defRPr sz="2400" b="0" i="0" u="none" strike="noStrike" cap="none">
                <a:solidFill>
                  <a:schemeClr val="lt1"/>
                </a:solidFill>
                <a:latin typeface="Muli Light"/>
                <a:ea typeface="Muli Light"/>
                <a:cs typeface="Muli Light"/>
                <a:sym typeface="Muli Light"/>
              </a:defRPr>
            </a:lvl9pPr>
          </a:lstStyle>
          <a:p>
            <a:pPr>
              <a:buClr>
                <a:srgbClr val="A458FF"/>
              </a:buClr>
            </a:pPr>
            <a:r>
              <a:rPr kumimoji="0" lang="en-GB" sz="2400" b="1" i="0" u="none" strike="noStrike" kern="0" cap="none" spc="0" normalizeH="0" baseline="0" noProof="0" dirty="0">
                <a:ln>
                  <a:noFill/>
                </a:ln>
                <a:solidFill>
                  <a:srgbClr val="FFFFFF"/>
                </a:solidFill>
                <a:effectLst/>
                <a:uLnTx/>
                <a:uFillTx/>
                <a:latin typeface="Muli Light"/>
                <a:sym typeface="Muli Light"/>
              </a:rPr>
              <a:t>Algorithm &amp; Model</a:t>
            </a:r>
          </a:p>
          <a:p>
            <a:pPr marL="76200" lvl="0" indent="0">
              <a:buClr>
                <a:srgbClr val="A458FF"/>
              </a:buClr>
              <a:buNone/>
            </a:pPr>
            <a:r>
              <a:rPr lang="en-GB" sz="1400" dirty="0">
                <a:solidFill>
                  <a:srgbClr val="FFFFFF"/>
                </a:solidFill>
              </a:rPr>
              <a:t>	Fixed sensors</a:t>
            </a:r>
          </a:p>
          <a:p>
            <a:pPr marL="76200" lvl="0" indent="0">
              <a:buClr>
                <a:srgbClr val="A458FF"/>
              </a:buClr>
              <a:buNone/>
            </a:pPr>
            <a:r>
              <a:rPr lang="en-GB" sz="1400" dirty="0">
                <a:solidFill>
                  <a:srgbClr val="FFFFFF"/>
                </a:solidFill>
              </a:rPr>
              <a:t>	Modelling of neural network :</a:t>
            </a:r>
          </a:p>
          <a:p>
            <a:pPr marL="76200" lvl="0" indent="0">
              <a:buClr>
                <a:srgbClr val="A458FF"/>
              </a:buClr>
              <a:buNone/>
            </a:pPr>
            <a:r>
              <a:rPr lang="en-GB" sz="1400" dirty="0">
                <a:solidFill>
                  <a:srgbClr val="FFFFFF"/>
                </a:solidFill>
              </a:rPr>
              <a:t>	Feed-forward Neural Network (FNN).</a:t>
            </a:r>
          </a:p>
          <a:p>
            <a:pPr marL="76200" lvl="0" indent="0">
              <a:buClr>
                <a:srgbClr val="A458FF"/>
              </a:buClr>
              <a:buNone/>
            </a:pPr>
            <a:r>
              <a:rPr lang="en-GB" sz="1400" dirty="0">
                <a:solidFill>
                  <a:srgbClr val="FFFFFF"/>
                </a:solidFill>
              </a:rPr>
              <a:t>	SoftMax activation function for hidden layer.</a:t>
            </a:r>
          </a:p>
          <a:p>
            <a:pPr marL="76200" lvl="0" indent="0">
              <a:buClr>
                <a:srgbClr val="A458FF"/>
              </a:buClr>
              <a:buNone/>
            </a:pPr>
            <a:r>
              <a:rPr lang="en-GB" sz="1400" dirty="0">
                <a:solidFill>
                  <a:srgbClr val="FFFFFF"/>
                </a:solidFill>
              </a:rPr>
              <a:t>	</a:t>
            </a:r>
            <a:r>
              <a:rPr lang="en-GB" sz="1400" dirty="0" err="1">
                <a:solidFill>
                  <a:srgbClr val="FFFFFF"/>
                </a:solidFill>
              </a:rPr>
              <a:t>ReLU</a:t>
            </a:r>
            <a:r>
              <a:rPr lang="en-GB" sz="1400" dirty="0">
                <a:solidFill>
                  <a:srgbClr val="FFFFFF"/>
                </a:solidFill>
              </a:rPr>
              <a:t> activation function.</a:t>
            </a:r>
          </a:p>
          <a:p>
            <a:pPr marL="76200" lvl="0" indent="0">
              <a:buClr>
                <a:srgbClr val="A458FF"/>
              </a:buClr>
              <a:buNone/>
            </a:pPr>
            <a:r>
              <a:rPr lang="en-GB" sz="1400" dirty="0">
                <a:solidFill>
                  <a:srgbClr val="FFFFFF"/>
                </a:solidFill>
              </a:rPr>
              <a:t>	Adam optimizer algorithm.</a:t>
            </a:r>
            <a:endParaRPr kumimoji="0" lang="en-GB" sz="1400" b="0" i="0" u="none" strike="noStrike" kern="0" cap="none" spc="0" normalizeH="0" baseline="0" noProof="0" dirty="0">
              <a:ln>
                <a:noFill/>
              </a:ln>
              <a:solidFill>
                <a:srgbClr val="FFFFFF"/>
              </a:solidFill>
              <a:effectLst/>
              <a:uLnTx/>
              <a:uFillTx/>
              <a:latin typeface="Muli Light"/>
              <a:sym typeface="Muli Light"/>
            </a:endParaRPr>
          </a:p>
          <a:p>
            <a:pPr marL="457200" marR="0" lvl="0" indent="-381000" algn="l" defTabSz="914400" rtl="0" eaLnBrk="1" fontAlgn="auto" latinLnBrk="0" hangingPunct="1">
              <a:lnSpc>
                <a:spcPct val="115000"/>
              </a:lnSpc>
              <a:spcBef>
                <a:spcPts val="600"/>
              </a:spcBef>
              <a:spcAft>
                <a:spcPts val="0"/>
              </a:spcAft>
              <a:buClr>
                <a:srgbClr val="A458FF"/>
              </a:buClr>
              <a:buSzPts val="2400"/>
              <a:buFont typeface="Muli Light"/>
              <a:buChar char="⬡"/>
              <a:tabLst/>
              <a:defRPr/>
            </a:pPr>
            <a:r>
              <a:rPr kumimoji="0" lang="en-GB" sz="2400" b="1" i="0" u="none" strike="noStrike" kern="0" cap="none" spc="0" normalizeH="0" baseline="0" noProof="0" dirty="0">
                <a:ln>
                  <a:noFill/>
                </a:ln>
                <a:solidFill>
                  <a:srgbClr val="FFFFFF"/>
                </a:solidFill>
                <a:effectLst/>
                <a:uLnTx/>
                <a:uFillTx/>
                <a:latin typeface="Muli Light"/>
                <a:sym typeface="Muli Light"/>
              </a:rPr>
              <a:t>Result</a:t>
            </a:r>
          </a:p>
          <a:p>
            <a:pPr marL="76200" lvl="0" indent="0">
              <a:buClr>
                <a:srgbClr val="A458FF"/>
              </a:buClr>
              <a:buNone/>
            </a:pPr>
            <a:r>
              <a:rPr lang="en-US" sz="1400" dirty="0">
                <a:solidFill>
                  <a:srgbClr val="FFFFFF"/>
                </a:solidFill>
              </a:rPr>
              <a:t>	 The actual leak points were predicted with the test accuracy of 84.1% for 40 leak candidates.</a:t>
            </a:r>
          </a:p>
          <a:p>
            <a:pPr marL="76200" lvl="0" indent="0">
              <a:buClr>
                <a:srgbClr val="A458FF"/>
              </a:buClr>
              <a:buNone/>
            </a:pPr>
            <a:r>
              <a:rPr kumimoji="0" lang="en-US" sz="1400" b="0" i="0" u="none" strike="noStrike" kern="0" cap="none" spc="0" normalizeH="0" baseline="0" noProof="0" dirty="0">
                <a:ln>
                  <a:noFill/>
                </a:ln>
                <a:solidFill>
                  <a:srgbClr val="FFFFFF"/>
                </a:solidFill>
                <a:effectLst/>
                <a:uLnTx/>
                <a:uFillTx/>
                <a:latin typeface="Muli Light"/>
                <a:sym typeface="Muli Light"/>
              </a:rPr>
              <a:t>	Data</a:t>
            </a:r>
            <a:r>
              <a:rPr lang="en-US" sz="1400" dirty="0">
                <a:solidFill>
                  <a:srgbClr val="FFFFFF"/>
                </a:solidFill>
              </a:rPr>
              <a:t>s</a:t>
            </a:r>
            <a:r>
              <a:rPr kumimoji="0" lang="en-US" sz="1400" b="0" i="0" u="none" strike="noStrike" kern="0" cap="none" spc="0" normalizeH="0" baseline="0" noProof="0" dirty="0">
                <a:ln>
                  <a:noFill/>
                </a:ln>
                <a:solidFill>
                  <a:srgbClr val="FFFFFF"/>
                </a:solidFill>
                <a:effectLst/>
                <a:uLnTx/>
                <a:uFillTx/>
                <a:latin typeface="Muli Light"/>
                <a:sym typeface="Muli Light"/>
              </a:rPr>
              <a:t>et </a:t>
            </a:r>
            <a:r>
              <a:rPr lang="en-US" sz="1400" dirty="0">
                <a:solidFill>
                  <a:srgbClr val="FFFFFF"/>
                </a:solidFill>
              </a:rPr>
              <a:t>: COMSOL Multiphysics 5.0 for “D” chemical plant in Yeosu, Korea by Cho (2017)</a:t>
            </a:r>
            <a:endParaRPr kumimoji="0" lang="en-US" sz="1400" b="0" i="0" u="none" strike="noStrike" kern="0" cap="none" spc="0" normalizeH="0" baseline="0" noProof="0" dirty="0">
              <a:ln>
                <a:noFill/>
              </a:ln>
              <a:solidFill>
                <a:srgbClr val="FFFFFF"/>
              </a:solidFill>
              <a:effectLst/>
              <a:uLnTx/>
              <a:uFillTx/>
              <a:latin typeface="Muli Light"/>
              <a:sym typeface="Muli Light"/>
            </a:endParaRPr>
          </a:p>
          <a:p>
            <a:pPr marL="457200" marR="0" lvl="0" indent="-381000" algn="l" defTabSz="914400" rtl="0" eaLnBrk="1" fontAlgn="auto" latinLnBrk="0" hangingPunct="1">
              <a:lnSpc>
                <a:spcPct val="115000"/>
              </a:lnSpc>
              <a:spcBef>
                <a:spcPts val="600"/>
              </a:spcBef>
              <a:spcAft>
                <a:spcPts val="0"/>
              </a:spcAft>
              <a:buClr>
                <a:srgbClr val="A458FF"/>
              </a:buClr>
              <a:buSzPts val="2400"/>
              <a:buFont typeface="Muli Light"/>
              <a:buChar char="⬡"/>
              <a:tabLst/>
              <a:defRPr/>
            </a:pPr>
            <a:r>
              <a:rPr kumimoji="0" lang="en-GB" sz="2400" b="1" i="0" u="none" strike="noStrike" kern="0" cap="none" spc="0" normalizeH="0" baseline="0" noProof="0" dirty="0">
                <a:ln>
                  <a:noFill/>
                </a:ln>
                <a:solidFill>
                  <a:srgbClr val="FFFFFF"/>
                </a:solidFill>
                <a:effectLst/>
                <a:uLnTx/>
                <a:uFillTx/>
                <a:latin typeface="Muli Light"/>
                <a:sym typeface="Muli Light"/>
              </a:rPr>
              <a:t>Conclusion</a:t>
            </a:r>
          </a:p>
          <a:p>
            <a:pPr marL="457200" marR="0" lvl="0" indent="-381000" algn="l" defTabSz="914400" rtl="0" eaLnBrk="1" fontAlgn="auto" latinLnBrk="0" hangingPunct="1">
              <a:lnSpc>
                <a:spcPct val="115000"/>
              </a:lnSpc>
              <a:spcBef>
                <a:spcPts val="600"/>
              </a:spcBef>
              <a:spcAft>
                <a:spcPts val="0"/>
              </a:spcAft>
              <a:buClr>
                <a:srgbClr val="A458FF"/>
              </a:buClr>
              <a:buSzPts val="2400"/>
              <a:buFont typeface="Muli Light"/>
              <a:buChar char="⬡"/>
              <a:tabLst/>
              <a:defRPr/>
            </a:pPr>
            <a:endParaRPr kumimoji="0" lang="en-GB" sz="2400" b="1" i="0" u="none" strike="noStrike" kern="0" cap="none" spc="0" normalizeH="0" baseline="0" noProof="0" dirty="0">
              <a:ln>
                <a:noFill/>
              </a:ln>
              <a:solidFill>
                <a:srgbClr val="FFFFFF"/>
              </a:solidFill>
              <a:effectLst/>
              <a:uLnTx/>
              <a:uFillTx/>
              <a:latin typeface="Muli Light"/>
              <a:sym typeface="Muli Light"/>
            </a:endParaRPr>
          </a:p>
        </p:txBody>
      </p:sp>
      <p:sp>
        <p:nvSpPr>
          <p:cNvPr id="16" name="Google Shape;105;p18">
            <a:extLst>
              <a:ext uri="{FF2B5EF4-FFF2-40B4-BE49-F238E27FC236}">
                <a16:creationId xmlns:a16="http://schemas.microsoft.com/office/drawing/2014/main" xmlns="" id="{9D89653B-B1D1-48CA-8827-0470FACA04A4}"/>
              </a:ext>
            </a:extLst>
          </p:cNvPr>
          <p:cNvSpPr txBox="1">
            <a:spLocks/>
          </p:cNvSpPr>
          <p:nvPr/>
        </p:nvSpPr>
        <p:spPr>
          <a:xfrm>
            <a:off x="8480584" y="4749851"/>
            <a:ext cx="548700" cy="3936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300" b="0" i="0" u="none" strike="noStrike" cap="none">
                <a:solidFill>
                  <a:schemeClr val="lt1"/>
                </a:solidFill>
                <a:latin typeface="Lexend Deca"/>
                <a:ea typeface="Lexend Deca"/>
                <a:cs typeface="Lexend Deca"/>
                <a:sym typeface="Lexend Deca"/>
              </a:defRPr>
            </a:lvl1pPr>
            <a:lvl2pPr marR="0" lvl="1" algn="r" rtl="0">
              <a:lnSpc>
                <a:spcPct val="100000"/>
              </a:lnSpc>
              <a:spcBef>
                <a:spcPts val="0"/>
              </a:spcBef>
              <a:spcAft>
                <a:spcPts val="0"/>
              </a:spcAft>
              <a:buClr>
                <a:srgbClr val="000000"/>
              </a:buClr>
              <a:buFont typeface="Arial"/>
              <a:buNone/>
              <a:defRPr sz="1300" b="0" i="0" u="none" strike="noStrike" cap="none">
                <a:solidFill>
                  <a:schemeClr val="lt1"/>
                </a:solidFill>
                <a:latin typeface="Lexend Deca"/>
                <a:ea typeface="Lexend Deca"/>
                <a:cs typeface="Lexend Deca"/>
                <a:sym typeface="Lexend Deca"/>
              </a:defRPr>
            </a:lvl2pPr>
            <a:lvl3pPr marR="0" lvl="2" algn="r" rtl="0">
              <a:lnSpc>
                <a:spcPct val="100000"/>
              </a:lnSpc>
              <a:spcBef>
                <a:spcPts val="0"/>
              </a:spcBef>
              <a:spcAft>
                <a:spcPts val="0"/>
              </a:spcAft>
              <a:buClr>
                <a:srgbClr val="000000"/>
              </a:buClr>
              <a:buFont typeface="Arial"/>
              <a:buNone/>
              <a:defRPr sz="1300" b="0" i="0" u="none" strike="noStrike" cap="none">
                <a:solidFill>
                  <a:schemeClr val="lt1"/>
                </a:solidFill>
                <a:latin typeface="Lexend Deca"/>
                <a:ea typeface="Lexend Deca"/>
                <a:cs typeface="Lexend Deca"/>
                <a:sym typeface="Lexend Deca"/>
              </a:defRPr>
            </a:lvl3pPr>
            <a:lvl4pPr marR="0" lvl="3" algn="r" rtl="0">
              <a:lnSpc>
                <a:spcPct val="100000"/>
              </a:lnSpc>
              <a:spcBef>
                <a:spcPts val="0"/>
              </a:spcBef>
              <a:spcAft>
                <a:spcPts val="0"/>
              </a:spcAft>
              <a:buClr>
                <a:srgbClr val="000000"/>
              </a:buClr>
              <a:buFont typeface="Arial"/>
              <a:buNone/>
              <a:defRPr sz="1300" b="0" i="0" u="none" strike="noStrike" cap="none">
                <a:solidFill>
                  <a:schemeClr val="lt1"/>
                </a:solidFill>
                <a:latin typeface="Lexend Deca"/>
                <a:ea typeface="Lexend Deca"/>
                <a:cs typeface="Lexend Deca"/>
                <a:sym typeface="Lexend Deca"/>
              </a:defRPr>
            </a:lvl4pPr>
            <a:lvl5pPr marR="0" lvl="4" algn="r" rtl="0">
              <a:lnSpc>
                <a:spcPct val="100000"/>
              </a:lnSpc>
              <a:spcBef>
                <a:spcPts val="0"/>
              </a:spcBef>
              <a:spcAft>
                <a:spcPts val="0"/>
              </a:spcAft>
              <a:buClr>
                <a:srgbClr val="000000"/>
              </a:buClr>
              <a:buFont typeface="Arial"/>
              <a:buNone/>
              <a:defRPr sz="1300" b="0" i="0" u="none" strike="noStrike" cap="none">
                <a:solidFill>
                  <a:schemeClr val="lt1"/>
                </a:solidFill>
                <a:latin typeface="Lexend Deca"/>
                <a:ea typeface="Lexend Deca"/>
                <a:cs typeface="Lexend Deca"/>
                <a:sym typeface="Lexend Deca"/>
              </a:defRPr>
            </a:lvl5pPr>
            <a:lvl6pPr marR="0" lvl="5" algn="r" rtl="0">
              <a:lnSpc>
                <a:spcPct val="100000"/>
              </a:lnSpc>
              <a:spcBef>
                <a:spcPts val="0"/>
              </a:spcBef>
              <a:spcAft>
                <a:spcPts val="0"/>
              </a:spcAft>
              <a:buClr>
                <a:srgbClr val="000000"/>
              </a:buClr>
              <a:buFont typeface="Arial"/>
              <a:buNone/>
              <a:defRPr sz="1300" b="0" i="0" u="none" strike="noStrike" cap="none">
                <a:solidFill>
                  <a:schemeClr val="lt1"/>
                </a:solidFill>
                <a:latin typeface="Lexend Deca"/>
                <a:ea typeface="Lexend Deca"/>
                <a:cs typeface="Lexend Deca"/>
                <a:sym typeface="Lexend Deca"/>
              </a:defRPr>
            </a:lvl6pPr>
            <a:lvl7pPr marR="0" lvl="6" algn="r" rtl="0">
              <a:lnSpc>
                <a:spcPct val="100000"/>
              </a:lnSpc>
              <a:spcBef>
                <a:spcPts val="0"/>
              </a:spcBef>
              <a:spcAft>
                <a:spcPts val="0"/>
              </a:spcAft>
              <a:buClr>
                <a:srgbClr val="000000"/>
              </a:buClr>
              <a:buFont typeface="Arial"/>
              <a:buNone/>
              <a:defRPr sz="1300" b="0" i="0" u="none" strike="noStrike" cap="none">
                <a:solidFill>
                  <a:schemeClr val="lt1"/>
                </a:solidFill>
                <a:latin typeface="Lexend Deca"/>
                <a:ea typeface="Lexend Deca"/>
                <a:cs typeface="Lexend Deca"/>
                <a:sym typeface="Lexend Deca"/>
              </a:defRPr>
            </a:lvl7pPr>
            <a:lvl8pPr marR="0" lvl="7" algn="r" rtl="0">
              <a:lnSpc>
                <a:spcPct val="100000"/>
              </a:lnSpc>
              <a:spcBef>
                <a:spcPts val="0"/>
              </a:spcBef>
              <a:spcAft>
                <a:spcPts val="0"/>
              </a:spcAft>
              <a:buClr>
                <a:srgbClr val="000000"/>
              </a:buClr>
              <a:buFont typeface="Arial"/>
              <a:buNone/>
              <a:defRPr sz="1300" b="0" i="0" u="none" strike="noStrike" cap="none">
                <a:solidFill>
                  <a:schemeClr val="lt1"/>
                </a:solidFill>
                <a:latin typeface="Lexend Deca"/>
                <a:ea typeface="Lexend Deca"/>
                <a:cs typeface="Lexend Deca"/>
                <a:sym typeface="Lexend Deca"/>
              </a:defRPr>
            </a:lvl8pPr>
            <a:lvl9pPr marR="0" lvl="8" algn="r" rtl="0">
              <a:lnSpc>
                <a:spcPct val="100000"/>
              </a:lnSpc>
              <a:spcBef>
                <a:spcPts val="0"/>
              </a:spcBef>
              <a:spcAft>
                <a:spcPts val="0"/>
              </a:spcAft>
              <a:buClr>
                <a:srgbClr val="000000"/>
              </a:buClr>
              <a:buFont typeface="Arial"/>
              <a:buNone/>
              <a:defRPr sz="1300" b="0" i="0" u="none" strike="noStrike" cap="none">
                <a:solidFill>
                  <a:schemeClr val="lt1"/>
                </a:solidFill>
                <a:latin typeface="Lexend Deca"/>
                <a:ea typeface="Lexend Deca"/>
                <a:cs typeface="Lexend Deca"/>
                <a:sym typeface="Lexend Deca"/>
              </a:defRPr>
            </a:lvl9p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300" b="0" i="0" u="none" strike="noStrike" kern="0" cap="none" spc="0" normalizeH="0" baseline="0" noProof="0" smtClean="0">
                <a:ln>
                  <a:noFill/>
                </a:ln>
                <a:solidFill>
                  <a:srgbClr val="FFFFFF"/>
                </a:solidFill>
                <a:effectLst/>
                <a:uLnTx/>
                <a:uFillTx/>
                <a:latin typeface="Lexend Deca"/>
                <a:sym typeface="Lexend Deca"/>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72</a:t>
            </a:fld>
            <a:endParaRPr kumimoji="0" lang="en" sz="1300" b="0" i="0" u="none" strike="noStrike" kern="0" cap="none" spc="0" normalizeH="0" baseline="0" noProof="0">
              <a:ln>
                <a:noFill/>
              </a:ln>
              <a:solidFill>
                <a:srgbClr val="FFFFFF"/>
              </a:solidFill>
              <a:effectLst/>
              <a:uLnTx/>
              <a:uFillTx/>
              <a:latin typeface="Lexend Deca"/>
              <a:sym typeface="Lexend Deca"/>
            </a:endParaRPr>
          </a:p>
        </p:txBody>
      </p:sp>
      <p:pic>
        <p:nvPicPr>
          <p:cNvPr id="2" name="Picture 1">
            <a:extLst>
              <a:ext uri="{FF2B5EF4-FFF2-40B4-BE49-F238E27FC236}">
                <a16:creationId xmlns:a16="http://schemas.microsoft.com/office/drawing/2014/main" xmlns="" id="{845C8A85-9DEA-4E5E-A68B-4538E8F0AA56}"/>
              </a:ext>
            </a:extLst>
          </p:cNvPr>
          <p:cNvPicPr>
            <a:picLocks noChangeAspect="1"/>
          </p:cNvPicPr>
          <p:nvPr/>
        </p:nvPicPr>
        <p:blipFill>
          <a:blip r:embed="rId3"/>
          <a:stretch>
            <a:fillRect/>
          </a:stretch>
        </p:blipFill>
        <p:spPr>
          <a:xfrm>
            <a:off x="1084100" y="4291069"/>
            <a:ext cx="7492633" cy="377985"/>
          </a:xfrm>
          <a:prstGeom prst="rect">
            <a:avLst/>
          </a:prstGeom>
        </p:spPr>
      </p:pic>
      <p:pic>
        <p:nvPicPr>
          <p:cNvPr id="4" name="Picture 3" descr="A screenshot of a cell phone&#10;&#10;Description automatically generated">
            <a:extLst>
              <a:ext uri="{FF2B5EF4-FFF2-40B4-BE49-F238E27FC236}">
                <a16:creationId xmlns:a16="http://schemas.microsoft.com/office/drawing/2014/main" xmlns="" id="{E41D84F4-052A-4C8B-9E15-69BD94BB25EE}"/>
              </a:ext>
            </a:extLst>
          </p:cNvPr>
          <p:cNvPicPr>
            <a:picLocks noChangeAspect="1"/>
          </p:cNvPicPr>
          <p:nvPr/>
        </p:nvPicPr>
        <p:blipFill>
          <a:blip r:embed="rId4"/>
          <a:stretch>
            <a:fillRect/>
          </a:stretch>
        </p:blipFill>
        <p:spPr>
          <a:xfrm>
            <a:off x="4738272" y="314039"/>
            <a:ext cx="4124739" cy="2733261"/>
          </a:xfrm>
          <a:prstGeom prst="rect">
            <a:avLst/>
          </a:prstGeom>
        </p:spPr>
      </p:pic>
    </p:spTree>
    <p:extLst>
      <p:ext uri="{BB962C8B-B14F-4D97-AF65-F5344CB8AC3E}">
        <p14:creationId xmlns:p14="http://schemas.microsoft.com/office/powerpoint/2010/main" val="121306472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806"/>
        <p:cNvGrpSpPr/>
        <p:nvPr/>
      </p:nvGrpSpPr>
      <p:grpSpPr>
        <a:xfrm>
          <a:off x="0" y="0"/>
          <a:ext cx="0" cy="0"/>
          <a:chOff x="0" y="0"/>
          <a:chExt cx="0" cy="0"/>
        </a:xfrm>
      </p:grpSpPr>
      <p:sp>
        <p:nvSpPr>
          <p:cNvPr id="5" name="Rectangle 4">
            <a:extLst>
              <a:ext uri="{FF2B5EF4-FFF2-40B4-BE49-F238E27FC236}">
                <a16:creationId xmlns:a16="http://schemas.microsoft.com/office/drawing/2014/main" xmlns="" id="{7D8B7DB6-F6D9-4A5F-BB6A-2E9F34F94B17}"/>
              </a:ext>
            </a:extLst>
          </p:cNvPr>
          <p:cNvSpPr/>
          <p:nvPr/>
        </p:nvSpPr>
        <p:spPr>
          <a:xfrm>
            <a:off x="0" y="501220"/>
            <a:ext cx="9064487" cy="830997"/>
          </a:xfrm>
          <a:prstGeom prst="rect">
            <a:avLst/>
          </a:prstGeom>
        </p:spPr>
        <p:txBody>
          <a:bodyPr wrap="square">
            <a:spAutoFit/>
          </a:bodyPr>
          <a:lstStyle/>
          <a:p>
            <a:pPr lvl="0" algn="ctr">
              <a:buClr>
                <a:srgbClr val="FFFFFF"/>
              </a:buClr>
            </a:pPr>
            <a:r>
              <a:rPr lang="en-US" sz="2400" b="1" dirty="0">
                <a:solidFill>
                  <a:srgbClr val="FFFFFF"/>
                </a:solidFill>
              </a:rPr>
              <a:t>Early Detection System for Gas Leakage and Fire in Smart Home Using Machine Learning</a:t>
            </a:r>
          </a:p>
        </p:txBody>
      </p:sp>
      <p:sp>
        <p:nvSpPr>
          <p:cNvPr id="4" name="Rectangle 3">
            <a:extLst>
              <a:ext uri="{FF2B5EF4-FFF2-40B4-BE49-F238E27FC236}">
                <a16:creationId xmlns:a16="http://schemas.microsoft.com/office/drawing/2014/main" xmlns="" id="{94A5511E-A7B7-442D-B804-D27C6BDF6066}"/>
              </a:ext>
            </a:extLst>
          </p:cNvPr>
          <p:cNvSpPr/>
          <p:nvPr/>
        </p:nvSpPr>
        <p:spPr>
          <a:xfrm>
            <a:off x="6740578" y="501220"/>
            <a:ext cx="2063541" cy="5386090"/>
          </a:xfrm>
          <a:prstGeom prst="rect">
            <a:avLst/>
          </a:prstGeom>
        </p:spPr>
        <p:txBody>
          <a:bodyPr wrap="square">
            <a:spAutoFit/>
          </a:bodyPr>
          <a:lstStyle/>
          <a:p>
            <a:pPr lvl="0" algn="ctr"/>
            <a:r>
              <a:rPr lang="en-US" sz="34400" b="1" dirty="0">
                <a:solidFill>
                  <a:srgbClr val="6E86B6"/>
                </a:solidFill>
                <a:latin typeface="Titillium Web"/>
              </a:rPr>
              <a:t>4</a:t>
            </a:r>
            <a:endParaRPr lang="en-GB" sz="19900" b="1" dirty="0">
              <a:solidFill>
                <a:srgbClr val="6E86B6"/>
              </a:solidFill>
              <a:latin typeface="Titillium Web"/>
            </a:endParaRPr>
          </a:p>
        </p:txBody>
      </p:sp>
    </p:spTree>
    <p:extLst>
      <p:ext uri="{BB962C8B-B14F-4D97-AF65-F5344CB8AC3E}">
        <p14:creationId xmlns:p14="http://schemas.microsoft.com/office/powerpoint/2010/main" val="171833002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806"/>
        <p:cNvGrpSpPr/>
        <p:nvPr/>
      </p:nvGrpSpPr>
      <p:grpSpPr>
        <a:xfrm>
          <a:off x="0" y="0"/>
          <a:ext cx="0" cy="0"/>
          <a:chOff x="0" y="0"/>
          <a:chExt cx="0" cy="0"/>
        </a:xfrm>
      </p:grpSpPr>
      <p:sp>
        <p:nvSpPr>
          <p:cNvPr id="15" name="Google Shape;104;p18">
            <a:extLst>
              <a:ext uri="{FF2B5EF4-FFF2-40B4-BE49-F238E27FC236}">
                <a16:creationId xmlns:a16="http://schemas.microsoft.com/office/drawing/2014/main" xmlns="" id="{A4A581C2-9363-421E-87AD-5165409948E3}"/>
              </a:ext>
            </a:extLst>
          </p:cNvPr>
          <p:cNvSpPr txBox="1">
            <a:spLocks/>
          </p:cNvSpPr>
          <p:nvPr/>
        </p:nvSpPr>
        <p:spPr>
          <a:xfrm>
            <a:off x="235670" y="208722"/>
            <a:ext cx="8461069" cy="4934729"/>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81000" algn="l" rtl="0">
              <a:lnSpc>
                <a:spcPct val="115000"/>
              </a:lnSpc>
              <a:spcBef>
                <a:spcPts val="600"/>
              </a:spcBef>
              <a:spcAft>
                <a:spcPts val="0"/>
              </a:spcAft>
              <a:buClr>
                <a:schemeClr val="accent5"/>
              </a:buClr>
              <a:buSzPts val="2400"/>
              <a:buFont typeface="Muli Light"/>
              <a:buChar char="⬡"/>
              <a:defRPr sz="2400" b="0" i="0" u="none" strike="noStrike" cap="none">
                <a:solidFill>
                  <a:schemeClr val="lt1"/>
                </a:solidFill>
                <a:latin typeface="Muli Light"/>
                <a:ea typeface="Muli Light"/>
                <a:cs typeface="Muli Light"/>
                <a:sym typeface="Muli Light"/>
              </a:defRPr>
            </a:lvl1pPr>
            <a:lvl2pPr marL="914400" marR="0" lvl="1" indent="-381000" algn="l" rtl="0">
              <a:lnSpc>
                <a:spcPct val="115000"/>
              </a:lnSpc>
              <a:spcBef>
                <a:spcPts val="0"/>
              </a:spcBef>
              <a:spcAft>
                <a:spcPts val="0"/>
              </a:spcAft>
              <a:buClr>
                <a:schemeClr val="accent5"/>
              </a:buClr>
              <a:buSzPts val="2400"/>
              <a:buFont typeface="Muli Light"/>
              <a:buChar char="∙"/>
              <a:defRPr sz="2400" b="0" i="0" u="none" strike="noStrike" cap="none">
                <a:solidFill>
                  <a:schemeClr val="lt1"/>
                </a:solidFill>
                <a:latin typeface="Muli Light"/>
                <a:ea typeface="Muli Light"/>
                <a:cs typeface="Muli Light"/>
                <a:sym typeface="Muli Light"/>
              </a:defRPr>
            </a:lvl2pPr>
            <a:lvl3pPr marL="1371600" marR="0" lvl="2" indent="-381000" algn="l" rtl="0">
              <a:lnSpc>
                <a:spcPct val="115000"/>
              </a:lnSpc>
              <a:spcBef>
                <a:spcPts val="0"/>
              </a:spcBef>
              <a:spcAft>
                <a:spcPts val="0"/>
              </a:spcAft>
              <a:buClr>
                <a:schemeClr val="accent5"/>
              </a:buClr>
              <a:buSzPts val="2400"/>
              <a:buFont typeface="Muli Light"/>
              <a:buChar char="∙"/>
              <a:defRPr sz="2400" b="0" i="0" u="none" strike="noStrike" cap="none">
                <a:solidFill>
                  <a:schemeClr val="lt1"/>
                </a:solidFill>
                <a:latin typeface="Muli Light"/>
                <a:ea typeface="Muli Light"/>
                <a:cs typeface="Muli Light"/>
                <a:sym typeface="Muli Light"/>
              </a:defRPr>
            </a:lvl3pPr>
            <a:lvl4pPr marL="1828800" marR="0" lvl="3" indent="-381000" algn="l" rtl="0">
              <a:lnSpc>
                <a:spcPct val="115000"/>
              </a:lnSpc>
              <a:spcBef>
                <a:spcPts val="0"/>
              </a:spcBef>
              <a:spcAft>
                <a:spcPts val="0"/>
              </a:spcAft>
              <a:buClr>
                <a:schemeClr val="lt1"/>
              </a:buClr>
              <a:buSzPts val="2400"/>
              <a:buFont typeface="Muli Light"/>
              <a:buChar char="●"/>
              <a:defRPr sz="2400" b="0" i="0" u="none" strike="noStrike" cap="none">
                <a:solidFill>
                  <a:schemeClr val="lt1"/>
                </a:solidFill>
                <a:latin typeface="Muli Light"/>
                <a:ea typeface="Muli Light"/>
                <a:cs typeface="Muli Light"/>
                <a:sym typeface="Muli Light"/>
              </a:defRPr>
            </a:lvl4pPr>
            <a:lvl5pPr marL="2286000" marR="0" lvl="4" indent="-381000" algn="l" rtl="0">
              <a:lnSpc>
                <a:spcPct val="115000"/>
              </a:lnSpc>
              <a:spcBef>
                <a:spcPts val="0"/>
              </a:spcBef>
              <a:spcAft>
                <a:spcPts val="0"/>
              </a:spcAft>
              <a:buClr>
                <a:schemeClr val="lt1"/>
              </a:buClr>
              <a:buSzPts val="2400"/>
              <a:buFont typeface="Muli Light"/>
              <a:buChar char="○"/>
              <a:defRPr sz="2400" b="0" i="0" u="none" strike="noStrike" cap="none">
                <a:solidFill>
                  <a:schemeClr val="lt1"/>
                </a:solidFill>
                <a:latin typeface="Muli Light"/>
                <a:ea typeface="Muli Light"/>
                <a:cs typeface="Muli Light"/>
                <a:sym typeface="Muli Light"/>
              </a:defRPr>
            </a:lvl5pPr>
            <a:lvl6pPr marL="2743200" marR="0" lvl="5" indent="-381000" algn="l" rtl="0">
              <a:lnSpc>
                <a:spcPct val="115000"/>
              </a:lnSpc>
              <a:spcBef>
                <a:spcPts val="0"/>
              </a:spcBef>
              <a:spcAft>
                <a:spcPts val="0"/>
              </a:spcAft>
              <a:buClr>
                <a:schemeClr val="lt1"/>
              </a:buClr>
              <a:buSzPts val="2400"/>
              <a:buFont typeface="Muli Light"/>
              <a:buChar char="■"/>
              <a:defRPr sz="2400" b="0" i="0" u="none" strike="noStrike" cap="none">
                <a:solidFill>
                  <a:schemeClr val="lt1"/>
                </a:solidFill>
                <a:latin typeface="Muli Light"/>
                <a:ea typeface="Muli Light"/>
                <a:cs typeface="Muli Light"/>
                <a:sym typeface="Muli Light"/>
              </a:defRPr>
            </a:lvl6pPr>
            <a:lvl7pPr marL="3200400" marR="0" lvl="6" indent="-381000" algn="l" rtl="0">
              <a:lnSpc>
                <a:spcPct val="115000"/>
              </a:lnSpc>
              <a:spcBef>
                <a:spcPts val="0"/>
              </a:spcBef>
              <a:spcAft>
                <a:spcPts val="0"/>
              </a:spcAft>
              <a:buClr>
                <a:schemeClr val="lt1"/>
              </a:buClr>
              <a:buSzPts val="2400"/>
              <a:buFont typeface="Muli Light"/>
              <a:buChar char="●"/>
              <a:defRPr sz="2400" b="0" i="0" u="none" strike="noStrike" cap="none">
                <a:solidFill>
                  <a:schemeClr val="lt1"/>
                </a:solidFill>
                <a:latin typeface="Muli Light"/>
                <a:ea typeface="Muli Light"/>
                <a:cs typeface="Muli Light"/>
                <a:sym typeface="Muli Light"/>
              </a:defRPr>
            </a:lvl7pPr>
            <a:lvl8pPr marL="3657600" marR="0" lvl="7" indent="-381000" algn="l" rtl="0">
              <a:lnSpc>
                <a:spcPct val="115000"/>
              </a:lnSpc>
              <a:spcBef>
                <a:spcPts val="0"/>
              </a:spcBef>
              <a:spcAft>
                <a:spcPts val="0"/>
              </a:spcAft>
              <a:buClr>
                <a:schemeClr val="lt1"/>
              </a:buClr>
              <a:buSzPts val="2400"/>
              <a:buFont typeface="Muli Light"/>
              <a:buChar char="○"/>
              <a:defRPr sz="2400" b="0" i="0" u="none" strike="noStrike" cap="none">
                <a:solidFill>
                  <a:schemeClr val="lt1"/>
                </a:solidFill>
                <a:latin typeface="Muli Light"/>
                <a:ea typeface="Muli Light"/>
                <a:cs typeface="Muli Light"/>
                <a:sym typeface="Muli Light"/>
              </a:defRPr>
            </a:lvl8pPr>
            <a:lvl9pPr marL="4114800" marR="0" lvl="8" indent="-381000" algn="l" rtl="0">
              <a:lnSpc>
                <a:spcPct val="115000"/>
              </a:lnSpc>
              <a:spcBef>
                <a:spcPts val="0"/>
              </a:spcBef>
              <a:spcAft>
                <a:spcPts val="0"/>
              </a:spcAft>
              <a:buClr>
                <a:schemeClr val="lt1"/>
              </a:buClr>
              <a:buSzPts val="2400"/>
              <a:buFont typeface="Muli Light"/>
              <a:buChar char="■"/>
              <a:defRPr sz="2400" b="0" i="0" u="none" strike="noStrike" cap="none">
                <a:solidFill>
                  <a:schemeClr val="lt1"/>
                </a:solidFill>
                <a:latin typeface="Muli Light"/>
                <a:ea typeface="Muli Light"/>
                <a:cs typeface="Muli Light"/>
                <a:sym typeface="Muli Light"/>
              </a:defRPr>
            </a:lvl9pPr>
          </a:lstStyle>
          <a:p>
            <a:pPr>
              <a:buClr>
                <a:srgbClr val="A458FF"/>
              </a:buClr>
            </a:pPr>
            <a:r>
              <a:rPr kumimoji="0" lang="en-GB" sz="2400" b="1" i="0" u="none" strike="noStrike" kern="0" cap="none" spc="0" normalizeH="0" baseline="0" noProof="0" dirty="0">
                <a:ln>
                  <a:noFill/>
                </a:ln>
                <a:solidFill>
                  <a:srgbClr val="FFFFFF"/>
                </a:solidFill>
                <a:effectLst/>
                <a:uLnTx/>
                <a:uFillTx/>
                <a:latin typeface="Muli Light"/>
                <a:sym typeface="Muli Light"/>
              </a:rPr>
              <a:t>Algorithm &amp; Model</a:t>
            </a:r>
          </a:p>
          <a:p>
            <a:pPr marL="76200" lvl="0" indent="0">
              <a:buClr>
                <a:srgbClr val="A458FF"/>
              </a:buClr>
              <a:buNone/>
            </a:pPr>
            <a:r>
              <a:rPr lang="en-GB" sz="1400" dirty="0">
                <a:solidFill>
                  <a:srgbClr val="FFFFFF"/>
                </a:solidFill>
              </a:rPr>
              <a:t>	Sensors:DHT-11,MQ-2,LM35,MG-811</a:t>
            </a:r>
          </a:p>
          <a:p>
            <a:pPr marL="990600" lvl="2" indent="0">
              <a:buClr>
                <a:srgbClr val="A458FF"/>
              </a:buClr>
              <a:buNone/>
            </a:pPr>
            <a:r>
              <a:rPr lang="en-GB" sz="1400" dirty="0">
                <a:solidFill>
                  <a:srgbClr val="FFFFFF"/>
                </a:solidFill>
              </a:rPr>
              <a:t>classification algorithms(Supervised) :</a:t>
            </a:r>
          </a:p>
          <a:p>
            <a:pPr marL="990600" lvl="2" indent="0">
              <a:buClr>
                <a:srgbClr val="A458FF"/>
              </a:buClr>
              <a:buNone/>
            </a:pPr>
            <a:r>
              <a:rPr lang="en-GB" sz="1400" dirty="0">
                <a:solidFill>
                  <a:srgbClr val="FFFFFF"/>
                </a:solidFill>
              </a:rPr>
              <a:t>Logistic Regression (LR)</a:t>
            </a:r>
          </a:p>
          <a:p>
            <a:pPr marL="990600" lvl="2" indent="0">
              <a:buClr>
                <a:srgbClr val="A458FF"/>
              </a:buClr>
              <a:buNone/>
            </a:pPr>
            <a:r>
              <a:rPr lang="en-GB" sz="1400" dirty="0">
                <a:solidFill>
                  <a:srgbClr val="FFFFFF"/>
                </a:solidFill>
              </a:rPr>
              <a:t>Linear Discriminant Analysis (LDA)</a:t>
            </a:r>
          </a:p>
          <a:p>
            <a:pPr marL="990600" lvl="2" indent="0">
              <a:buClr>
                <a:srgbClr val="A458FF"/>
              </a:buClr>
              <a:buNone/>
            </a:pPr>
            <a:r>
              <a:rPr lang="en-GB" sz="1400" dirty="0">
                <a:solidFill>
                  <a:srgbClr val="FFFFFF"/>
                </a:solidFill>
              </a:rPr>
              <a:t>K-Nearest Neighbours (KNN)</a:t>
            </a:r>
          </a:p>
          <a:p>
            <a:pPr marL="990600" lvl="2" indent="0">
              <a:buClr>
                <a:srgbClr val="A458FF"/>
              </a:buClr>
              <a:buNone/>
            </a:pPr>
            <a:r>
              <a:rPr lang="en-GB" sz="1400" dirty="0">
                <a:solidFill>
                  <a:srgbClr val="FFFFFF"/>
                </a:solidFill>
              </a:rPr>
              <a:t>Classification and Regression Trees (CART)</a:t>
            </a:r>
          </a:p>
          <a:p>
            <a:pPr marL="990600" lvl="2" indent="0">
              <a:buClr>
                <a:srgbClr val="A458FF"/>
              </a:buClr>
              <a:buNone/>
            </a:pPr>
            <a:r>
              <a:rPr lang="en-GB" sz="1400" dirty="0">
                <a:solidFill>
                  <a:srgbClr val="FFFFFF"/>
                </a:solidFill>
              </a:rPr>
              <a:t>Gaussian Naive Bayes (NB)</a:t>
            </a:r>
          </a:p>
          <a:p>
            <a:pPr marL="990600" lvl="2" indent="0">
              <a:buClr>
                <a:srgbClr val="A458FF"/>
              </a:buClr>
              <a:buNone/>
            </a:pPr>
            <a:r>
              <a:rPr lang="en-GB" sz="1400" dirty="0">
                <a:solidFill>
                  <a:srgbClr val="FFFFFF"/>
                </a:solidFill>
              </a:rPr>
              <a:t>Support Vector Machines (SVM).</a:t>
            </a:r>
            <a:endParaRPr kumimoji="0" lang="en-GB" sz="1400" b="0" i="0" u="none" strike="noStrike" kern="0" cap="none" spc="0" normalizeH="0" baseline="0" noProof="0" dirty="0">
              <a:ln>
                <a:noFill/>
              </a:ln>
              <a:solidFill>
                <a:srgbClr val="FFFFFF"/>
              </a:solidFill>
              <a:effectLst/>
              <a:uLnTx/>
              <a:uFillTx/>
              <a:latin typeface="Muli Light"/>
              <a:sym typeface="Muli Light"/>
            </a:endParaRPr>
          </a:p>
          <a:p>
            <a:pPr marL="457200" marR="0" lvl="0" indent="-381000" algn="l" defTabSz="914400" rtl="0" eaLnBrk="1" fontAlgn="auto" latinLnBrk="0" hangingPunct="1">
              <a:lnSpc>
                <a:spcPct val="115000"/>
              </a:lnSpc>
              <a:spcBef>
                <a:spcPts val="600"/>
              </a:spcBef>
              <a:spcAft>
                <a:spcPts val="0"/>
              </a:spcAft>
              <a:buClr>
                <a:srgbClr val="A458FF"/>
              </a:buClr>
              <a:buSzPts val="2400"/>
              <a:buFont typeface="Muli Light"/>
              <a:buChar char="⬡"/>
              <a:tabLst/>
              <a:defRPr/>
            </a:pPr>
            <a:r>
              <a:rPr kumimoji="0" lang="en-GB" sz="2400" b="1" i="0" u="none" strike="noStrike" kern="0" cap="none" spc="0" normalizeH="0" baseline="0" noProof="0" dirty="0">
                <a:ln>
                  <a:noFill/>
                </a:ln>
                <a:solidFill>
                  <a:srgbClr val="FFFFFF"/>
                </a:solidFill>
                <a:effectLst/>
                <a:uLnTx/>
                <a:uFillTx/>
                <a:latin typeface="Muli Light"/>
                <a:sym typeface="Muli Light"/>
              </a:rPr>
              <a:t>Result</a:t>
            </a:r>
          </a:p>
          <a:p>
            <a:pPr marL="76200" lvl="0" indent="0">
              <a:buClr>
                <a:srgbClr val="A458FF"/>
              </a:buClr>
              <a:buNone/>
            </a:pPr>
            <a:r>
              <a:rPr lang="en-US" sz="1400" dirty="0">
                <a:solidFill>
                  <a:srgbClr val="FFFFFF"/>
                </a:solidFill>
              </a:rPr>
              <a:t>	CART is the best algorithm for the detection.</a:t>
            </a:r>
            <a:endParaRPr kumimoji="0" lang="en-US" sz="1400" b="0" i="0" u="none" strike="noStrike" kern="0" cap="none" spc="0" normalizeH="0" baseline="0" noProof="0" dirty="0">
              <a:ln>
                <a:noFill/>
              </a:ln>
              <a:solidFill>
                <a:srgbClr val="FFFFFF"/>
              </a:solidFill>
              <a:effectLst/>
              <a:uLnTx/>
              <a:uFillTx/>
              <a:latin typeface="Muli Light"/>
              <a:sym typeface="Muli Light"/>
            </a:endParaRPr>
          </a:p>
          <a:p>
            <a:pPr marL="457200" marR="0" lvl="0" indent="-381000" algn="l" defTabSz="914400" rtl="0" eaLnBrk="1" fontAlgn="auto" latinLnBrk="0" hangingPunct="1">
              <a:lnSpc>
                <a:spcPct val="115000"/>
              </a:lnSpc>
              <a:spcBef>
                <a:spcPts val="600"/>
              </a:spcBef>
              <a:spcAft>
                <a:spcPts val="0"/>
              </a:spcAft>
              <a:buClr>
                <a:srgbClr val="A458FF"/>
              </a:buClr>
              <a:buSzPts val="2400"/>
              <a:buFont typeface="Muli Light"/>
              <a:buChar char="⬡"/>
              <a:tabLst/>
              <a:defRPr/>
            </a:pPr>
            <a:r>
              <a:rPr kumimoji="0" lang="en-GB" sz="2400" b="1" i="0" u="none" strike="noStrike" kern="0" cap="none" spc="0" normalizeH="0" baseline="0" noProof="0" dirty="0">
                <a:ln>
                  <a:noFill/>
                </a:ln>
                <a:solidFill>
                  <a:srgbClr val="FFFFFF"/>
                </a:solidFill>
                <a:effectLst/>
                <a:uLnTx/>
                <a:uFillTx/>
                <a:latin typeface="Muli Light"/>
                <a:sym typeface="Muli Light"/>
              </a:rPr>
              <a:t>Conclusion</a:t>
            </a:r>
          </a:p>
          <a:p>
            <a:pPr marL="990600" lvl="2" indent="0">
              <a:buClr>
                <a:srgbClr val="A458FF"/>
              </a:buClr>
              <a:buNone/>
            </a:pPr>
            <a:r>
              <a:rPr lang="en-US" sz="1400" dirty="0">
                <a:solidFill>
                  <a:srgbClr val="FFFFFF"/>
                </a:solidFill>
              </a:rPr>
              <a:t>Observing events which are not conform to the expected pattern,</a:t>
            </a:r>
          </a:p>
          <a:p>
            <a:pPr marL="990600" lvl="2" indent="0">
              <a:buClr>
                <a:srgbClr val="A458FF"/>
              </a:buClr>
              <a:buNone/>
            </a:pPr>
            <a:r>
              <a:rPr lang="en-US" sz="1400" dirty="0">
                <a:solidFill>
                  <a:srgbClr val="FFFFFF"/>
                </a:solidFill>
              </a:rPr>
              <a:t> and predicting the level of risks of danger.  send a notification to</a:t>
            </a:r>
          </a:p>
          <a:p>
            <a:pPr marL="990600" lvl="2" indent="0">
              <a:buClr>
                <a:srgbClr val="A458FF"/>
              </a:buClr>
              <a:buNone/>
            </a:pPr>
            <a:r>
              <a:rPr lang="en-US" sz="1400" dirty="0">
                <a:solidFill>
                  <a:srgbClr val="FFFFFF"/>
                </a:solidFill>
              </a:rPr>
              <a:t> alert relevant persons , analysis for the missing data by the mean avoiding fault in sensor read</a:t>
            </a:r>
            <a:endParaRPr kumimoji="0" lang="en-GB" sz="1400" i="0" u="none" strike="noStrike" kern="0" cap="none" spc="0" normalizeH="0" baseline="0" noProof="0" dirty="0">
              <a:ln>
                <a:noFill/>
              </a:ln>
              <a:solidFill>
                <a:srgbClr val="FFFFFF"/>
              </a:solidFill>
              <a:effectLst/>
              <a:uLnTx/>
              <a:uFillTx/>
              <a:latin typeface="Muli Light"/>
              <a:sym typeface="Muli Light"/>
            </a:endParaRPr>
          </a:p>
          <a:p>
            <a:pPr marL="457200" marR="0" lvl="0" indent="-381000" algn="l" defTabSz="914400" rtl="0" eaLnBrk="1" fontAlgn="auto" latinLnBrk="0" hangingPunct="1">
              <a:lnSpc>
                <a:spcPct val="115000"/>
              </a:lnSpc>
              <a:spcBef>
                <a:spcPts val="600"/>
              </a:spcBef>
              <a:spcAft>
                <a:spcPts val="0"/>
              </a:spcAft>
              <a:buClr>
                <a:srgbClr val="A458FF"/>
              </a:buClr>
              <a:buSzPts val="2400"/>
              <a:buFont typeface="Muli Light"/>
              <a:buChar char="⬡"/>
              <a:tabLst/>
              <a:defRPr/>
            </a:pPr>
            <a:endParaRPr kumimoji="0" lang="en-GB" sz="2400" b="1" i="0" u="none" strike="noStrike" kern="0" cap="none" spc="0" normalizeH="0" baseline="0" noProof="0" dirty="0">
              <a:ln>
                <a:noFill/>
              </a:ln>
              <a:solidFill>
                <a:srgbClr val="FFFFFF"/>
              </a:solidFill>
              <a:effectLst/>
              <a:uLnTx/>
              <a:uFillTx/>
              <a:latin typeface="Muli Light"/>
              <a:sym typeface="Muli Light"/>
            </a:endParaRPr>
          </a:p>
        </p:txBody>
      </p:sp>
      <p:sp>
        <p:nvSpPr>
          <p:cNvPr id="16" name="Google Shape;105;p18">
            <a:extLst>
              <a:ext uri="{FF2B5EF4-FFF2-40B4-BE49-F238E27FC236}">
                <a16:creationId xmlns:a16="http://schemas.microsoft.com/office/drawing/2014/main" xmlns="" id="{9D89653B-B1D1-48CA-8827-0470FACA04A4}"/>
              </a:ext>
            </a:extLst>
          </p:cNvPr>
          <p:cNvSpPr txBox="1">
            <a:spLocks/>
          </p:cNvSpPr>
          <p:nvPr/>
        </p:nvSpPr>
        <p:spPr>
          <a:xfrm>
            <a:off x="8480584" y="4749851"/>
            <a:ext cx="548700" cy="3936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300" b="0" i="0" u="none" strike="noStrike" cap="none">
                <a:solidFill>
                  <a:schemeClr val="lt1"/>
                </a:solidFill>
                <a:latin typeface="Lexend Deca"/>
                <a:ea typeface="Lexend Deca"/>
                <a:cs typeface="Lexend Deca"/>
                <a:sym typeface="Lexend Deca"/>
              </a:defRPr>
            </a:lvl1pPr>
            <a:lvl2pPr marR="0" lvl="1" algn="r" rtl="0">
              <a:lnSpc>
                <a:spcPct val="100000"/>
              </a:lnSpc>
              <a:spcBef>
                <a:spcPts val="0"/>
              </a:spcBef>
              <a:spcAft>
                <a:spcPts val="0"/>
              </a:spcAft>
              <a:buClr>
                <a:srgbClr val="000000"/>
              </a:buClr>
              <a:buFont typeface="Arial"/>
              <a:buNone/>
              <a:defRPr sz="1300" b="0" i="0" u="none" strike="noStrike" cap="none">
                <a:solidFill>
                  <a:schemeClr val="lt1"/>
                </a:solidFill>
                <a:latin typeface="Lexend Deca"/>
                <a:ea typeface="Lexend Deca"/>
                <a:cs typeface="Lexend Deca"/>
                <a:sym typeface="Lexend Deca"/>
              </a:defRPr>
            </a:lvl2pPr>
            <a:lvl3pPr marR="0" lvl="2" algn="r" rtl="0">
              <a:lnSpc>
                <a:spcPct val="100000"/>
              </a:lnSpc>
              <a:spcBef>
                <a:spcPts val="0"/>
              </a:spcBef>
              <a:spcAft>
                <a:spcPts val="0"/>
              </a:spcAft>
              <a:buClr>
                <a:srgbClr val="000000"/>
              </a:buClr>
              <a:buFont typeface="Arial"/>
              <a:buNone/>
              <a:defRPr sz="1300" b="0" i="0" u="none" strike="noStrike" cap="none">
                <a:solidFill>
                  <a:schemeClr val="lt1"/>
                </a:solidFill>
                <a:latin typeface="Lexend Deca"/>
                <a:ea typeface="Lexend Deca"/>
                <a:cs typeface="Lexend Deca"/>
                <a:sym typeface="Lexend Deca"/>
              </a:defRPr>
            </a:lvl3pPr>
            <a:lvl4pPr marR="0" lvl="3" algn="r" rtl="0">
              <a:lnSpc>
                <a:spcPct val="100000"/>
              </a:lnSpc>
              <a:spcBef>
                <a:spcPts val="0"/>
              </a:spcBef>
              <a:spcAft>
                <a:spcPts val="0"/>
              </a:spcAft>
              <a:buClr>
                <a:srgbClr val="000000"/>
              </a:buClr>
              <a:buFont typeface="Arial"/>
              <a:buNone/>
              <a:defRPr sz="1300" b="0" i="0" u="none" strike="noStrike" cap="none">
                <a:solidFill>
                  <a:schemeClr val="lt1"/>
                </a:solidFill>
                <a:latin typeface="Lexend Deca"/>
                <a:ea typeface="Lexend Deca"/>
                <a:cs typeface="Lexend Deca"/>
                <a:sym typeface="Lexend Deca"/>
              </a:defRPr>
            </a:lvl4pPr>
            <a:lvl5pPr marR="0" lvl="4" algn="r" rtl="0">
              <a:lnSpc>
                <a:spcPct val="100000"/>
              </a:lnSpc>
              <a:spcBef>
                <a:spcPts val="0"/>
              </a:spcBef>
              <a:spcAft>
                <a:spcPts val="0"/>
              </a:spcAft>
              <a:buClr>
                <a:srgbClr val="000000"/>
              </a:buClr>
              <a:buFont typeface="Arial"/>
              <a:buNone/>
              <a:defRPr sz="1300" b="0" i="0" u="none" strike="noStrike" cap="none">
                <a:solidFill>
                  <a:schemeClr val="lt1"/>
                </a:solidFill>
                <a:latin typeface="Lexend Deca"/>
                <a:ea typeface="Lexend Deca"/>
                <a:cs typeface="Lexend Deca"/>
                <a:sym typeface="Lexend Deca"/>
              </a:defRPr>
            </a:lvl5pPr>
            <a:lvl6pPr marR="0" lvl="5" algn="r" rtl="0">
              <a:lnSpc>
                <a:spcPct val="100000"/>
              </a:lnSpc>
              <a:spcBef>
                <a:spcPts val="0"/>
              </a:spcBef>
              <a:spcAft>
                <a:spcPts val="0"/>
              </a:spcAft>
              <a:buClr>
                <a:srgbClr val="000000"/>
              </a:buClr>
              <a:buFont typeface="Arial"/>
              <a:buNone/>
              <a:defRPr sz="1300" b="0" i="0" u="none" strike="noStrike" cap="none">
                <a:solidFill>
                  <a:schemeClr val="lt1"/>
                </a:solidFill>
                <a:latin typeface="Lexend Deca"/>
                <a:ea typeface="Lexend Deca"/>
                <a:cs typeface="Lexend Deca"/>
                <a:sym typeface="Lexend Deca"/>
              </a:defRPr>
            </a:lvl6pPr>
            <a:lvl7pPr marR="0" lvl="6" algn="r" rtl="0">
              <a:lnSpc>
                <a:spcPct val="100000"/>
              </a:lnSpc>
              <a:spcBef>
                <a:spcPts val="0"/>
              </a:spcBef>
              <a:spcAft>
                <a:spcPts val="0"/>
              </a:spcAft>
              <a:buClr>
                <a:srgbClr val="000000"/>
              </a:buClr>
              <a:buFont typeface="Arial"/>
              <a:buNone/>
              <a:defRPr sz="1300" b="0" i="0" u="none" strike="noStrike" cap="none">
                <a:solidFill>
                  <a:schemeClr val="lt1"/>
                </a:solidFill>
                <a:latin typeface="Lexend Deca"/>
                <a:ea typeface="Lexend Deca"/>
                <a:cs typeface="Lexend Deca"/>
                <a:sym typeface="Lexend Deca"/>
              </a:defRPr>
            </a:lvl7pPr>
            <a:lvl8pPr marR="0" lvl="7" algn="r" rtl="0">
              <a:lnSpc>
                <a:spcPct val="100000"/>
              </a:lnSpc>
              <a:spcBef>
                <a:spcPts val="0"/>
              </a:spcBef>
              <a:spcAft>
                <a:spcPts val="0"/>
              </a:spcAft>
              <a:buClr>
                <a:srgbClr val="000000"/>
              </a:buClr>
              <a:buFont typeface="Arial"/>
              <a:buNone/>
              <a:defRPr sz="1300" b="0" i="0" u="none" strike="noStrike" cap="none">
                <a:solidFill>
                  <a:schemeClr val="lt1"/>
                </a:solidFill>
                <a:latin typeface="Lexend Deca"/>
                <a:ea typeface="Lexend Deca"/>
                <a:cs typeface="Lexend Deca"/>
                <a:sym typeface="Lexend Deca"/>
              </a:defRPr>
            </a:lvl8pPr>
            <a:lvl9pPr marR="0" lvl="8" algn="r" rtl="0">
              <a:lnSpc>
                <a:spcPct val="100000"/>
              </a:lnSpc>
              <a:spcBef>
                <a:spcPts val="0"/>
              </a:spcBef>
              <a:spcAft>
                <a:spcPts val="0"/>
              </a:spcAft>
              <a:buClr>
                <a:srgbClr val="000000"/>
              </a:buClr>
              <a:buFont typeface="Arial"/>
              <a:buNone/>
              <a:defRPr sz="1300" b="0" i="0" u="none" strike="noStrike" cap="none">
                <a:solidFill>
                  <a:schemeClr val="lt1"/>
                </a:solidFill>
                <a:latin typeface="Lexend Deca"/>
                <a:ea typeface="Lexend Deca"/>
                <a:cs typeface="Lexend Deca"/>
                <a:sym typeface="Lexend Deca"/>
              </a:defRPr>
            </a:lvl9p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300" b="0" i="0" u="none" strike="noStrike" kern="0" cap="none" spc="0" normalizeH="0" baseline="0" noProof="0" smtClean="0">
                <a:ln>
                  <a:noFill/>
                </a:ln>
                <a:solidFill>
                  <a:srgbClr val="FFFFFF"/>
                </a:solidFill>
                <a:effectLst/>
                <a:uLnTx/>
                <a:uFillTx/>
                <a:latin typeface="Lexend Deca"/>
                <a:sym typeface="Lexend Deca"/>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74</a:t>
            </a:fld>
            <a:endParaRPr kumimoji="0" lang="en" sz="1300" b="0" i="0" u="none" strike="noStrike" kern="0" cap="none" spc="0" normalizeH="0" baseline="0" noProof="0">
              <a:ln>
                <a:noFill/>
              </a:ln>
              <a:solidFill>
                <a:srgbClr val="FFFFFF"/>
              </a:solidFill>
              <a:effectLst/>
              <a:uLnTx/>
              <a:uFillTx/>
              <a:latin typeface="Lexend Deca"/>
              <a:sym typeface="Lexend Deca"/>
            </a:endParaRPr>
          </a:p>
        </p:txBody>
      </p:sp>
      <p:pic>
        <p:nvPicPr>
          <p:cNvPr id="4" name="Picture 3">
            <a:extLst>
              <a:ext uri="{FF2B5EF4-FFF2-40B4-BE49-F238E27FC236}">
                <a16:creationId xmlns:a16="http://schemas.microsoft.com/office/drawing/2014/main" xmlns="" id="{472CD161-C774-412A-A30A-B24A46DDACC5}"/>
              </a:ext>
            </a:extLst>
          </p:cNvPr>
          <p:cNvPicPr>
            <a:picLocks noChangeAspect="1"/>
          </p:cNvPicPr>
          <p:nvPr/>
        </p:nvPicPr>
        <p:blipFill>
          <a:blip r:embed="rId3"/>
          <a:stretch>
            <a:fillRect/>
          </a:stretch>
        </p:blipFill>
        <p:spPr>
          <a:xfrm>
            <a:off x="6013174" y="2674983"/>
            <a:ext cx="2895156" cy="1709286"/>
          </a:xfrm>
          <a:prstGeom prst="rect">
            <a:avLst/>
          </a:prstGeom>
        </p:spPr>
      </p:pic>
      <p:pic>
        <p:nvPicPr>
          <p:cNvPr id="6" name="Picture 5">
            <a:extLst>
              <a:ext uri="{FF2B5EF4-FFF2-40B4-BE49-F238E27FC236}">
                <a16:creationId xmlns:a16="http://schemas.microsoft.com/office/drawing/2014/main" xmlns="" id="{C7AA8D22-3904-49A2-B66B-1CAC056015CB}"/>
              </a:ext>
            </a:extLst>
          </p:cNvPr>
          <p:cNvPicPr>
            <a:picLocks noChangeAspect="1"/>
          </p:cNvPicPr>
          <p:nvPr/>
        </p:nvPicPr>
        <p:blipFill>
          <a:blip r:embed="rId4"/>
          <a:stretch>
            <a:fillRect/>
          </a:stretch>
        </p:blipFill>
        <p:spPr>
          <a:xfrm>
            <a:off x="4572000" y="208722"/>
            <a:ext cx="4182934" cy="2308036"/>
          </a:xfrm>
          <a:prstGeom prst="rect">
            <a:avLst/>
          </a:prstGeom>
        </p:spPr>
      </p:pic>
    </p:spTree>
    <p:extLst>
      <p:ext uri="{BB962C8B-B14F-4D97-AF65-F5344CB8AC3E}">
        <p14:creationId xmlns:p14="http://schemas.microsoft.com/office/powerpoint/2010/main" val="87937207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806"/>
        <p:cNvGrpSpPr/>
        <p:nvPr/>
      </p:nvGrpSpPr>
      <p:grpSpPr>
        <a:xfrm>
          <a:off x="0" y="0"/>
          <a:ext cx="0" cy="0"/>
          <a:chOff x="0" y="0"/>
          <a:chExt cx="0" cy="0"/>
        </a:xfrm>
      </p:grpSpPr>
      <p:sp>
        <p:nvSpPr>
          <p:cNvPr id="5" name="Rectangle 4">
            <a:extLst>
              <a:ext uri="{FF2B5EF4-FFF2-40B4-BE49-F238E27FC236}">
                <a16:creationId xmlns:a16="http://schemas.microsoft.com/office/drawing/2014/main" xmlns="" id="{7D8B7DB6-F6D9-4A5F-BB6A-2E9F34F94B17}"/>
              </a:ext>
            </a:extLst>
          </p:cNvPr>
          <p:cNvSpPr/>
          <p:nvPr/>
        </p:nvSpPr>
        <p:spPr>
          <a:xfrm>
            <a:off x="0" y="501220"/>
            <a:ext cx="9064487" cy="830997"/>
          </a:xfrm>
          <a:prstGeom prst="rect">
            <a:avLst/>
          </a:prstGeom>
        </p:spPr>
        <p:txBody>
          <a:bodyPr wrap="square">
            <a:spAutoFit/>
          </a:bodyPr>
          <a:lstStyle/>
          <a:p>
            <a:pPr lvl="0" algn="ctr">
              <a:buClr>
                <a:srgbClr val="FFFFFF"/>
              </a:buClr>
            </a:pPr>
            <a:r>
              <a:rPr lang="en-US" sz="2400" b="1" dirty="0">
                <a:solidFill>
                  <a:srgbClr val="FFFFFF"/>
                </a:solidFill>
              </a:rPr>
              <a:t>Liquid Pipeline Leakage Detection Based on Moving</a:t>
            </a:r>
          </a:p>
          <a:p>
            <a:pPr lvl="0" algn="ctr">
              <a:buClr>
                <a:srgbClr val="FFFFFF"/>
              </a:buClr>
            </a:pPr>
            <a:r>
              <a:rPr lang="en-US" sz="2400" b="1" dirty="0">
                <a:solidFill>
                  <a:srgbClr val="FFFFFF"/>
                </a:solidFill>
              </a:rPr>
              <a:t>Windows LS-SVM Algorithm </a:t>
            </a:r>
          </a:p>
        </p:txBody>
      </p:sp>
      <p:sp>
        <p:nvSpPr>
          <p:cNvPr id="3" name="Rectangle 2">
            <a:extLst>
              <a:ext uri="{FF2B5EF4-FFF2-40B4-BE49-F238E27FC236}">
                <a16:creationId xmlns:a16="http://schemas.microsoft.com/office/drawing/2014/main" xmlns="" id="{7AB7C6A6-7C08-470B-BCDE-649A2A8C2C08}"/>
              </a:ext>
            </a:extLst>
          </p:cNvPr>
          <p:cNvSpPr/>
          <p:nvPr/>
        </p:nvSpPr>
        <p:spPr>
          <a:xfrm>
            <a:off x="6788203" y="691687"/>
            <a:ext cx="2063541" cy="5386090"/>
          </a:xfrm>
          <a:prstGeom prst="rect">
            <a:avLst/>
          </a:prstGeom>
        </p:spPr>
        <p:txBody>
          <a:bodyPr wrap="square">
            <a:spAutoFit/>
          </a:bodyPr>
          <a:lstStyle/>
          <a:p>
            <a:pPr lvl="0" algn="ctr"/>
            <a:r>
              <a:rPr lang="en-US" sz="34400" b="1" dirty="0">
                <a:solidFill>
                  <a:srgbClr val="6E86B6"/>
                </a:solidFill>
                <a:latin typeface="Titillium Web"/>
              </a:rPr>
              <a:t>5</a:t>
            </a:r>
            <a:endParaRPr lang="en-GB" sz="19900" b="1" dirty="0">
              <a:solidFill>
                <a:srgbClr val="6E86B6"/>
              </a:solidFill>
              <a:latin typeface="Titillium Web"/>
            </a:endParaRPr>
          </a:p>
        </p:txBody>
      </p:sp>
    </p:spTree>
    <p:extLst>
      <p:ext uri="{BB962C8B-B14F-4D97-AF65-F5344CB8AC3E}">
        <p14:creationId xmlns:p14="http://schemas.microsoft.com/office/powerpoint/2010/main" val="77614468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806"/>
        <p:cNvGrpSpPr/>
        <p:nvPr/>
      </p:nvGrpSpPr>
      <p:grpSpPr>
        <a:xfrm>
          <a:off x="0" y="0"/>
          <a:ext cx="0" cy="0"/>
          <a:chOff x="0" y="0"/>
          <a:chExt cx="0" cy="0"/>
        </a:xfrm>
      </p:grpSpPr>
      <p:sp>
        <p:nvSpPr>
          <p:cNvPr id="15" name="Google Shape;104;p18">
            <a:extLst>
              <a:ext uri="{FF2B5EF4-FFF2-40B4-BE49-F238E27FC236}">
                <a16:creationId xmlns:a16="http://schemas.microsoft.com/office/drawing/2014/main" xmlns="" id="{A4A581C2-9363-421E-87AD-5165409948E3}"/>
              </a:ext>
            </a:extLst>
          </p:cNvPr>
          <p:cNvSpPr txBox="1">
            <a:spLocks/>
          </p:cNvSpPr>
          <p:nvPr/>
        </p:nvSpPr>
        <p:spPr>
          <a:xfrm>
            <a:off x="184535" y="-103695"/>
            <a:ext cx="8461069" cy="4934729"/>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81000" algn="l" rtl="0">
              <a:lnSpc>
                <a:spcPct val="115000"/>
              </a:lnSpc>
              <a:spcBef>
                <a:spcPts val="600"/>
              </a:spcBef>
              <a:spcAft>
                <a:spcPts val="0"/>
              </a:spcAft>
              <a:buClr>
                <a:schemeClr val="accent5"/>
              </a:buClr>
              <a:buSzPts val="2400"/>
              <a:buFont typeface="Muli Light"/>
              <a:buChar char="⬡"/>
              <a:defRPr sz="2400" b="0" i="0" u="none" strike="noStrike" cap="none">
                <a:solidFill>
                  <a:schemeClr val="lt1"/>
                </a:solidFill>
                <a:latin typeface="Muli Light"/>
                <a:ea typeface="Muli Light"/>
                <a:cs typeface="Muli Light"/>
                <a:sym typeface="Muli Light"/>
              </a:defRPr>
            </a:lvl1pPr>
            <a:lvl2pPr marL="914400" marR="0" lvl="1" indent="-381000" algn="l" rtl="0">
              <a:lnSpc>
                <a:spcPct val="115000"/>
              </a:lnSpc>
              <a:spcBef>
                <a:spcPts val="0"/>
              </a:spcBef>
              <a:spcAft>
                <a:spcPts val="0"/>
              </a:spcAft>
              <a:buClr>
                <a:schemeClr val="accent5"/>
              </a:buClr>
              <a:buSzPts val="2400"/>
              <a:buFont typeface="Muli Light"/>
              <a:buChar char="∙"/>
              <a:defRPr sz="2400" b="0" i="0" u="none" strike="noStrike" cap="none">
                <a:solidFill>
                  <a:schemeClr val="lt1"/>
                </a:solidFill>
                <a:latin typeface="Muli Light"/>
                <a:ea typeface="Muli Light"/>
                <a:cs typeface="Muli Light"/>
                <a:sym typeface="Muli Light"/>
              </a:defRPr>
            </a:lvl2pPr>
            <a:lvl3pPr marL="1371600" marR="0" lvl="2" indent="-381000" algn="l" rtl="0">
              <a:lnSpc>
                <a:spcPct val="115000"/>
              </a:lnSpc>
              <a:spcBef>
                <a:spcPts val="0"/>
              </a:spcBef>
              <a:spcAft>
                <a:spcPts val="0"/>
              </a:spcAft>
              <a:buClr>
                <a:schemeClr val="accent5"/>
              </a:buClr>
              <a:buSzPts val="2400"/>
              <a:buFont typeface="Muli Light"/>
              <a:buChar char="∙"/>
              <a:defRPr sz="2400" b="0" i="0" u="none" strike="noStrike" cap="none">
                <a:solidFill>
                  <a:schemeClr val="lt1"/>
                </a:solidFill>
                <a:latin typeface="Muli Light"/>
                <a:ea typeface="Muli Light"/>
                <a:cs typeface="Muli Light"/>
                <a:sym typeface="Muli Light"/>
              </a:defRPr>
            </a:lvl3pPr>
            <a:lvl4pPr marL="1828800" marR="0" lvl="3" indent="-381000" algn="l" rtl="0">
              <a:lnSpc>
                <a:spcPct val="115000"/>
              </a:lnSpc>
              <a:spcBef>
                <a:spcPts val="0"/>
              </a:spcBef>
              <a:spcAft>
                <a:spcPts val="0"/>
              </a:spcAft>
              <a:buClr>
                <a:schemeClr val="lt1"/>
              </a:buClr>
              <a:buSzPts val="2400"/>
              <a:buFont typeface="Muli Light"/>
              <a:buChar char="●"/>
              <a:defRPr sz="2400" b="0" i="0" u="none" strike="noStrike" cap="none">
                <a:solidFill>
                  <a:schemeClr val="lt1"/>
                </a:solidFill>
                <a:latin typeface="Muli Light"/>
                <a:ea typeface="Muli Light"/>
                <a:cs typeface="Muli Light"/>
                <a:sym typeface="Muli Light"/>
              </a:defRPr>
            </a:lvl4pPr>
            <a:lvl5pPr marL="2286000" marR="0" lvl="4" indent="-381000" algn="l" rtl="0">
              <a:lnSpc>
                <a:spcPct val="115000"/>
              </a:lnSpc>
              <a:spcBef>
                <a:spcPts val="0"/>
              </a:spcBef>
              <a:spcAft>
                <a:spcPts val="0"/>
              </a:spcAft>
              <a:buClr>
                <a:schemeClr val="lt1"/>
              </a:buClr>
              <a:buSzPts val="2400"/>
              <a:buFont typeface="Muli Light"/>
              <a:buChar char="○"/>
              <a:defRPr sz="2400" b="0" i="0" u="none" strike="noStrike" cap="none">
                <a:solidFill>
                  <a:schemeClr val="lt1"/>
                </a:solidFill>
                <a:latin typeface="Muli Light"/>
                <a:ea typeface="Muli Light"/>
                <a:cs typeface="Muli Light"/>
                <a:sym typeface="Muli Light"/>
              </a:defRPr>
            </a:lvl5pPr>
            <a:lvl6pPr marL="2743200" marR="0" lvl="5" indent="-381000" algn="l" rtl="0">
              <a:lnSpc>
                <a:spcPct val="115000"/>
              </a:lnSpc>
              <a:spcBef>
                <a:spcPts val="0"/>
              </a:spcBef>
              <a:spcAft>
                <a:spcPts val="0"/>
              </a:spcAft>
              <a:buClr>
                <a:schemeClr val="lt1"/>
              </a:buClr>
              <a:buSzPts val="2400"/>
              <a:buFont typeface="Muli Light"/>
              <a:buChar char="■"/>
              <a:defRPr sz="2400" b="0" i="0" u="none" strike="noStrike" cap="none">
                <a:solidFill>
                  <a:schemeClr val="lt1"/>
                </a:solidFill>
                <a:latin typeface="Muli Light"/>
                <a:ea typeface="Muli Light"/>
                <a:cs typeface="Muli Light"/>
                <a:sym typeface="Muli Light"/>
              </a:defRPr>
            </a:lvl6pPr>
            <a:lvl7pPr marL="3200400" marR="0" lvl="6" indent="-381000" algn="l" rtl="0">
              <a:lnSpc>
                <a:spcPct val="115000"/>
              </a:lnSpc>
              <a:spcBef>
                <a:spcPts val="0"/>
              </a:spcBef>
              <a:spcAft>
                <a:spcPts val="0"/>
              </a:spcAft>
              <a:buClr>
                <a:schemeClr val="lt1"/>
              </a:buClr>
              <a:buSzPts val="2400"/>
              <a:buFont typeface="Muli Light"/>
              <a:buChar char="●"/>
              <a:defRPr sz="2400" b="0" i="0" u="none" strike="noStrike" cap="none">
                <a:solidFill>
                  <a:schemeClr val="lt1"/>
                </a:solidFill>
                <a:latin typeface="Muli Light"/>
                <a:ea typeface="Muli Light"/>
                <a:cs typeface="Muli Light"/>
                <a:sym typeface="Muli Light"/>
              </a:defRPr>
            </a:lvl7pPr>
            <a:lvl8pPr marL="3657600" marR="0" lvl="7" indent="-381000" algn="l" rtl="0">
              <a:lnSpc>
                <a:spcPct val="115000"/>
              </a:lnSpc>
              <a:spcBef>
                <a:spcPts val="0"/>
              </a:spcBef>
              <a:spcAft>
                <a:spcPts val="0"/>
              </a:spcAft>
              <a:buClr>
                <a:schemeClr val="lt1"/>
              </a:buClr>
              <a:buSzPts val="2400"/>
              <a:buFont typeface="Muli Light"/>
              <a:buChar char="○"/>
              <a:defRPr sz="2400" b="0" i="0" u="none" strike="noStrike" cap="none">
                <a:solidFill>
                  <a:schemeClr val="lt1"/>
                </a:solidFill>
                <a:latin typeface="Muli Light"/>
                <a:ea typeface="Muli Light"/>
                <a:cs typeface="Muli Light"/>
                <a:sym typeface="Muli Light"/>
              </a:defRPr>
            </a:lvl8pPr>
            <a:lvl9pPr marL="4114800" marR="0" lvl="8" indent="-381000" algn="l" rtl="0">
              <a:lnSpc>
                <a:spcPct val="115000"/>
              </a:lnSpc>
              <a:spcBef>
                <a:spcPts val="0"/>
              </a:spcBef>
              <a:spcAft>
                <a:spcPts val="0"/>
              </a:spcAft>
              <a:buClr>
                <a:schemeClr val="lt1"/>
              </a:buClr>
              <a:buSzPts val="2400"/>
              <a:buFont typeface="Muli Light"/>
              <a:buChar char="■"/>
              <a:defRPr sz="2400" b="0" i="0" u="none" strike="noStrike" cap="none">
                <a:solidFill>
                  <a:schemeClr val="lt1"/>
                </a:solidFill>
                <a:latin typeface="Muli Light"/>
                <a:ea typeface="Muli Light"/>
                <a:cs typeface="Muli Light"/>
                <a:sym typeface="Muli Light"/>
              </a:defRPr>
            </a:lvl9pPr>
          </a:lstStyle>
          <a:p>
            <a:pPr>
              <a:buClr>
                <a:srgbClr val="A458FF"/>
              </a:buClr>
            </a:pPr>
            <a:r>
              <a:rPr kumimoji="0" lang="en-GB" sz="2400" b="1" i="0" u="none" strike="noStrike" kern="0" cap="none" spc="0" normalizeH="0" baseline="0" noProof="0" dirty="0">
                <a:ln>
                  <a:noFill/>
                </a:ln>
                <a:solidFill>
                  <a:srgbClr val="FFFFFF"/>
                </a:solidFill>
                <a:effectLst/>
                <a:uLnTx/>
                <a:uFillTx/>
                <a:latin typeface="Muli Light"/>
                <a:sym typeface="Muli Light"/>
              </a:rPr>
              <a:t>Algorithm &amp; Model</a:t>
            </a:r>
          </a:p>
          <a:p>
            <a:pPr marL="76200" lvl="0" indent="0">
              <a:buClr>
                <a:srgbClr val="A458FF"/>
              </a:buClr>
              <a:buNone/>
            </a:pPr>
            <a:r>
              <a:rPr lang="en-GB" sz="1400" dirty="0">
                <a:solidFill>
                  <a:srgbClr val="FFFFFF"/>
                </a:solidFill>
              </a:rPr>
              <a:t>	</a:t>
            </a:r>
            <a:r>
              <a:rPr lang="en-GB" sz="1400" dirty="0"/>
              <a:t>pressure sensor</a:t>
            </a:r>
          </a:p>
          <a:p>
            <a:pPr marL="76200" lvl="0" indent="0">
              <a:buClr>
                <a:srgbClr val="A458FF"/>
              </a:buClr>
              <a:buNone/>
            </a:pPr>
            <a:r>
              <a:rPr lang="en-GB" sz="1400" dirty="0"/>
              <a:t>	Least Squares Support Vector Machine (LS-SVM) </a:t>
            </a:r>
          </a:p>
          <a:p>
            <a:pPr marL="76200" lvl="0" indent="0">
              <a:buClr>
                <a:srgbClr val="A458FF"/>
              </a:buClr>
              <a:buNone/>
            </a:pPr>
            <a:r>
              <a:rPr lang="en-GB" sz="1400" dirty="0"/>
              <a:t>	Using k-Fold Cross Validation to training RBF (Radial Basic Fun) </a:t>
            </a:r>
          </a:p>
          <a:p>
            <a:pPr marL="76200" lvl="0" indent="0">
              <a:buClr>
                <a:srgbClr val="A458FF"/>
              </a:buClr>
              <a:buNone/>
            </a:pPr>
            <a:r>
              <a:rPr lang="en-GB" sz="1400" dirty="0"/>
              <a:t>	kernel function:</a:t>
            </a:r>
          </a:p>
          <a:p>
            <a:pPr marL="76200" lvl="0" indent="0">
              <a:buClr>
                <a:srgbClr val="A458FF"/>
              </a:buClr>
              <a:buNone/>
            </a:pPr>
            <a:r>
              <a:rPr lang="en-GB" sz="1400" dirty="0"/>
              <a:t>	 Linear Kernel Functions, Polynomial Kernel Functions RBF ,</a:t>
            </a:r>
          </a:p>
          <a:p>
            <a:pPr marL="76200" lvl="0" indent="0">
              <a:buClr>
                <a:srgbClr val="A458FF"/>
              </a:buClr>
              <a:buNone/>
            </a:pPr>
            <a:r>
              <a:rPr lang="en-GB" sz="1400" dirty="0"/>
              <a:t>	kernel Functions S-type Kernel Functions</a:t>
            </a:r>
          </a:p>
          <a:p>
            <a:pPr>
              <a:buClr>
                <a:srgbClr val="A458FF"/>
              </a:buClr>
            </a:pPr>
            <a:r>
              <a:rPr kumimoji="0" lang="en-GB" sz="2400" b="1" i="0" u="none" strike="noStrike" kern="0" cap="none" spc="0" normalizeH="0" baseline="0" noProof="0" dirty="0">
                <a:ln>
                  <a:noFill/>
                </a:ln>
                <a:solidFill>
                  <a:srgbClr val="FFFFFF"/>
                </a:solidFill>
                <a:effectLst/>
                <a:uLnTx/>
                <a:uFillTx/>
                <a:latin typeface="Muli Light"/>
                <a:sym typeface="Muli Light"/>
              </a:rPr>
              <a:t>Result</a:t>
            </a:r>
          </a:p>
          <a:p>
            <a:pPr marL="76200" lvl="0" indent="0">
              <a:buClr>
                <a:srgbClr val="A458FF"/>
              </a:buClr>
              <a:buNone/>
            </a:pPr>
            <a:r>
              <a:rPr lang="en-US" sz="1400" dirty="0">
                <a:solidFill>
                  <a:srgbClr val="FFFFFF"/>
                </a:solidFill>
              </a:rPr>
              <a:t>	 The accuracy of the MWLS-SVM classifier method with K-fold cross-validation in order to get the best 	affect are 98.33% </a:t>
            </a:r>
          </a:p>
          <a:p>
            <a:pPr>
              <a:buClr>
                <a:srgbClr val="A458FF"/>
              </a:buClr>
            </a:pPr>
            <a:r>
              <a:rPr kumimoji="0" lang="en-GB" sz="2400" b="1" i="0" u="none" strike="noStrike" kern="0" cap="none" spc="0" normalizeH="0" baseline="0" noProof="0" dirty="0">
                <a:ln>
                  <a:noFill/>
                </a:ln>
                <a:solidFill>
                  <a:srgbClr val="FFFFFF"/>
                </a:solidFill>
                <a:effectLst/>
                <a:uLnTx/>
                <a:uFillTx/>
                <a:latin typeface="Muli Light"/>
                <a:sym typeface="Muli Light"/>
              </a:rPr>
              <a:t>Conclusion</a:t>
            </a:r>
          </a:p>
          <a:p>
            <a:pPr marL="990600" lvl="2" indent="0">
              <a:buClr>
                <a:srgbClr val="A458FF"/>
              </a:buClr>
              <a:buNone/>
            </a:pPr>
            <a:r>
              <a:rPr lang="en-US" sz="1400" dirty="0">
                <a:solidFill>
                  <a:srgbClr val="FFFFFF"/>
                </a:solidFill>
              </a:rPr>
              <a:t>From the simulation experiment results, we can get the</a:t>
            </a:r>
          </a:p>
          <a:p>
            <a:pPr marL="990600" lvl="2" indent="0">
              <a:buClr>
                <a:srgbClr val="A458FF"/>
              </a:buClr>
              <a:buNone/>
            </a:pPr>
            <a:r>
              <a:rPr lang="en-US" sz="1400" dirty="0">
                <a:solidFill>
                  <a:srgbClr val="FFFFFF"/>
                </a:solidFill>
              </a:rPr>
              <a:t>conclusion that the method of the MWLS-SVM classifier</a:t>
            </a:r>
          </a:p>
          <a:p>
            <a:pPr marL="990600" lvl="2" indent="0">
              <a:buClr>
                <a:srgbClr val="A458FF"/>
              </a:buClr>
              <a:buNone/>
            </a:pPr>
            <a:r>
              <a:rPr lang="en-US" sz="1400" dirty="0">
                <a:solidFill>
                  <a:srgbClr val="FFFFFF"/>
                </a:solidFill>
              </a:rPr>
              <a:t> which can improve the pipeline leakage detection accuracy.  </a:t>
            </a:r>
          </a:p>
          <a:p>
            <a:pPr marL="990600" lvl="2" indent="0">
              <a:buClr>
                <a:srgbClr val="A458FF"/>
              </a:buClr>
              <a:buNone/>
            </a:pPr>
            <a:r>
              <a:rPr lang="en-US" sz="1400" dirty="0">
                <a:solidFill>
                  <a:srgbClr val="FFFFFF"/>
                </a:solidFill>
              </a:rPr>
              <a:t>we can locating the leakage point by the negative pressure</a:t>
            </a:r>
          </a:p>
          <a:p>
            <a:pPr marL="990600" lvl="2" indent="0">
              <a:buClr>
                <a:srgbClr val="A458FF"/>
              </a:buClr>
              <a:buNone/>
            </a:pPr>
            <a:r>
              <a:rPr lang="en-US" sz="1400" dirty="0">
                <a:solidFill>
                  <a:srgbClr val="FFFFFF"/>
                </a:solidFill>
              </a:rPr>
              <a:t> wave.</a:t>
            </a:r>
            <a:endParaRPr kumimoji="0" lang="en-GB" sz="1400" i="0" u="none" strike="noStrike" kern="0" cap="none" spc="0" normalizeH="0" baseline="0" noProof="0" dirty="0">
              <a:ln>
                <a:noFill/>
              </a:ln>
              <a:solidFill>
                <a:srgbClr val="FFFFFF"/>
              </a:solidFill>
              <a:effectLst/>
              <a:uLnTx/>
              <a:uFillTx/>
              <a:latin typeface="Muli Light"/>
              <a:sym typeface="Muli Light"/>
            </a:endParaRPr>
          </a:p>
        </p:txBody>
      </p:sp>
      <p:sp>
        <p:nvSpPr>
          <p:cNvPr id="16" name="Google Shape;105;p18">
            <a:extLst>
              <a:ext uri="{FF2B5EF4-FFF2-40B4-BE49-F238E27FC236}">
                <a16:creationId xmlns:a16="http://schemas.microsoft.com/office/drawing/2014/main" xmlns="" id="{9D89653B-B1D1-48CA-8827-0470FACA04A4}"/>
              </a:ext>
            </a:extLst>
          </p:cNvPr>
          <p:cNvSpPr txBox="1">
            <a:spLocks/>
          </p:cNvSpPr>
          <p:nvPr/>
        </p:nvSpPr>
        <p:spPr>
          <a:xfrm>
            <a:off x="8480584" y="4749851"/>
            <a:ext cx="548700" cy="3936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300" b="0" i="0" u="none" strike="noStrike" cap="none">
                <a:solidFill>
                  <a:schemeClr val="lt1"/>
                </a:solidFill>
                <a:latin typeface="Lexend Deca"/>
                <a:ea typeface="Lexend Deca"/>
                <a:cs typeface="Lexend Deca"/>
                <a:sym typeface="Lexend Deca"/>
              </a:defRPr>
            </a:lvl1pPr>
            <a:lvl2pPr marR="0" lvl="1" algn="r" rtl="0">
              <a:lnSpc>
                <a:spcPct val="100000"/>
              </a:lnSpc>
              <a:spcBef>
                <a:spcPts val="0"/>
              </a:spcBef>
              <a:spcAft>
                <a:spcPts val="0"/>
              </a:spcAft>
              <a:buClr>
                <a:srgbClr val="000000"/>
              </a:buClr>
              <a:buFont typeface="Arial"/>
              <a:buNone/>
              <a:defRPr sz="1300" b="0" i="0" u="none" strike="noStrike" cap="none">
                <a:solidFill>
                  <a:schemeClr val="lt1"/>
                </a:solidFill>
                <a:latin typeface="Lexend Deca"/>
                <a:ea typeface="Lexend Deca"/>
                <a:cs typeface="Lexend Deca"/>
                <a:sym typeface="Lexend Deca"/>
              </a:defRPr>
            </a:lvl2pPr>
            <a:lvl3pPr marR="0" lvl="2" algn="r" rtl="0">
              <a:lnSpc>
                <a:spcPct val="100000"/>
              </a:lnSpc>
              <a:spcBef>
                <a:spcPts val="0"/>
              </a:spcBef>
              <a:spcAft>
                <a:spcPts val="0"/>
              </a:spcAft>
              <a:buClr>
                <a:srgbClr val="000000"/>
              </a:buClr>
              <a:buFont typeface="Arial"/>
              <a:buNone/>
              <a:defRPr sz="1300" b="0" i="0" u="none" strike="noStrike" cap="none">
                <a:solidFill>
                  <a:schemeClr val="lt1"/>
                </a:solidFill>
                <a:latin typeface="Lexend Deca"/>
                <a:ea typeface="Lexend Deca"/>
                <a:cs typeface="Lexend Deca"/>
                <a:sym typeface="Lexend Deca"/>
              </a:defRPr>
            </a:lvl3pPr>
            <a:lvl4pPr marR="0" lvl="3" algn="r" rtl="0">
              <a:lnSpc>
                <a:spcPct val="100000"/>
              </a:lnSpc>
              <a:spcBef>
                <a:spcPts val="0"/>
              </a:spcBef>
              <a:spcAft>
                <a:spcPts val="0"/>
              </a:spcAft>
              <a:buClr>
                <a:srgbClr val="000000"/>
              </a:buClr>
              <a:buFont typeface="Arial"/>
              <a:buNone/>
              <a:defRPr sz="1300" b="0" i="0" u="none" strike="noStrike" cap="none">
                <a:solidFill>
                  <a:schemeClr val="lt1"/>
                </a:solidFill>
                <a:latin typeface="Lexend Deca"/>
                <a:ea typeface="Lexend Deca"/>
                <a:cs typeface="Lexend Deca"/>
                <a:sym typeface="Lexend Deca"/>
              </a:defRPr>
            </a:lvl4pPr>
            <a:lvl5pPr marR="0" lvl="4" algn="r" rtl="0">
              <a:lnSpc>
                <a:spcPct val="100000"/>
              </a:lnSpc>
              <a:spcBef>
                <a:spcPts val="0"/>
              </a:spcBef>
              <a:spcAft>
                <a:spcPts val="0"/>
              </a:spcAft>
              <a:buClr>
                <a:srgbClr val="000000"/>
              </a:buClr>
              <a:buFont typeface="Arial"/>
              <a:buNone/>
              <a:defRPr sz="1300" b="0" i="0" u="none" strike="noStrike" cap="none">
                <a:solidFill>
                  <a:schemeClr val="lt1"/>
                </a:solidFill>
                <a:latin typeface="Lexend Deca"/>
                <a:ea typeface="Lexend Deca"/>
                <a:cs typeface="Lexend Deca"/>
                <a:sym typeface="Lexend Deca"/>
              </a:defRPr>
            </a:lvl5pPr>
            <a:lvl6pPr marR="0" lvl="5" algn="r" rtl="0">
              <a:lnSpc>
                <a:spcPct val="100000"/>
              </a:lnSpc>
              <a:spcBef>
                <a:spcPts val="0"/>
              </a:spcBef>
              <a:spcAft>
                <a:spcPts val="0"/>
              </a:spcAft>
              <a:buClr>
                <a:srgbClr val="000000"/>
              </a:buClr>
              <a:buFont typeface="Arial"/>
              <a:buNone/>
              <a:defRPr sz="1300" b="0" i="0" u="none" strike="noStrike" cap="none">
                <a:solidFill>
                  <a:schemeClr val="lt1"/>
                </a:solidFill>
                <a:latin typeface="Lexend Deca"/>
                <a:ea typeface="Lexend Deca"/>
                <a:cs typeface="Lexend Deca"/>
                <a:sym typeface="Lexend Deca"/>
              </a:defRPr>
            </a:lvl6pPr>
            <a:lvl7pPr marR="0" lvl="6" algn="r" rtl="0">
              <a:lnSpc>
                <a:spcPct val="100000"/>
              </a:lnSpc>
              <a:spcBef>
                <a:spcPts val="0"/>
              </a:spcBef>
              <a:spcAft>
                <a:spcPts val="0"/>
              </a:spcAft>
              <a:buClr>
                <a:srgbClr val="000000"/>
              </a:buClr>
              <a:buFont typeface="Arial"/>
              <a:buNone/>
              <a:defRPr sz="1300" b="0" i="0" u="none" strike="noStrike" cap="none">
                <a:solidFill>
                  <a:schemeClr val="lt1"/>
                </a:solidFill>
                <a:latin typeface="Lexend Deca"/>
                <a:ea typeface="Lexend Deca"/>
                <a:cs typeface="Lexend Deca"/>
                <a:sym typeface="Lexend Deca"/>
              </a:defRPr>
            </a:lvl7pPr>
            <a:lvl8pPr marR="0" lvl="7" algn="r" rtl="0">
              <a:lnSpc>
                <a:spcPct val="100000"/>
              </a:lnSpc>
              <a:spcBef>
                <a:spcPts val="0"/>
              </a:spcBef>
              <a:spcAft>
                <a:spcPts val="0"/>
              </a:spcAft>
              <a:buClr>
                <a:srgbClr val="000000"/>
              </a:buClr>
              <a:buFont typeface="Arial"/>
              <a:buNone/>
              <a:defRPr sz="1300" b="0" i="0" u="none" strike="noStrike" cap="none">
                <a:solidFill>
                  <a:schemeClr val="lt1"/>
                </a:solidFill>
                <a:latin typeface="Lexend Deca"/>
                <a:ea typeface="Lexend Deca"/>
                <a:cs typeface="Lexend Deca"/>
                <a:sym typeface="Lexend Deca"/>
              </a:defRPr>
            </a:lvl8pPr>
            <a:lvl9pPr marR="0" lvl="8" algn="r" rtl="0">
              <a:lnSpc>
                <a:spcPct val="100000"/>
              </a:lnSpc>
              <a:spcBef>
                <a:spcPts val="0"/>
              </a:spcBef>
              <a:spcAft>
                <a:spcPts val="0"/>
              </a:spcAft>
              <a:buClr>
                <a:srgbClr val="000000"/>
              </a:buClr>
              <a:buFont typeface="Arial"/>
              <a:buNone/>
              <a:defRPr sz="1300" b="0" i="0" u="none" strike="noStrike" cap="none">
                <a:solidFill>
                  <a:schemeClr val="lt1"/>
                </a:solidFill>
                <a:latin typeface="Lexend Deca"/>
                <a:ea typeface="Lexend Deca"/>
                <a:cs typeface="Lexend Deca"/>
                <a:sym typeface="Lexend Deca"/>
              </a:defRPr>
            </a:lvl9p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300" b="0" i="0" u="none" strike="noStrike" kern="0" cap="none" spc="0" normalizeH="0" baseline="0" noProof="0" smtClean="0">
                <a:ln>
                  <a:noFill/>
                </a:ln>
                <a:solidFill>
                  <a:srgbClr val="FFFFFF"/>
                </a:solidFill>
                <a:effectLst/>
                <a:uLnTx/>
                <a:uFillTx/>
                <a:latin typeface="Lexend Deca"/>
                <a:sym typeface="Lexend Deca"/>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76</a:t>
            </a:fld>
            <a:endParaRPr kumimoji="0" lang="en" sz="1300" b="0" i="0" u="none" strike="noStrike" kern="0" cap="none" spc="0" normalizeH="0" baseline="0" noProof="0">
              <a:ln>
                <a:noFill/>
              </a:ln>
              <a:solidFill>
                <a:srgbClr val="FFFFFF"/>
              </a:solidFill>
              <a:effectLst/>
              <a:uLnTx/>
              <a:uFillTx/>
              <a:latin typeface="Lexend Deca"/>
              <a:sym typeface="Lexend Deca"/>
            </a:endParaRPr>
          </a:p>
        </p:txBody>
      </p:sp>
      <p:pic>
        <p:nvPicPr>
          <p:cNvPr id="4" name="Picture 3" descr="A screenshot of a cell phone&#10;&#10;Description automatically generated">
            <a:extLst>
              <a:ext uri="{FF2B5EF4-FFF2-40B4-BE49-F238E27FC236}">
                <a16:creationId xmlns:a16="http://schemas.microsoft.com/office/drawing/2014/main" xmlns="" id="{18EF0CF9-E867-4BC7-9B92-507EBA7F5F13}"/>
              </a:ext>
            </a:extLst>
          </p:cNvPr>
          <p:cNvPicPr>
            <a:picLocks noChangeAspect="1"/>
          </p:cNvPicPr>
          <p:nvPr/>
        </p:nvPicPr>
        <p:blipFill>
          <a:blip r:embed="rId3"/>
          <a:stretch>
            <a:fillRect/>
          </a:stretch>
        </p:blipFill>
        <p:spPr>
          <a:xfrm>
            <a:off x="5633952" y="3429825"/>
            <a:ext cx="3395332" cy="1638029"/>
          </a:xfrm>
          <a:prstGeom prst="rect">
            <a:avLst/>
          </a:prstGeom>
        </p:spPr>
      </p:pic>
      <p:pic>
        <p:nvPicPr>
          <p:cNvPr id="3" name="Picture 2">
            <a:extLst>
              <a:ext uri="{FF2B5EF4-FFF2-40B4-BE49-F238E27FC236}">
                <a16:creationId xmlns:a16="http://schemas.microsoft.com/office/drawing/2014/main" xmlns="" id="{571DCF27-61E3-4383-AB5D-B4BB06F8177B}"/>
              </a:ext>
            </a:extLst>
          </p:cNvPr>
          <p:cNvPicPr>
            <a:picLocks noChangeAspect="1"/>
          </p:cNvPicPr>
          <p:nvPr/>
        </p:nvPicPr>
        <p:blipFill>
          <a:blip r:embed="rId4"/>
          <a:stretch>
            <a:fillRect/>
          </a:stretch>
        </p:blipFill>
        <p:spPr>
          <a:xfrm>
            <a:off x="5848728" y="133125"/>
            <a:ext cx="3110737" cy="2827810"/>
          </a:xfrm>
          <a:prstGeom prst="rect">
            <a:avLst/>
          </a:prstGeom>
        </p:spPr>
      </p:pic>
    </p:spTree>
    <p:extLst>
      <p:ext uri="{BB962C8B-B14F-4D97-AF65-F5344CB8AC3E}">
        <p14:creationId xmlns:p14="http://schemas.microsoft.com/office/powerpoint/2010/main" val="179535664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806"/>
        <p:cNvGrpSpPr/>
        <p:nvPr/>
      </p:nvGrpSpPr>
      <p:grpSpPr>
        <a:xfrm>
          <a:off x="0" y="0"/>
          <a:ext cx="0" cy="0"/>
          <a:chOff x="0" y="0"/>
          <a:chExt cx="0" cy="0"/>
        </a:xfrm>
      </p:grpSpPr>
      <p:sp>
        <p:nvSpPr>
          <p:cNvPr id="5" name="Rectangle 4">
            <a:extLst>
              <a:ext uri="{FF2B5EF4-FFF2-40B4-BE49-F238E27FC236}">
                <a16:creationId xmlns:a16="http://schemas.microsoft.com/office/drawing/2014/main" xmlns="" id="{7D8B7DB6-F6D9-4A5F-BB6A-2E9F34F94B17}"/>
              </a:ext>
            </a:extLst>
          </p:cNvPr>
          <p:cNvSpPr/>
          <p:nvPr/>
        </p:nvSpPr>
        <p:spPr>
          <a:xfrm>
            <a:off x="0" y="501220"/>
            <a:ext cx="9064487" cy="830997"/>
          </a:xfrm>
          <a:prstGeom prst="rect">
            <a:avLst/>
          </a:prstGeom>
        </p:spPr>
        <p:txBody>
          <a:bodyPr wrap="square">
            <a:spAutoFit/>
          </a:bodyPr>
          <a:lstStyle/>
          <a:p>
            <a:pPr lvl="0" algn="ctr">
              <a:buClr>
                <a:srgbClr val="FFFFFF"/>
              </a:buClr>
            </a:pPr>
            <a:r>
              <a:rPr lang="en-US" sz="2400" b="1" dirty="0">
                <a:solidFill>
                  <a:srgbClr val="FFFFFF"/>
                </a:solidFill>
              </a:rPr>
              <a:t>A New Family Monitoring Alarm System Based on Improved YOLO Network</a:t>
            </a:r>
          </a:p>
        </p:txBody>
      </p:sp>
      <p:sp>
        <p:nvSpPr>
          <p:cNvPr id="3" name="Rectangle 2">
            <a:extLst>
              <a:ext uri="{FF2B5EF4-FFF2-40B4-BE49-F238E27FC236}">
                <a16:creationId xmlns:a16="http://schemas.microsoft.com/office/drawing/2014/main" xmlns="" id="{150E0675-4094-4A30-89A5-DBC245A2AB71}"/>
              </a:ext>
            </a:extLst>
          </p:cNvPr>
          <p:cNvSpPr/>
          <p:nvPr/>
        </p:nvSpPr>
        <p:spPr>
          <a:xfrm>
            <a:off x="6731053" y="501220"/>
            <a:ext cx="2063541" cy="5386090"/>
          </a:xfrm>
          <a:prstGeom prst="rect">
            <a:avLst/>
          </a:prstGeom>
        </p:spPr>
        <p:txBody>
          <a:bodyPr wrap="square">
            <a:spAutoFit/>
          </a:bodyPr>
          <a:lstStyle/>
          <a:p>
            <a:pPr lvl="0" algn="ctr"/>
            <a:r>
              <a:rPr lang="en-US" sz="34400" b="1" dirty="0">
                <a:solidFill>
                  <a:srgbClr val="6E86B6"/>
                </a:solidFill>
                <a:latin typeface="Titillium Web"/>
              </a:rPr>
              <a:t>6</a:t>
            </a:r>
            <a:endParaRPr lang="en-GB" sz="19900" b="1" dirty="0">
              <a:solidFill>
                <a:srgbClr val="6E86B6"/>
              </a:solidFill>
              <a:latin typeface="Titillium Web"/>
            </a:endParaRPr>
          </a:p>
        </p:txBody>
      </p:sp>
    </p:spTree>
    <p:extLst>
      <p:ext uri="{BB962C8B-B14F-4D97-AF65-F5344CB8AC3E}">
        <p14:creationId xmlns:p14="http://schemas.microsoft.com/office/powerpoint/2010/main" val="58003749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806"/>
        <p:cNvGrpSpPr/>
        <p:nvPr/>
      </p:nvGrpSpPr>
      <p:grpSpPr>
        <a:xfrm>
          <a:off x="0" y="0"/>
          <a:ext cx="0" cy="0"/>
          <a:chOff x="0" y="0"/>
          <a:chExt cx="0" cy="0"/>
        </a:xfrm>
      </p:grpSpPr>
      <p:sp>
        <p:nvSpPr>
          <p:cNvPr id="15" name="Google Shape;104;p18">
            <a:extLst>
              <a:ext uri="{FF2B5EF4-FFF2-40B4-BE49-F238E27FC236}">
                <a16:creationId xmlns:a16="http://schemas.microsoft.com/office/drawing/2014/main" xmlns="" id="{A4A581C2-9363-421E-87AD-5165409948E3}"/>
              </a:ext>
            </a:extLst>
          </p:cNvPr>
          <p:cNvSpPr txBox="1">
            <a:spLocks/>
          </p:cNvSpPr>
          <p:nvPr/>
        </p:nvSpPr>
        <p:spPr>
          <a:xfrm>
            <a:off x="235670" y="208722"/>
            <a:ext cx="8461069" cy="4934729"/>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81000" algn="l" rtl="0">
              <a:lnSpc>
                <a:spcPct val="115000"/>
              </a:lnSpc>
              <a:spcBef>
                <a:spcPts val="600"/>
              </a:spcBef>
              <a:spcAft>
                <a:spcPts val="0"/>
              </a:spcAft>
              <a:buClr>
                <a:schemeClr val="accent5"/>
              </a:buClr>
              <a:buSzPts val="2400"/>
              <a:buFont typeface="Muli Light"/>
              <a:buChar char="⬡"/>
              <a:defRPr sz="2400" b="0" i="0" u="none" strike="noStrike" cap="none">
                <a:solidFill>
                  <a:schemeClr val="lt1"/>
                </a:solidFill>
                <a:latin typeface="Muli Light"/>
                <a:ea typeface="Muli Light"/>
                <a:cs typeface="Muli Light"/>
                <a:sym typeface="Muli Light"/>
              </a:defRPr>
            </a:lvl1pPr>
            <a:lvl2pPr marL="914400" marR="0" lvl="1" indent="-381000" algn="l" rtl="0">
              <a:lnSpc>
                <a:spcPct val="115000"/>
              </a:lnSpc>
              <a:spcBef>
                <a:spcPts val="0"/>
              </a:spcBef>
              <a:spcAft>
                <a:spcPts val="0"/>
              </a:spcAft>
              <a:buClr>
                <a:schemeClr val="accent5"/>
              </a:buClr>
              <a:buSzPts val="2400"/>
              <a:buFont typeface="Muli Light"/>
              <a:buChar char="∙"/>
              <a:defRPr sz="2400" b="0" i="0" u="none" strike="noStrike" cap="none">
                <a:solidFill>
                  <a:schemeClr val="lt1"/>
                </a:solidFill>
                <a:latin typeface="Muli Light"/>
                <a:ea typeface="Muli Light"/>
                <a:cs typeface="Muli Light"/>
                <a:sym typeface="Muli Light"/>
              </a:defRPr>
            </a:lvl2pPr>
            <a:lvl3pPr marL="1371600" marR="0" lvl="2" indent="-381000" algn="l" rtl="0">
              <a:lnSpc>
                <a:spcPct val="115000"/>
              </a:lnSpc>
              <a:spcBef>
                <a:spcPts val="0"/>
              </a:spcBef>
              <a:spcAft>
                <a:spcPts val="0"/>
              </a:spcAft>
              <a:buClr>
                <a:schemeClr val="accent5"/>
              </a:buClr>
              <a:buSzPts val="2400"/>
              <a:buFont typeface="Muli Light"/>
              <a:buChar char="∙"/>
              <a:defRPr sz="2400" b="0" i="0" u="none" strike="noStrike" cap="none">
                <a:solidFill>
                  <a:schemeClr val="lt1"/>
                </a:solidFill>
                <a:latin typeface="Muli Light"/>
                <a:ea typeface="Muli Light"/>
                <a:cs typeface="Muli Light"/>
                <a:sym typeface="Muli Light"/>
              </a:defRPr>
            </a:lvl3pPr>
            <a:lvl4pPr marL="1828800" marR="0" lvl="3" indent="-381000" algn="l" rtl="0">
              <a:lnSpc>
                <a:spcPct val="115000"/>
              </a:lnSpc>
              <a:spcBef>
                <a:spcPts val="0"/>
              </a:spcBef>
              <a:spcAft>
                <a:spcPts val="0"/>
              </a:spcAft>
              <a:buClr>
                <a:schemeClr val="lt1"/>
              </a:buClr>
              <a:buSzPts val="2400"/>
              <a:buFont typeface="Muli Light"/>
              <a:buChar char="●"/>
              <a:defRPr sz="2400" b="0" i="0" u="none" strike="noStrike" cap="none">
                <a:solidFill>
                  <a:schemeClr val="lt1"/>
                </a:solidFill>
                <a:latin typeface="Muli Light"/>
                <a:ea typeface="Muli Light"/>
                <a:cs typeface="Muli Light"/>
                <a:sym typeface="Muli Light"/>
              </a:defRPr>
            </a:lvl4pPr>
            <a:lvl5pPr marL="2286000" marR="0" lvl="4" indent="-381000" algn="l" rtl="0">
              <a:lnSpc>
                <a:spcPct val="115000"/>
              </a:lnSpc>
              <a:spcBef>
                <a:spcPts val="0"/>
              </a:spcBef>
              <a:spcAft>
                <a:spcPts val="0"/>
              </a:spcAft>
              <a:buClr>
                <a:schemeClr val="lt1"/>
              </a:buClr>
              <a:buSzPts val="2400"/>
              <a:buFont typeface="Muli Light"/>
              <a:buChar char="○"/>
              <a:defRPr sz="2400" b="0" i="0" u="none" strike="noStrike" cap="none">
                <a:solidFill>
                  <a:schemeClr val="lt1"/>
                </a:solidFill>
                <a:latin typeface="Muli Light"/>
                <a:ea typeface="Muli Light"/>
                <a:cs typeface="Muli Light"/>
                <a:sym typeface="Muli Light"/>
              </a:defRPr>
            </a:lvl5pPr>
            <a:lvl6pPr marL="2743200" marR="0" lvl="5" indent="-381000" algn="l" rtl="0">
              <a:lnSpc>
                <a:spcPct val="115000"/>
              </a:lnSpc>
              <a:spcBef>
                <a:spcPts val="0"/>
              </a:spcBef>
              <a:spcAft>
                <a:spcPts val="0"/>
              </a:spcAft>
              <a:buClr>
                <a:schemeClr val="lt1"/>
              </a:buClr>
              <a:buSzPts val="2400"/>
              <a:buFont typeface="Muli Light"/>
              <a:buChar char="■"/>
              <a:defRPr sz="2400" b="0" i="0" u="none" strike="noStrike" cap="none">
                <a:solidFill>
                  <a:schemeClr val="lt1"/>
                </a:solidFill>
                <a:latin typeface="Muli Light"/>
                <a:ea typeface="Muli Light"/>
                <a:cs typeface="Muli Light"/>
                <a:sym typeface="Muli Light"/>
              </a:defRPr>
            </a:lvl6pPr>
            <a:lvl7pPr marL="3200400" marR="0" lvl="6" indent="-381000" algn="l" rtl="0">
              <a:lnSpc>
                <a:spcPct val="115000"/>
              </a:lnSpc>
              <a:spcBef>
                <a:spcPts val="0"/>
              </a:spcBef>
              <a:spcAft>
                <a:spcPts val="0"/>
              </a:spcAft>
              <a:buClr>
                <a:schemeClr val="lt1"/>
              </a:buClr>
              <a:buSzPts val="2400"/>
              <a:buFont typeface="Muli Light"/>
              <a:buChar char="●"/>
              <a:defRPr sz="2400" b="0" i="0" u="none" strike="noStrike" cap="none">
                <a:solidFill>
                  <a:schemeClr val="lt1"/>
                </a:solidFill>
                <a:latin typeface="Muli Light"/>
                <a:ea typeface="Muli Light"/>
                <a:cs typeface="Muli Light"/>
                <a:sym typeface="Muli Light"/>
              </a:defRPr>
            </a:lvl7pPr>
            <a:lvl8pPr marL="3657600" marR="0" lvl="7" indent="-381000" algn="l" rtl="0">
              <a:lnSpc>
                <a:spcPct val="115000"/>
              </a:lnSpc>
              <a:spcBef>
                <a:spcPts val="0"/>
              </a:spcBef>
              <a:spcAft>
                <a:spcPts val="0"/>
              </a:spcAft>
              <a:buClr>
                <a:schemeClr val="lt1"/>
              </a:buClr>
              <a:buSzPts val="2400"/>
              <a:buFont typeface="Muli Light"/>
              <a:buChar char="○"/>
              <a:defRPr sz="2400" b="0" i="0" u="none" strike="noStrike" cap="none">
                <a:solidFill>
                  <a:schemeClr val="lt1"/>
                </a:solidFill>
                <a:latin typeface="Muli Light"/>
                <a:ea typeface="Muli Light"/>
                <a:cs typeface="Muli Light"/>
                <a:sym typeface="Muli Light"/>
              </a:defRPr>
            </a:lvl8pPr>
            <a:lvl9pPr marL="4114800" marR="0" lvl="8" indent="-381000" algn="l" rtl="0">
              <a:lnSpc>
                <a:spcPct val="115000"/>
              </a:lnSpc>
              <a:spcBef>
                <a:spcPts val="0"/>
              </a:spcBef>
              <a:spcAft>
                <a:spcPts val="0"/>
              </a:spcAft>
              <a:buClr>
                <a:schemeClr val="lt1"/>
              </a:buClr>
              <a:buSzPts val="2400"/>
              <a:buFont typeface="Muli Light"/>
              <a:buChar char="■"/>
              <a:defRPr sz="2400" b="0" i="0" u="none" strike="noStrike" cap="none">
                <a:solidFill>
                  <a:schemeClr val="lt1"/>
                </a:solidFill>
                <a:latin typeface="Muli Light"/>
                <a:ea typeface="Muli Light"/>
                <a:cs typeface="Muli Light"/>
                <a:sym typeface="Muli Light"/>
              </a:defRPr>
            </a:lvl9pPr>
          </a:lstStyle>
          <a:p>
            <a:pPr>
              <a:buClr>
                <a:srgbClr val="A458FF"/>
              </a:buClr>
            </a:pPr>
            <a:r>
              <a:rPr kumimoji="0" lang="en-GB" sz="2400" b="1" i="0" u="none" strike="noStrike" kern="0" cap="none" spc="0" normalizeH="0" baseline="0" noProof="0" dirty="0">
                <a:ln>
                  <a:noFill/>
                </a:ln>
                <a:solidFill>
                  <a:srgbClr val="FFFFFF"/>
                </a:solidFill>
                <a:effectLst/>
                <a:uLnTx/>
                <a:uFillTx/>
                <a:latin typeface="Muli Light"/>
                <a:sym typeface="Muli Light"/>
              </a:rPr>
              <a:t>Algorithm &amp; Model</a:t>
            </a:r>
          </a:p>
          <a:p>
            <a:pPr marL="76200" lvl="0" indent="0">
              <a:buClr>
                <a:srgbClr val="A458FF"/>
              </a:buClr>
              <a:buNone/>
            </a:pPr>
            <a:r>
              <a:rPr lang="en-GB" sz="1400" dirty="0">
                <a:solidFill>
                  <a:srgbClr val="FFFFFF"/>
                </a:solidFill>
              </a:rPr>
              <a:t>	 </a:t>
            </a:r>
            <a:r>
              <a:rPr lang="en-US" sz="1400" dirty="0">
                <a:solidFill>
                  <a:srgbClr val="FFFFFF"/>
                </a:solidFill>
              </a:rPr>
              <a:t>fixed camera</a:t>
            </a:r>
          </a:p>
          <a:p>
            <a:pPr marL="990600" lvl="2" indent="0">
              <a:buClr>
                <a:srgbClr val="A458FF"/>
              </a:buClr>
              <a:buNone/>
            </a:pPr>
            <a:r>
              <a:rPr lang="en-US" sz="1400" dirty="0">
                <a:solidFill>
                  <a:srgbClr val="FFFFFF"/>
                </a:solidFill>
              </a:rPr>
              <a:t>Deep Learning - Convolutional Neural Network:</a:t>
            </a:r>
          </a:p>
          <a:p>
            <a:pPr marL="990600" lvl="2" indent="0">
              <a:buClr>
                <a:srgbClr val="A458FF"/>
              </a:buClr>
              <a:buNone/>
            </a:pPr>
            <a:r>
              <a:rPr lang="en-US" sz="1400" dirty="0">
                <a:solidFill>
                  <a:srgbClr val="FFFFFF"/>
                </a:solidFill>
              </a:rPr>
              <a:t>Template Matching</a:t>
            </a:r>
          </a:p>
          <a:p>
            <a:pPr marL="990600" lvl="2" indent="0">
              <a:buClr>
                <a:srgbClr val="A458FF"/>
              </a:buClr>
              <a:buNone/>
            </a:pPr>
            <a:r>
              <a:rPr lang="en-US" sz="1400" dirty="0">
                <a:solidFill>
                  <a:srgbClr val="FFFFFF"/>
                </a:solidFill>
              </a:rPr>
              <a:t>Faster-RCNN</a:t>
            </a:r>
          </a:p>
          <a:p>
            <a:pPr marL="990600" lvl="2" indent="0">
              <a:buClr>
                <a:srgbClr val="A458FF"/>
              </a:buClr>
              <a:buNone/>
            </a:pPr>
            <a:r>
              <a:rPr lang="en-US" sz="1400" dirty="0">
                <a:solidFill>
                  <a:srgbClr val="FFFFFF"/>
                </a:solidFill>
              </a:rPr>
              <a:t>Yolo Algorithm</a:t>
            </a:r>
          </a:p>
          <a:p>
            <a:pPr>
              <a:buClr>
                <a:srgbClr val="A458FF"/>
              </a:buClr>
            </a:pPr>
            <a:r>
              <a:rPr kumimoji="0" lang="en-GB" sz="2400" b="1" i="0" u="none" strike="noStrike" kern="0" cap="none" spc="0" normalizeH="0" baseline="0" noProof="0" dirty="0">
                <a:ln>
                  <a:noFill/>
                </a:ln>
                <a:solidFill>
                  <a:srgbClr val="FFFFFF"/>
                </a:solidFill>
                <a:effectLst/>
                <a:uLnTx/>
                <a:uFillTx/>
                <a:latin typeface="Muli Light"/>
                <a:sym typeface="Muli Light"/>
              </a:rPr>
              <a:t>Result</a:t>
            </a:r>
          </a:p>
          <a:p>
            <a:pPr marL="76200" marR="0" lvl="0" indent="0" algn="l" defTabSz="914400" rtl="0" eaLnBrk="1" fontAlgn="auto" latinLnBrk="0" hangingPunct="1">
              <a:lnSpc>
                <a:spcPct val="115000"/>
              </a:lnSpc>
              <a:spcBef>
                <a:spcPts val="600"/>
              </a:spcBef>
              <a:spcAft>
                <a:spcPts val="0"/>
              </a:spcAft>
              <a:buClr>
                <a:srgbClr val="A458FF"/>
              </a:buClr>
              <a:buSzPts val="2400"/>
              <a:buNone/>
              <a:tabLst/>
              <a:defRPr/>
            </a:pPr>
            <a:endParaRPr lang="en-GB" b="1" dirty="0">
              <a:solidFill>
                <a:srgbClr val="FFFFFF"/>
              </a:solidFill>
            </a:endParaRPr>
          </a:p>
          <a:p>
            <a:pPr marL="457200" marR="0" lvl="0" indent="-381000" algn="l" defTabSz="914400" rtl="0" eaLnBrk="1" fontAlgn="auto" latinLnBrk="0" hangingPunct="1">
              <a:lnSpc>
                <a:spcPct val="115000"/>
              </a:lnSpc>
              <a:spcBef>
                <a:spcPts val="600"/>
              </a:spcBef>
              <a:spcAft>
                <a:spcPts val="0"/>
              </a:spcAft>
              <a:buClr>
                <a:srgbClr val="A458FF"/>
              </a:buClr>
              <a:buSzPts val="2400"/>
              <a:buFont typeface="Muli Light"/>
              <a:buChar char="⬡"/>
              <a:tabLst/>
              <a:defRPr/>
            </a:pPr>
            <a:r>
              <a:rPr kumimoji="0" lang="en-GB" sz="2400" b="1" i="0" u="none" strike="noStrike" kern="0" cap="none" spc="0" normalizeH="0" baseline="0" noProof="0" dirty="0">
                <a:ln>
                  <a:noFill/>
                </a:ln>
                <a:solidFill>
                  <a:srgbClr val="FFFFFF"/>
                </a:solidFill>
                <a:effectLst/>
                <a:uLnTx/>
                <a:uFillTx/>
                <a:latin typeface="Muli Light"/>
                <a:sym typeface="Muli Light"/>
              </a:rPr>
              <a:t>Conclusion</a:t>
            </a:r>
          </a:p>
          <a:p>
            <a:pPr marL="990600" lvl="2" indent="0">
              <a:buClr>
                <a:srgbClr val="A458FF"/>
              </a:buClr>
              <a:buNone/>
            </a:pPr>
            <a:r>
              <a:rPr lang="en-US" sz="1400" dirty="0"/>
              <a:t>the convolution neural network is applied to the</a:t>
            </a:r>
          </a:p>
          <a:p>
            <a:pPr marL="990600" lvl="2" indent="0">
              <a:buClr>
                <a:srgbClr val="A458FF"/>
              </a:buClr>
              <a:buNone/>
            </a:pPr>
            <a:r>
              <a:rPr lang="en-US" sz="1400" dirty="0"/>
              <a:t> monitoring system, it improves the YOLO network's full-link </a:t>
            </a:r>
          </a:p>
          <a:p>
            <a:pPr marL="990600" lvl="2" indent="0">
              <a:buClr>
                <a:srgbClr val="A458FF"/>
              </a:buClr>
              <a:buNone/>
            </a:pPr>
            <a:r>
              <a:rPr lang="en-US" sz="1400" dirty="0"/>
              <a:t>layer and removes the resize process.</a:t>
            </a:r>
          </a:p>
          <a:p>
            <a:pPr marL="990600" lvl="2" indent="0">
              <a:buClr>
                <a:srgbClr val="A458FF"/>
              </a:buClr>
              <a:buNone/>
            </a:pPr>
            <a:r>
              <a:rPr lang="en-US" sz="1400" dirty="0"/>
              <a:t>Compared with the traditional method,</a:t>
            </a:r>
          </a:p>
          <a:p>
            <a:pPr marL="990600" lvl="2" indent="0">
              <a:buClr>
                <a:srgbClr val="A458FF"/>
              </a:buClr>
              <a:buNone/>
            </a:pPr>
            <a:r>
              <a:rPr lang="en-US" sz="1400" dirty="0"/>
              <a:t>the leakage detection rate and false detection rate are reduced.</a:t>
            </a:r>
            <a:endParaRPr kumimoji="0" lang="en-GB" sz="1400" i="0" u="none" strike="noStrike" kern="0" cap="none" spc="0" normalizeH="0" baseline="0" noProof="0" dirty="0">
              <a:ln>
                <a:noFill/>
              </a:ln>
              <a:solidFill>
                <a:srgbClr val="FFFFFF"/>
              </a:solidFill>
              <a:effectLst/>
              <a:uLnTx/>
              <a:uFillTx/>
              <a:latin typeface="Muli Light"/>
              <a:sym typeface="Muli Light"/>
            </a:endParaRPr>
          </a:p>
        </p:txBody>
      </p:sp>
      <p:sp>
        <p:nvSpPr>
          <p:cNvPr id="16" name="Google Shape;105;p18">
            <a:extLst>
              <a:ext uri="{FF2B5EF4-FFF2-40B4-BE49-F238E27FC236}">
                <a16:creationId xmlns:a16="http://schemas.microsoft.com/office/drawing/2014/main" xmlns="" id="{9D89653B-B1D1-48CA-8827-0470FACA04A4}"/>
              </a:ext>
            </a:extLst>
          </p:cNvPr>
          <p:cNvSpPr txBox="1">
            <a:spLocks/>
          </p:cNvSpPr>
          <p:nvPr/>
        </p:nvSpPr>
        <p:spPr>
          <a:xfrm>
            <a:off x="8480584" y="4749851"/>
            <a:ext cx="548700" cy="3936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300" b="0" i="0" u="none" strike="noStrike" cap="none">
                <a:solidFill>
                  <a:schemeClr val="lt1"/>
                </a:solidFill>
                <a:latin typeface="Lexend Deca"/>
                <a:ea typeface="Lexend Deca"/>
                <a:cs typeface="Lexend Deca"/>
                <a:sym typeface="Lexend Deca"/>
              </a:defRPr>
            </a:lvl1pPr>
            <a:lvl2pPr marR="0" lvl="1" algn="r" rtl="0">
              <a:lnSpc>
                <a:spcPct val="100000"/>
              </a:lnSpc>
              <a:spcBef>
                <a:spcPts val="0"/>
              </a:spcBef>
              <a:spcAft>
                <a:spcPts val="0"/>
              </a:spcAft>
              <a:buClr>
                <a:srgbClr val="000000"/>
              </a:buClr>
              <a:buFont typeface="Arial"/>
              <a:buNone/>
              <a:defRPr sz="1300" b="0" i="0" u="none" strike="noStrike" cap="none">
                <a:solidFill>
                  <a:schemeClr val="lt1"/>
                </a:solidFill>
                <a:latin typeface="Lexend Deca"/>
                <a:ea typeface="Lexend Deca"/>
                <a:cs typeface="Lexend Deca"/>
                <a:sym typeface="Lexend Deca"/>
              </a:defRPr>
            </a:lvl2pPr>
            <a:lvl3pPr marR="0" lvl="2" algn="r" rtl="0">
              <a:lnSpc>
                <a:spcPct val="100000"/>
              </a:lnSpc>
              <a:spcBef>
                <a:spcPts val="0"/>
              </a:spcBef>
              <a:spcAft>
                <a:spcPts val="0"/>
              </a:spcAft>
              <a:buClr>
                <a:srgbClr val="000000"/>
              </a:buClr>
              <a:buFont typeface="Arial"/>
              <a:buNone/>
              <a:defRPr sz="1300" b="0" i="0" u="none" strike="noStrike" cap="none">
                <a:solidFill>
                  <a:schemeClr val="lt1"/>
                </a:solidFill>
                <a:latin typeface="Lexend Deca"/>
                <a:ea typeface="Lexend Deca"/>
                <a:cs typeface="Lexend Deca"/>
                <a:sym typeface="Lexend Deca"/>
              </a:defRPr>
            </a:lvl3pPr>
            <a:lvl4pPr marR="0" lvl="3" algn="r" rtl="0">
              <a:lnSpc>
                <a:spcPct val="100000"/>
              </a:lnSpc>
              <a:spcBef>
                <a:spcPts val="0"/>
              </a:spcBef>
              <a:spcAft>
                <a:spcPts val="0"/>
              </a:spcAft>
              <a:buClr>
                <a:srgbClr val="000000"/>
              </a:buClr>
              <a:buFont typeface="Arial"/>
              <a:buNone/>
              <a:defRPr sz="1300" b="0" i="0" u="none" strike="noStrike" cap="none">
                <a:solidFill>
                  <a:schemeClr val="lt1"/>
                </a:solidFill>
                <a:latin typeface="Lexend Deca"/>
                <a:ea typeface="Lexend Deca"/>
                <a:cs typeface="Lexend Deca"/>
                <a:sym typeface="Lexend Deca"/>
              </a:defRPr>
            </a:lvl4pPr>
            <a:lvl5pPr marR="0" lvl="4" algn="r" rtl="0">
              <a:lnSpc>
                <a:spcPct val="100000"/>
              </a:lnSpc>
              <a:spcBef>
                <a:spcPts val="0"/>
              </a:spcBef>
              <a:spcAft>
                <a:spcPts val="0"/>
              </a:spcAft>
              <a:buClr>
                <a:srgbClr val="000000"/>
              </a:buClr>
              <a:buFont typeface="Arial"/>
              <a:buNone/>
              <a:defRPr sz="1300" b="0" i="0" u="none" strike="noStrike" cap="none">
                <a:solidFill>
                  <a:schemeClr val="lt1"/>
                </a:solidFill>
                <a:latin typeface="Lexend Deca"/>
                <a:ea typeface="Lexend Deca"/>
                <a:cs typeface="Lexend Deca"/>
                <a:sym typeface="Lexend Deca"/>
              </a:defRPr>
            </a:lvl5pPr>
            <a:lvl6pPr marR="0" lvl="5" algn="r" rtl="0">
              <a:lnSpc>
                <a:spcPct val="100000"/>
              </a:lnSpc>
              <a:spcBef>
                <a:spcPts val="0"/>
              </a:spcBef>
              <a:spcAft>
                <a:spcPts val="0"/>
              </a:spcAft>
              <a:buClr>
                <a:srgbClr val="000000"/>
              </a:buClr>
              <a:buFont typeface="Arial"/>
              <a:buNone/>
              <a:defRPr sz="1300" b="0" i="0" u="none" strike="noStrike" cap="none">
                <a:solidFill>
                  <a:schemeClr val="lt1"/>
                </a:solidFill>
                <a:latin typeface="Lexend Deca"/>
                <a:ea typeface="Lexend Deca"/>
                <a:cs typeface="Lexend Deca"/>
                <a:sym typeface="Lexend Deca"/>
              </a:defRPr>
            </a:lvl6pPr>
            <a:lvl7pPr marR="0" lvl="6" algn="r" rtl="0">
              <a:lnSpc>
                <a:spcPct val="100000"/>
              </a:lnSpc>
              <a:spcBef>
                <a:spcPts val="0"/>
              </a:spcBef>
              <a:spcAft>
                <a:spcPts val="0"/>
              </a:spcAft>
              <a:buClr>
                <a:srgbClr val="000000"/>
              </a:buClr>
              <a:buFont typeface="Arial"/>
              <a:buNone/>
              <a:defRPr sz="1300" b="0" i="0" u="none" strike="noStrike" cap="none">
                <a:solidFill>
                  <a:schemeClr val="lt1"/>
                </a:solidFill>
                <a:latin typeface="Lexend Deca"/>
                <a:ea typeface="Lexend Deca"/>
                <a:cs typeface="Lexend Deca"/>
                <a:sym typeface="Lexend Deca"/>
              </a:defRPr>
            </a:lvl7pPr>
            <a:lvl8pPr marR="0" lvl="7" algn="r" rtl="0">
              <a:lnSpc>
                <a:spcPct val="100000"/>
              </a:lnSpc>
              <a:spcBef>
                <a:spcPts val="0"/>
              </a:spcBef>
              <a:spcAft>
                <a:spcPts val="0"/>
              </a:spcAft>
              <a:buClr>
                <a:srgbClr val="000000"/>
              </a:buClr>
              <a:buFont typeface="Arial"/>
              <a:buNone/>
              <a:defRPr sz="1300" b="0" i="0" u="none" strike="noStrike" cap="none">
                <a:solidFill>
                  <a:schemeClr val="lt1"/>
                </a:solidFill>
                <a:latin typeface="Lexend Deca"/>
                <a:ea typeface="Lexend Deca"/>
                <a:cs typeface="Lexend Deca"/>
                <a:sym typeface="Lexend Deca"/>
              </a:defRPr>
            </a:lvl8pPr>
            <a:lvl9pPr marR="0" lvl="8" algn="r" rtl="0">
              <a:lnSpc>
                <a:spcPct val="100000"/>
              </a:lnSpc>
              <a:spcBef>
                <a:spcPts val="0"/>
              </a:spcBef>
              <a:spcAft>
                <a:spcPts val="0"/>
              </a:spcAft>
              <a:buClr>
                <a:srgbClr val="000000"/>
              </a:buClr>
              <a:buFont typeface="Arial"/>
              <a:buNone/>
              <a:defRPr sz="1300" b="0" i="0" u="none" strike="noStrike" cap="none">
                <a:solidFill>
                  <a:schemeClr val="lt1"/>
                </a:solidFill>
                <a:latin typeface="Lexend Deca"/>
                <a:ea typeface="Lexend Deca"/>
                <a:cs typeface="Lexend Deca"/>
                <a:sym typeface="Lexend Deca"/>
              </a:defRPr>
            </a:lvl9p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300" b="0" i="0" u="none" strike="noStrike" kern="0" cap="none" spc="0" normalizeH="0" baseline="0" noProof="0" smtClean="0">
                <a:ln>
                  <a:noFill/>
                </a:ln>
                <a:solidFill>
                  <a:srgbClr val="FFFFFF"/>
                </a:solidFill>
                <a:effectLst/>
                <a:uLnTx/>
                <a:uFillTx/>
                <a:latin typeface="Lexend Deca"/>
                <a:sym typeface="Lexend Deca"/>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78</a:t>
            </a:fld>
            <a:endParaRPr kumimoji="0" lang="en" sz="1300" b="0" i="0" u="none" strike="noStrike" kern="0" cap="none" spc="0" normalizeH="0" baseline="0" noProof="0">
              <a:ln>
                <a:noFill/>
              </a:ln>
              <a:solidFill>
                <a:srgbClr val="FFFFFF"/>
              </a:solidFill>
              <a:effectLst/>
              <a:uLnTx/>
              <a:uFillTx/>
              <a:latin typeface="Lexend Deca"/>
              <a:sym typeface="Lexend Deca"/>
            </a:endParaRPr>
          </a:p>
        </p:txBody>
      </p:sp>
      <p:pic>
        <p:nvPicPr>
          <p:cNvPr id="4" name="Picture 3">
            <a:extLst>
              <a:ext uri="{FF2B5EF4-FFF2-40B4-BE49-F238E27FC236}">
                <a16:creationId xmlns:a16="http://schemas.microsoft.com/office/drawing/2014/main" xmlns="" id="{3092E06D-977C-40B0-9EB9-0DA4CA76A0EC}"/>
              </a:ext>
            </a:extLst>
          </p:cNvPr>
          <p:cNvPicPr>
            <a:picLocks noChangeAspect="1"/>
          </p:cNvPicPr>
          <p:nvPr/>
        </p:nvPicPr>
        <p:blipFill>
          <a:blip r:embed="rId3"/>
          <a:stretch>
            <a:fillRect/>
          </a:stretch>
        </p:blipFill>
        <p:spPr>
          <a:xfrm>
            <a:off x="3341970" y="1735056"/>
            <a:ext cx="2917476" cy="1673387"/>
          </a:xfrm>
          <a:prstGeom prst="rect">
            <a:avLst/>
          </a:prstGeom>
        </p:spPr>
      </p:pic>
      <p:pic>
        <p:nvPicPr>
          <p:cNvPr id="6" name="Picture 5">
            <a:extLst>
              <a:ext uri="{FF2B5EF4-FFF2-40B4-BE49-F238E27FC236}">
                <a16:creationId xmlns:a16="http://schemas.microsoft.com/office/drawing/2014/main" xmlns="" id="{44A1BFA1-32FC-440A-ABE0-63720A91BF36}"/>
              </a:ext>
            </a:extLst>
          </p:cNvPr>
          <p:cNvPicPr>
            <a:picLocks noChangeAspect="1"/>
          </p:cNvPicPr>
          <p:nvPr/>
        </p:nvPicPr>
        <p:blipFill>
          <a:blip r:embed="rId4"/>
          <a:stretch>
            <a:fillRect/>
          </a:stretch>
        </p:blipFill>
        <p:spPr>
          <a:xfrm>
            <a:off x="5957826" y="260233"/>
            <a:ext cx="3071458" cy="1747471"/>
          </a:xfrm>
          <a:prstGeom prst="rect">
            <a:avLst/>
          </a:prstGeom>
        </p:spPr>
      </p:pic>
      <p:pic>
        <p:nvPicPr>
          <p:cNvPr id="8" name="Picture 7">
            <a:extLst>
              <a:ext uri="{FF2B5EF4-FFF2-40B4-BE49-F238E27FC236}">
                <a16:creationId xmlns:a16="http://schemas.microsoft.com/office/drawing/2014/main" xmlns="" id="{832B3769-2824-4517-AD35-FE48960D3326}"/>
              </a:ext>
            </a:extLst>
          </p:cNvPr>
          <p:cNvPicPr>
            <a:picLocks noChangeAspect="1"/>
          </p:cNvPicPr>
          <p:nvPr/>
        </p:nvPicPr>
        <p:blipFill>
          <a:blip r:embed="rId5"/>
          <a:stretch>
            <a:fillRect/>
          </a:stretch>
        </p:blipFill>
        <p:spPr>
          <a:xfrm>
            <a:off x="6504389" y="2571750"/>
            <a:ext cx="2524895" cy="2571701"/>
          </a:xfrm>
          <a:prstGeom prst="rect">
            <a:avLst/>
          </a:prstGeom>
        </p:spPr>
      </p:pic>
    </p:spTree>
    <p:extLst>
      <p:ext uri="{BB962C8B-B14F-4D97-AF65-F5344CB8AC3E}">
        <p14:creationId xmlns:p14="http://schemas.microsoft.com/office/powerpoint/2010/main" val="56449041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806"/>
        <p:cNvGrpSpPr/>
        <p:nvPr/>
      </p:nvGrpSpPr>
      <p:grpSpPr>
        <a:xfrm>
          <a:off x="0" y="0"/>
          <a:ext cx="0" cy="0"/>
          <a:chOff x="0" y="0"/>
          <a:chExt cx="0" cy="0"/>
        </a:xfrm>
      </p:grpSpPr>
      <p:sp>
        <p:nvSpPr>
          <p:cNvPr id="5" name="Rectangle 4">
            <a:extLst>
              <a:ext uri="{FF2B5EF4-FFF2-40B4-BE49-F238E27FC236}">
                <a16:creationId xmlns:a16="http://schemas.microsoft.com/office/drawing/2014/main" xmlns="" id="{7D8B7DB6-F6D9-4A5F-BB6A-2E9F34F94B17}"/>
              </a:ext>
            </a:extLst>
          </p:cNvPr>
          <p:cNvSpPr/>
          <p:nvPr/>
        </p:nvSpPr>
        <p:spPr>
          <a:xfrm>
            <a:off x="0" y="501220"/>
            <a:ext cx="9064487" cy="461665"/>
          </a:xfrm>
          <a:prstGeom prst="rect">
            <a:avLst/>
          </a:prstGeom>
        </p:spPr>
        <p:txBody>
          <a:bodyPr wrap="square">
            <a:spAutoFit/>
          </a:bodyPr>
          <a:lstStyle/>
          <a:p>
            <a:pPr lvl="0" algn="ctr">
              <a:buClr>
                <a:srgbClr val="FFFFFF"/>
              </a:buClr>
            </a:pPr>
            <a:r>
              <a:rPr lang="en-US" sz="2400" b="1" dirty="0">
                <a:solidFill>
                  <a:srgbClr val="FFFFFF"/>
                </a:solidFill>
              </a:rPr>
              <a:t>Machine Learning Image Analysis for Asset Inspection</a:t>
            </a:r>
          </a:p>
        </p:txBody>
      </p:sp>
      <p:sp>
        <p:nvSpPr>
          <p:cNvPr id="3" name="Rectangle 2">
            <a:extLst>
              <a:ext uri="{FF2B5EF4-FFF2-40B4-BE49-F238E27FC236}">
                <a16:creationId xmlns:a16="http://schemas.microsoft.com/office/drawing/2014/main" xmlns="" id="{2CC208A6-EB36-4EF3-A87F-8E9621D8EF6B}"/>
              </a:ext>
            </a:extLst>
          </p:cNvPr>
          <p:cNvSpPr/>
          <p:nvPr/>
        </p:nvSpPr>
        <p:spPr>
          <a:xfrm>
            <a:off x="6740578" y="501220"/>
            <a:ext cx="2063541" cy="5386090"/>
          </a:xfrm>
          <a:prstGeom prst="rect">
            <a:avLst/>
          </a:prstGeom>
        </p:spPr>
        <p:txBody>
          <a:bodyPr wrap="square">
            <a:spAutoFit/>
          </a:bodyPr>
          <a:lstStyle/>
          <a:p>
            <a:pPr lvl="0" algn="ctr"/>
            <a:r>
              <a:rPr lang="en-US" sz="34400" b="1" dirty="0">
                <a:solidFill>
                  <a:srgbClr val="6E86B6"/>
                </a:solidFill>
                <a:latin typeface="Titillium Web"/>
              </a:rPr>
              <a:t>7</a:t>
            </a:r>
            <a:endParaRPr lang="en-GB" sz="19900" b="1" dirty="0">
              <a:solidFill>
                <a:srgbClr val="6E86B6"/>
              </a:solidFill>
              <a:latin typeface="Titillium Web"/>
            </a:endParaRPr>
          </a:p>
        </p:txBody>
      </p:sp>
    </p:spTree>
    <p:extLst>
      <p:ext uri="{BB962C8B-B14F-4D97-AF65-F5344CB8AC3E}">
        <p14:creationId xmlns:p14="http://schemas.microsoft.com/office/powerpoint/2010/main" val="11659674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06"/>
        <p:cNvGrpSpPr/>
        <p:nvPr/>
      </p:nvGrpSpPr>
      <p:grpSpPr>
        <a:xfrm>
          <a:off x="0" y="0"/>
          <a:ext cx="0" cy="0"/>
          <a:chOff x="0" y="0"/>
          <a:chExt cx="0" cy="0"/>
        </a:xfrm>
      </p:grpSpPr>
      <p:sp>
        <p:nvSpPr>
          <p:cNvPr id="809" name="Google Shape;809;p19"/>
          <p:cNvSpPr/>
          <p:nvPr/>
        </p:nvSpPr>
        <p:spPr>
          <a:xfrm>
            <a:off x="6898679" y="1890725"/>
            <a:ext cx="1408000" cy="2701375"/>
          </a:xfrm>
          <a:prstGeom prst="rect">
            <a:avLst/>
          </a:prstGeom>
        </p:spPr>
        <p:txBody>
          <a:bodyPr>
            <a:prstTxWarp prst="textPlain">
              <a:avLst/>
            </a:prstTxWarp>
          </a:bodyPr>
          <a:lstStyle/>
          <a:p>
            <a:pPr lvl="0" algn="ctr"/>
            <a:r>
              <a:rPr lang="en-US" b="1" dirty="0">
                <a:solidFill>
                  <a:srgbClr val="6E86B6"/>
                </a:solidFill>
                <a:latin typeface="Titillium Web"/>
              </a:rPr>
              <a:t>2</a:t>
            </a:r>
            <a:endParaRPr b="1" i="0" dirty="0">
              <a:ln>
                <a:noFill/>
              </a:ln>
              <a:solidFill>
                <a:srgbClr val="6E86B6"/>
              </a:solidFill>
              <a:latin typeface="Titillium Web"/>
            </a:endParaRPr>
          </a:p>
        </p:txBody>
      </p:sp>
      <p:sp>
        <p:nvSpPr>
          <p:cNvPr id="2" name="Title 1"/>
          <p:cNvSpPr>
            <a:spLocks noGrp="1"/>
          </p:cNvSpPr>
          <p:nvPr>
            <p:ph type="ctrTitle"/>
          </p:nvPr>
        </p:nvSpPr>
        <p:spPr>
          <a:xfrm>
            <a:off x="170867" y="1172376"/>
            <a:ext cx="7772400" cy="1159800"/>
          </a:xfrm>
        </p:spPr>
        <p:txBody>
          <a:bodyPr/>
          <a:lstStyle/>
          <a:p>
            <a:r>
              <a:rPr lang="en-US" sz="2400" dirty="0"/>
              <a:t>“Lifelong Federated Reinforcement Learning: A Learning Architecture for Navigation in Cloud Robotic Systems”</a:t>
            </a:r>
          </a:p>
        </p:txBody>
      </p:sp>
      <p:sp>
        <p:nvSpPr>
          <p:cNvPr id="4" name="Title 1">
            <a:extLst>
              <a:ext uri="{FF2B5EF4-FFF2-40B4-BE49-F238E27FC236}">
                <a16:creationId xmlns:a16="http://schemas.microsoft.com/office/drawing/2014/main" xmlns="" id="{892AE112-527A-4229-89AE-6E84F3E51203}"/>
              </a:ext>
            </a:extLst>
          </p:cNvPr>
          <p:cNvSpPr txBox="1">
            <a:spLocks/>
          </p:cNvSpPr>
          <p:nvPr/>
        </p:nvSpPr>
        <p:spPr>
          <a:xfrm>
            <a:off x="170867" y="2081612"/>
            <a:ext cx="1700463" cy="60842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4800"/>
              <a:buFont typeface="Titillium Web ExtraLight"/>
              <a:buNone/>
              <a:defRPr sz="4800" b="0" i="0" u="none" strike="noStrike" cap="none">
                <a:solidFill>
                  <a:schemeClr val="lt1"/>
                </a:solidFill>
                <a:latin typeface="Titillium Web ExtraLight"/>
                <a:ea typeface="Titillium Web ExtraLight"/>
                <a:cs typeface="Titillium Web ExtraLight"/>
                <a:sym typeface="Titillium Web ExtraLight"/>
              </a:defRPr>
            </a:lvl1pPr>
            <a:lvl2pPr marR="0" lvl="1" algn="l" rtl="0">
              <a:lnSpc>
                <a:spcPct val="100000"/>
              </a:lnSpc>
              <a:spcBef>
                <a:spcPts val="0"/>
              </a:spcBef>
              <a:spcAft>
                <a:spcPts val="0"/>
              </a:spcAft>
              <a:buClr>
                <a:schemeClr val="lt1"/>
              </a:buClr>
              <a:buSzPts val="4800"/>
              <a:buFont typeface="Titillium Web ExtraLight"/>
              <a:buNone/>
              <a:defRPr sz="4800" b="0" i="0" u="none" strike="noStrike" cap="none">
                <a:solidFill>
                  <a:schemeClr val="lt1"/>
                </a:solidFill>
                <a:latin typeface="Titillium Web ExtraLight"/>
                <a:ea typeface="Titillium Web ExtraLight"/>
                <a:cs typeface="Titillium Web ExtraLight"/>
                <a:sym typeface="Titillium Web ExtraLight"/>
              </a:defRPr>
            </a:lvl2pPr>
            <a:lvl3pPr marR="0" lvl="2" algn="l" rtl="0">
              <a:lnSpc>
                <a:spcPct val="100000"/>
              </a:lnSpc>
              <a:spcBef>
                <a:spcPts val="0"/>
              </a:spcBef>
              <a:spcAft>
                <a:spcPts val="0"/>
              </a:spcAft>
              <a:buClr>
                <a:schemeClr val="lt1"/>
              </a:buClr>
              <a:buSzPts val="4800"/>
              <a:buFont typeface="Titillium Web ExtraLight"/>
              <a:buNone/>
              <a:defRPr sz="4800" b="0" i="0" u="none" strike="noStrike" cap="none">
                <a:solidFill>
                  <a:schemeClr val="lt1"/>
                </a:solidFill>
                <a:latin typeface="Titillium Web ExtraLight"/>
                <a:ea typeface="Titillium Web ExtraLight"/>
                <a:cs typeface="Titillium Web ExtraLight"/>
                <a:sym typeface="Titillium Web ExtraLight"/>
              </a:defRPr>
            </a:lvl3pPr>
            <a:lvl4pPr marR="0" lvl="3" algn="l" rtl="0">
              <a:lnSpc>
                <a:spcPct val="100000"/>
              </a:lnSpc>
              <a:spcBef>
                <a:spcPts val="0"/>
              </a:spcBef>
              <a:spcAft>
                <a:spcPts val="0"/>
              </a:spcAft>
              <a:buClr>
                <a:schemeClr val="lt1"/>
              </a:buClr>
              <a:buSzPts val="4800"/>
              <a:buFont typeface="Titillium Web ExtraLight"/>
              <a:buNone/>
              <a:defRPr sz="4800" b="0" i="0" u="none" strike="noStrike" cap="none">
                <a:solidFill>
                  <a:schemeClr val="lt1"/>
                </a:solidFill>
                <a:latin typeface="Titillium Web ExtraLight"/>
                <a:ea typeface="Titillium Web ExtraLight"/>
                <a:cs typeface="Titillium Web ExtraLight"/>
                <a:sym typeface="Titillium Web ExtraLight"/>
              </a:defRPr>
            </a:lvl4pPr>
            <a:lvl5pPr marR="0" lvl="4" algn="l" rtl="0">
              <a:lnSpc>
                <a:spcPct val="100000"/>
              </a:lnSpc>
              <a:spcBef>
                <a:spcPts val="0"/>
              </a:spcBef>
              <a:spcAft>
                <a:spcPts val="0"/>
              </a:spcAft>
              <a:buClr>
                <a:schemeClr val="lt1"/>
              </a:buClr>
              <a:buSzPts val="4800"/>
              <a:buFont typeface="Titillium Web ExtraLight"/>
              <a:buNone/>
              <a:defRPr sz="4800" b="0" i="0" u="none" strike="noStrike" cap="none">
                <a:solidFill>
                  <a:schemeClr val="lt1"/>
                </a:solidFill>
                <a:latin typeface="Titillium Web ExtraLight"/>
                <a:ea typeface="Titillium Web ExtraLight"/>
                <a:cs typeface="Titillium Web ExtraLight"/>
                <a:sym typeface="Titillium Web ExtraLight"/>
              </a:defRPr>
            </a:lvl5pPr>
            <a:lvl6pPr marR="0" lvl="5" algn="l" rtl="0">
              <a:lnSpc>
                <a:spcPct val="100000"/>
              </a:lnSpc>
              <a:spcBef>
                <a:spcPts val="0"/>
              </a:spcBef>
              <a:spcAft>
                <a:spcPts val="0"/>
              </a:spcAft>
              <a:buClr>
                <a:schemeClr val="lt1"/>
              </a:buClr>
              <a:buSzPts val="4800"/>
              <a:buFont typeface="Titillium Web ExtraLight"/>
              <a:buNone/>
              <a:defRPr sz="4800" b="0" i="0" u="none" strike="noStrike" cap="none">
                <a:solidFill>
                  <a:schemeClr val="lt1"/>
                </a:solidFill>
                <a:latin typeface="Titillium Web ExtraLight"/>
                <a:ea typeface="Titillium Web ExtraLight"/>
                <a:cs typeface="Titillium Web ExtraLight"/>
                <a:sym typeface="Titillium Web ExtraLight"/>
              </a:defRPr>
            </a:lvl6pPr>
            <a:lvl7pPr marR="0" lvl="6" algn="l" rtl="0">
              <a:lnSpc>
                <a:spcPct val="100000"/>
              </a:lnSpc>
              <a:spcBef>
                <a:spcPts val="0"/>
              </a:spcBef>
              <a:spcAft>
                <a:spcPts val="0"/>
              </a:spcAft>
              <a:buClr>
                <a:schemeClr val="lt1"/>
              </a:buClr>
              <a:buSzPts val="4800"/>
              <a:buFont typeface="Titillium Web ExtraLight"/>
              <a:buNone/>
              <a:defRPr sz="4800" b="0" i="0" u="none" strike="noStrike" cap="none">
                <a:solidFill>
                  <a:schemeClr val="lt1"/>
                </a:solidFill>
                <a:latin typeface="Titillium Web ExtraLight"/>
                <a:ea typeface="Titillium Web ExtraLight"/>
                <a:cs typeface="Titillium Web ExtraLight"/>
                <a:sym typeface="Titillium Web ExtraLight"/>
              </a:defRPr>
            </a:lvl7pPr>
            <a:lvl8pPr marR="0" lvl="7" algn="l" rtl="0">
              <a:lnSpc>
                <a:spcPct val="100000"/>
              </a:lnSpc>
              <a:spcBef>
                <a:spcPts val="0"/>
              </a:spcBef>
              <a:spcAft>
                <a:spcPts val="0"/>
              </a:spcAft>
              <a:buClr>
                <a:schemeClr val="lt1"/>
              </a:buClr>
              <a:buSzPts val="4800"/>
              <a:buFont typeface="Titillium Web ExtraLight"/>
              <a:buNone/>
              <a:defRPr sz="4800" b="0" i="0" u="none" strike="noStrike" cap="none">
                <a:solidFill>
                  <a:schemeClr val="lt1"/>
                </a:solidFill>
                <a:latin typeface="Titillium Web ExtraLight"/>
                <a:ea typeface="Titillium Web ExtraLight"/>
                <a:cs typeface="Titillium Web ExtraLight"/>
                <a:sym typeface="Titillium Web ExtraLight"/>
              </a:defRPr>
            </a:lvl8pPr>
            <a:lvl9pPr marR="0" lvl="8" algn="l" rtl="0">
              <a:lnSpc>
                <a:spcPct val="100000"/>
              </a:lnSpc>
              <a:spcBef>
                <a:spcPts val="0"/>
              </a:spcBef>
              <a:spcAft>
                <a:spcPts val="0"/>
              </a:spcAft>
              <a:buClr>
                <a:schemeClr val="lt1"/>
              </a:buClr>
              <a:buSzPts val="4800"/>
              <a:buFont typeface="Titillium Web ExtraLight"/>
              <a:buNone/>
              <a:defRPr sz="4800" b="0" i="0" u="none" strike="noStrike" cap="none">
                <a:solidFill>
                  <a:schemeClr val="lt1"/>
                </a:solidFill>
                <a:latin typeface="Titillium Web ExtraLight"/>
                <a:ea typeface="Titillium Web ExtraLight"/>
                <a:cs typeface="Titillium Web ExtraLight"/>
                <a:sym typeface="Titillium Web ExtraLight"/>
              </a:defRPr>
            </a:lvl9pPr>
          </a:lstStyle>
          <a:p>
            <a:r>
              <a:rPr lang="en-US" sz="2400" dirty="0"/>
              <a:t>Year: 2019</a:t>
            </a:r>
          </a:p>
        </p:txBody>
      </p:sp>
    </p:spTree>
    <p:extLst>
      <p:ext uri="{BB962C8B-B14F-4D97-AF65-F5344CB8AC3E}">
        <p14:creationId xmlns:p14="http://schemas.microsoft.com/office/powerpoint/2010/main" val="2874974227"/>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806"/>
        <p:cNvGrpSpPr/>
        <p:nvPr/>
      </p:nvGrpSpPr>
      <p:grpSpPr>
        <a:xfrm>
          <a:off x="0" y="0"/>
          <a:ext cx="0" cy="0"/>
          <a:chOff x="0" y="0"/>
          <a:chExt cx="0" cy="0"/>
        </a:xfrm>
      </p:grpSpPr>
      <p:sp>
        <p:nvSpPr>
          <p:cNvPr id="15" name="Google Shape;104;p18">
            <a:extLst>
              <a:ext uri="{FF2B5EF4-FFF2-40B4-BE49-F238E27FC236}">
                <a16:creationId xmlns:a16="http://schemas.microsoft.com/office/drawing/2014/main" xmlns="" id="{A4A581C2-9363-421E-87AD-5165409948E3}"/>
              </a:ext>
            </a:extLst>
          </p:cNvPr>
          <p:cNvSpPr txBox="1">
            <a:spLocks/>
          </p:cNvSpPr>
          <p:nvPr/>
        </p:nvSpPr>
        <p:spPr>
          <a:xfrm>
            <a:off x="19515" y="32081"/>
            <a:ext cx="8461069" cy="5303489"/>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81000" algn="l" rtl="0">
              <a:lnSpc>
                <a:spcPct val="115000"/>
              </a:lnSpc>
              <a:spcBef>
                <a:spcPts val="600"/>
              </a:spcBef>
              <a:spcAft>
                <a:spcPts val="0"/>
              </a:spcAft>
              <a:buClr>
                <a:schemeClr val="accent5"/>
              </a:buClr>
              <a:buSzPts val="2400"/>
              <a:buFont typeface="Muli Light"/>
              <a:buChar char="⬡"/>
              <a:defRPr sz="2400" b="0" i="0" u="none" strike="noStrike" cap="none">
                <a:solidFill>
                  <a:schemeClr val="lt1"/>
                </a:solidFill>
                <a:latin typeface="Muli Light"/>
                <a:ea typeface="Muli Light"/>
                <a:cs typeface="Muli Light"/>
                <a:sym typeface="Muli Light"/>
              </a:defRPr>
            </a:lvl1pPr>
            <a:lvl2pPr marL="914400" marR="0" lvl="1" indent="-381000" algn="l" rtl="0">
              <a:lnSpc>
                <a:spcPct val="115000"/>
              </a:lnSpc>
              <a:spcBef>
                <a:spcPts val="0"/>
              </a:spcBef>
              <a:spcAft>
                <a:spcPts val="0"/>
              </a:spcAft>
              <a:buClr>
                <a:schemeClr val="accent5"/>
              </a:buClr>
              <a:buSzPts val="2400"/>
              <a:buFont typeface="Muli Light"/>
              <a:buChar char="∙"/>
              <a:defRPr sz="2400" b="0" i="0" u="none" strike="noStrike" cap="none">
                <a:solidFill>
                  <a:schemeClr val="lt1"/>
                </a:solidFill>
                <a:latin typeface="Muli Light"/>
                <a:ea typeface="Muli Light"/>
                <a:cs typeface="Muli Light"/>
                <a:sym typeface="Muli Light"/>
              </a:defRPr>
            </a:lvl2pPr>
            <a:lvl3pPr marL="1371600" marR="0" lvl="2" indent="-381000" algn="l" rtl="0">
              <a:lnSpc>
                <a:spcPct val="115000"/>
              </a:lnSpc>
              <a:spcBef>
                <a:spcPts val="0"/>
              </a:spcBef>
              <a:spcAft>
                <a:spcPts val="0"/>
              </a:spcAft>
              <a:buClr>
                <a:schemeClr val="accent5"/>
              </a:buClr>
              <a:buSzPts val="2400"/>
              <a:buFont typeface="Muli Light"/>
              <a:buChar char="∙"/>
              <a:defRPr sz="2400" b="0" i="0" u="none" strike="noStrike" cap="none">
                <a:solidFill>
                  <a:schemeClr val="lt1"/>
                </a:solidFill>
                <a:latin typeface="Muli Light"/>
                <a:ea typeface="Muli Light"/>
                <a:cs typeface="Muli Light"/>
                <a:sym typeface="Muli Light"/>
              </a:defRPr>
            </a:lvl3pPr>
            <a:lvl4pPr marL="1828800" marR="0" lvl="3" indent="-381000" algn="l" rtl="0">
              <a:lnSpc>
                <a:spcPct val="115000"/>
              </a:lnSpc>
              <a:spcBef>
                <a:spcPts val="0"/>
              </a:spcBef>
              <a:spcAft>
                <a:spcPts val="0"/>
              </a:spcAft>
              <a:buClr>
                <a:schemeClr val="lt1"/>
              </a:buClr>
              <a:buSzPts val="2400"/>
              <a:buFont typeface="Muli Light"/>
              <a:buChar char="●"/>
              <a:defRPr sz="2400" b="0" i="0" u="none" strike="noStrike" cap="none">
                <a:solidFill>
                  <a:schemeClr val="lt1"/>
                </a:solidFill>
                <a:latin typeface="Muli Light"/>
                <a:ea typeface="Muli Light"/>
                <a:cs typeface="Muli Light"/>
                <a:sym typeface="Muli Light"/>
              </a:defRPr>
            </a:lvl4pPr>
            <a:lvl5pPr marL="2286000" marR="0" lvl="4" indent="-381000" algn="l" rtl="0">
              <a:lnSpc>
                <a:spcPct val="115000"/>
              </a:lnSpc>
              <a:spcBef>
                <a:spcPts val="0"/>
              </a:spcBef>
              <a:spcAft>
                <a:spcPts val="0"/>
              </a:spcAft>
              <a:buClr>
                <a:schemeClr val="lt1"/>
              </a:buClr>
              <a:buSzPts val="2400"/>
              <a:buFont typeface="Muli Light"/>
              <a:buChar char="○"/>
              <a:defRPr sz="2400" b="0" i="0" u="none" strike="noStrike" cap="none">
                <a:solidFill>
                  <a:schemeClr val="lt1"/>
                </a:solidFill>
                <a:latin typeface="Muli Light"/>
                <a:ea typeface="Muli Light"/>
                <a:cs typeface="Muli Light"/>
                <a:sym typeface="Muli Light"/>
              </a:defRPr>
            </a:lvl5pPr>
            <a:lvl6pPr marL="2743200" marR="0" lvl="5" indent="-381000" algn="l" rtl="0">
              <a:lnSpc>
                <a:spcPct val="115000"/>
              </a:lnSpc>
              <a:spcBef>
                <a:spcPts val="0"/>
              </a:spcBef>
              <a:spcAft>
                <a:spcPts val="0"/>
              </a:spcAft>
              <a:buClr>
                <a:schemeClr val="lt1"/>
              </a:buClr>
              <a:buSzPts val="2400"/>
              <a:buFont typeface="Muli Light"/>
              <a:buChar char="■"/>
              <a:defRPr sz="2400" b="0" i="0" u="none" strike="noStrike" cap="none">
                <a:solidFill>
                  <a:schemeClr val="lt1"/>
                </a:solidFill>
                <a:latin typeface="Muli Light"/>
                <a:ea typeface="Muli Light"/>
                <a:cs typeface="Muli Light"/>
                <a:sym typeface="Muli Light"/>
              </a:defRPr>
            </a:lvl6pPr>
            <a:lvl7pPr marL="3200400" marR="0" lvl="6" indent="-381000" algn="l" rtl="0">
              <a:lnSpc>
                <a:spcPct val="115000"/>
              </a:lnSpc>
              <a:spcBef>
                <a:spcPts val="0"/>
              </a:spcBef>
              <a:spcAft>
                <a:spcPts val="0"/>
              </a:spcAft>
              <a:buClr>
                <a:schemeClr val="lt1"/>
              </a:buClr>
              <a:buSzPts val="2400"/>
              <a:buFont typeface="Muli Light"/>
              <a:buChar char="●"/>
              <a:defRPr sz="2400" b="0" i="0" u="none" strike="noStrike" cap="none">
                <a:solidFill>
                  <a:schemeClr val="lt1"/>
                </a:solidFill>
                <a:latin typeface="Muli Light"/>
                <a:ea typeface="Muli Light"/>
                <a:cs typeface="Muli Light"/>
                <a:sym typeface="Muli Light"/>
              </a:defRPr>
            </a:lvl7pPr>
            <a:lvl8pPr marL="3657600" marR="0" lvl="7" indent="-381000" algn="l" rtl="0">
              <a:lnSpc>
                <a:spcPct val="115000"/>
              </a:lnSpc>
              <a:spcBef>
                <a:spcPts val="0"/>
              </a:spcBef>
              <a:spcAft>
                <a:spcPts val="0"/>
              </a:spcAft>
              <a:buClr>
                <a:schemeClr val="lt1"/>
              </a:buClr>
              <a:buSzPts val="2400"/>
              <a:buFont typeface="Muli Light"/>
              <a:buChar char="○"/>
              <a:defRPr sz="2400" b="0" i="0" u="none" strike="noStrike" cap="none">
                <a:solidFill>
                  <a:schemeClr val="lt1"/>
                </a:solidFill>
                <a:latin typeface="Muli Light"/>
                <a:ea typeface="Muli Light"/>
                <a:cs typeface="Muli Light"/>
                <a:sym typeface="Muli Light"/>
              </a:defRPr>
            </a:lvl8pPr>
            <a:lvl9pPr marL="4114800" marR="0" lvl="8" indent="-381000" algn="l" rtl="0">
              <a:lnSpc>
                <a:spcPct val="115000"/>
              </a:lnSpc>
              <a:spcBef>
                <a:spcPts val="0"/>
              </a:spcBef>
              <a:spcAft>
                <a:spcPts val="0"/>
              </a:spcAft>
              <a:buClr>
                <a:schemeClr val="lt1"/>
              </a:buClr>
              <a:buSzPts val="2400"/>
              <a:buFont typeface="Muli Light"/>
              <a:buChar char="■"/>
              <a:defRPr sz="2400" b="0" i="0" u="none" strike="noStrike" cap="none">
                <a:solidFill>
                  <a:schemeClr val="lt1"/>
                </a:solidFill>
                <a:latin typeface="Muli Light"/>
                <a:ea typeface="Muli Light"/>
                <a:cs typeface="Muli Light"/>
                <a:sym typeface="Muli Light"/>
              </a:defRPr>
            </a:lvl9pPr>
          </a:lstStyle>
          <a:p>
            <a:pPr>
              <a:buClr>
                <a:srgbClr val="A458FF"/>
              </a:buClr>
            </a:pPr>
            <a:r>
              <a:rPr kumimoji="0" lang="en-GB" sz="2400" b="1" i="0" u="none" strike="noStrike" kern="0" cap="none" spc="0" normalizeH="0" baseline="0" noProof="0" dirty="0">
                <a:ln>
                  <a:noFill/>
                </a:ln>
                <a:solidFill>
                  <a:srgbClr val="FFFFFF"/>
                </a:solidFill>
                <a:effectLst/>
                <a:uLnTx/>
                <a:uFillTx/>
                <a:latin typeface="Muli Light"/>
                <a:sym typeface="Muli Light"/>
              </a:rPr>
              <a:t>Algorithm &amp; Model</a:t>
            </a:r>
          </a:p>
          <a:p>
            <a:pPr marL="76200" lvl="0" indent="0">
              <a:buClr>
                <a:srgbClr val="A458FF"/>
              </a:buClr>
              <a:buNone/>
            </a:pPr>
            <a:r>
              <a:rPr lang="en-GB" sz="1400" dirty="0">
                <a:solidFill>
                  <a:srgbClr val="FFFFFF"/>
                </a:solidFill>
              </a:rPr>
              <a:t>	  </a:t>
            </a:r>
            <a:r>
              <a:rPr lang="en-US" sz="1400" dirty="0">
                <a:solidFill>
                  <a:srgbClr val="FFFFFF"/>
                </a:solidFill>
              </a:rPr>
              <a:t>For Gas Leak Detection ,Ball valve</a:t>
            </a:r>
          </a:p>
          <a:p>
            <a:pPr marL="990600" lvl="2" indent="0">
              <a:buClr>
                <a:srgbClr val="A458FF"/>
              </a:buClr>
              <a:buNone/>
            </a:pPr>
            <a:r>
              <a:rPr lang="en-US" sz="1400" dirty="0">
                <a:solidFill>
                  <a:srgbClr val="FFFFFF"/>
                </a:solidFill>
              </a:rPr>
              <a:t>IR Camera.</a:t>
            </a:r>
          </a:p>
          <a:p>
            <a:pPr marL="990600" lvl="2" indent="0">
              <a:buClr>
                <a:srgbClr val="A458FF"/>
              </a:buClr>
              <a:buNone/>
            </a:pPr>
            <a:r>
              <a:rPr lang="en-US" sz="1400" dirty="0">
                <a:solidFill>
                  <a:srgbClr val="FFFFFF"/>
                </a:solidFill>
              </a:rPr>
              <a:t>Anomaly detection algorithm(accuracy is 88.0%)</a:t>
            </a:r>
          </a:p>
          <a:p>
            <a:pPr marL="990600" lvl="2" indent="0">
              <a:buClr>
                <a:srgbClr val="A458FF"/>
              </a:buClr>
              <a:buNone/>
            </a:pPr>
            <a:r>
              <a:rPr lang="en-US" sz="1400" dirty="0">
                <a:solidFill>
                  <a:srgbClr val="FFFFFF"/>
                </a:solidFill>
              </a:rPr>
              <a:t>detecting if the ball valves open or close</a:t>
            </a:r>
          </a:p>
          <a:p>
            <a:pPr marL="990600" lvl="2" indent="0">
              <a:buClr>
                <a:srgbClr val="A458FF"/>
              </a:buClr>
              <a:buNone/>
            </a:pPr>
            <a:r>
              <a:rPr lang="en-US" sz="1400" dirty="0">
                <a:solidFill>
                  <a:srgbClr val="FFFFFF"/>
                </a:solidFill>
              </a:rPr>
              <a:t>Augmented original images, with no color </a:t>
            </a:r>
          </a:p>
          <a:p>
            <a:pPr marL="990600" lvl="2" indent="0">
              <a:buClr>
                <a:srgbClr val="A458FF"/>
              </a:buClr>
              <a:buNone/>
            </a:pPr>
            <a:r>
              <a:rPr lang="en-US" sz="1400" dirty="0">
                <a:solidFill>
                  <a:srgbClr val="FFFFFF"/>
                </a:solidFill>
              </a:rPr>
              <a:t>Transformation, YOLO V2.</a:t>
            </a:r>
          </a:p>
          <a:p>
            <a:pPr>
              <a:buClr>
                <a:srgbClr val="A458FF"/>
              </a:buClr>
            </a:pPr>
            <a:r>
              <a:rPr kumimoji="0" lang="en-GB" sz="2400" b="1" i="0" u="none" strike="noStrike" kern="0" cap="none" spc="0" normalizeH="0" baseline="0" noProof="0" dirty="0">
                <a:ln>
                  <a:noFill/>
                </a:ln>
                <a:solidFill>
                  <a:srgbClr val="FFFFFF"/>
                </a:solidFill>
                <a:effectLst/>
                <a:uLnTx/>
                <a:uFillTx/>
                <a:latin typeface="Muli Light"/>
                <a:sym typeface="Muli Light"/>
              </a:rPr>
              <a:t>Result</a:t>
            </a:r>
          </a:p>
          <a:p>
            <a:pPr marL="76200" lvl="0" indent="0">
              <a:buClr>
                <a:srgbClr val="A458FF"/>
              </a:buClr>
              <a:buNone/>
            </a:pPr>
            <a:r>
              <a:rPr lang="en-US" sz="1400" dirty="0">
                <a:solidFill>
                  <a:srgbClr val="FFFFFF"/>
                </a:solidFill>
              </a:rPr>
              <a:t>	gas detection algorithm on the 150 unseen IR images </a:t>
            </a:r>
          </a:p>
          <a:p>
            <a:pPr marL="76200" lvl="0" indent="0">
              <a:buClr>
                <a:srgbClr val="A458FF"/>
              </a:buClr>
              <a:buNone/>
            </a:pPr>
            <a:r>
              <a:rPr lang="en-US" sz="1400" dirty="0">
                <a:solidFill>
                  <a:srgbClr val="FFFFFF"/>
                </a:solidFill>
              </a:rPr>
              <a:t>	show a 0% FPR meaning that a gas cloud is never detected</a:t>
            </a:r>
          </a:p>
          <a:p>
            <a:pPr marL="76200" lvl="0" indent="0">
              <a:buClr>
                <a:srgbClr val="A458FF"/>
              </a:buClr>
              <a:buNone/>
            </a:pPr>
            <a:r>
              <a:rPr lang="en-US" sz="1400" dirty="0">
                <a:solidFill>
                  <a:srgbClr val="FFFFFF"/>
                </a:solidFill>
              </a:rPr>
              <a:t>	when it doesn't exist. When a gas cloud is present,</a:t>
            </a:r>
          </a:p>
          <a:p>
            <a:pPr marL="76200" lvl="0" indent="0">
              <a:buClr>
                <a:srgbClr val="A458FF"/>
              </a:buClr>
              <a:buNone/>
            </a:pPr>
            <a:r>
              <a:rPr lang="en-US" sz="1400" dirty="0">
                <a:solidFill>
                  <a:srgbClr val="FFFFFF"/>
                </a:solidFill>
              </a:rPr>
              <a:t>	the algorithm is able to detect it 58% of the time</a:t>
            </a:r>
          </a:p>
          <a:p>
            <a:pPr>
              <a:buClr>
                <a:srgbClr val="A458FF"/>
              </a:buClr>
            </a:pPr>
            <a:r>
              <a:rPr kumimoji="0" lang="en-GB" sz="2400" b="1" i="0" u="none" strike="noStrike" kern="0" cap="none" spc="0" normalizeH="0" baseline="0" noProof="0" dirty="0">
                <a:ln>
                  <a:noFill/>
                </a:ln>
                <a:solidFill>
                  <a:srgbClr val="FFFFFF"/>
                </a:solidFill>
                <a:effectLst/>
                <a:uLnTx/>
                <a:uFillTx/>
                <a:latin typeface="Muli Light"/>
                <a:sym typeface="Muli Light"/>
              </a:rPr>
              <a:t>Conclusion</a:t>
            </a:r>
          </a:p>
          <a:p>
            <a:pPr marL="990600" lvl="2" indent="0">
              <a:buClr>
                <a:srgbClr val="A458FF"/>
              </a:buClr>
              <a:buNone/>
            </a:pPr>
            <a:r>
              <a:rPr lang="en-US" sz="1400" dirty="0"/>
              <a:t>The object detection and ball valve anomaly detection models </a:t>
            </a:r>
          </a:p>
          <a:p>
            <a:pPr marL="990600" lvl="2" indent="0">
              <a:buClr>
                <a:srgbClr val="A458FF"/>
              </a:buClr>
              <a:buNone/>
            </a:pPr>
            <a:r>
              <a:rPr lang="en-US" sz="1400" dirty="0"/>
              <a:t>achieved good results, whilst the gas leak detection model</a:t>
            </a:r>
          </a:p>
          <a:p>
            <a:pPr marL="990600" lvl="2" indent="0">
              <a:buClr>
                <a:srgbClr val="A458FF"/>
              </a:buClr>
              <a:buNone/>
            </a:pPr>
            <a:r>
              <a:rPr lang="en-US" sz="1400" dirty="0"/>
              <a:t> was not as successful</a:t>
            </a:r>
            <a:endParaRPr kumimoji="0" lang="en-GB" sz="1400" i="0" u="none" strike="noStrike" kern="0" cap="none" spc="0" normalizeH="0" baseline="0" noProof="0" dirty="0">
              <a:ln>
                <a:noFill/>
              </a:ln>
              <a:solidFill>
                <a:srgbClr val="FFFFFF"/>
              </a:solidFill>
              <a:effectLst/>
              <a:uLnTx/>
              <a:uFillTx/>
              <a:latin typeface="Muli Light"/>
              <a:sym typeface="Muli Light"/>
            </a:endParaRPr>
          </a:p>
          <a:p>
            <a:pPr marL="457200" marR="0" lvl="0" indent="-381000" algn="l" defTabSz="914400" rtl="0" eaLnBrk="1" fontAlgn="auto" latinLnBrk="0" hangingPunct="1">
              <a:lnSpc>
                <a:spcPct val="115000"/>
              </a:lnSpc>
              <a:spcBef>
                <a:spcPts val="600"/>
              </a:spcBef>
              <a:spcAft>
                <a:spcPts val="0"/>
              </a:spcAft>
              <a:buClr>
                <a:srgbClr val="A458FF"/>
              </a:buClr>
              <a:buSzPts val="2400"/>
              <a:buFont typeface="Muli Light"/>
              <a:buChar char="⬡"/>
              <a:tabLst/>
              <a:defRPr/>
            </a:pPr>
            <a:endParaRPr kumimoji="0" lang="en-GB" sz="2400" b="1" i="0" u="none" strike="noStrike" kern="0" cap="none" spc="0" normalizeH="0" baseline="0" noProof="0" dirty="0">
              <a:ln>
                <a:noFill/>
              </a:ln>
              <a:solidFill>
                <a:srgbClr val="FFFFFF"/>
              </a:solidFill>
              <a:effectLst/>
              <a:uLnTx/>
              <a:uFillTx/>
              <a:latin typeface="Muli Light"/>
              <a:sym typeface="Muli Light"/>
            </a:endParaRPr>
          </a:p>
        </p:txBody>
      </p:sp>
      <p:sp>
        <p:nvSpPr>
          <p:cNvPr id="16" name="Google Shape;105;p18">
            <a:extLst>
              <a:ext uri="{FF2B5EF4-FFF2-40B4-BE49-F238E27FC236}">
                <a16:creationId xmlns:a16="http://schemas.microsoft.com/office/drawing/2014/main" xmlns="" id="{9D89653B-B1D1-48CA-8827-0470FACA04A4}"/>
              </a:ext>
            </a:extLst>
          </p:cNvPr>
          <p:cNvSpPr txBox="1">
            <a:spLocks/>
          </p:cNvSpPr>
          <p:nvPr/>
        </p:nvSpPr>
        <p:spPr>
          <a:xfrm>
            <a:off x="8480584" y="4749851"/>
            <a:ext cx="548700" cy="3936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300" b="0" i="0" u="none" strike="noStrike" cap="none">
                <a:solidFill>
                  <a:schemeClr val="lt1"/>
                </a:solidFill>
                <a:latin typeface="Lexend Deca"/>
                <a:ea typeface="Lexend Deca"/>
                <a:cs typeface="Lexend Deca"/>
                <a:sym typeface="Lexend Deca"/>
              </a:defRPr>
            </a:lvl1pPr>
            <a:lvl2pPr marR="0" lvl="1" algn="r" rtl="0">
              <a:lnSpc>
                <a:spcPct val="100000"/>
              </a:lnSpc>
              <a:spcBef>
                <a:spcPts val="0"/>
              </a:spcBef>
              <a:spcAft>
                <a:spcPts val="0"/>
              </a:spcAft>
              <a:buClr>
                <a:srgbClr val="000000"/>
              </a:buClr>
              <a:buFont typeface="Arial"/>
              <a:buNone/>
              <a:defRPr sz="1300" b="0" i="0" u="none" strike="noStrike" cap="none">
                <a:solidFill>
                  <a:schemeClr val="lt1"/>
                </a:solidFill>
                <a:latin typeface="Lexend Deca"/>
                <a:ea typeface="Lexend Deca"/>
                <a:cs typeface="Lexend Deca"/>
                <a:sym typeface="Lexend Deca"/>
              </a:defRPr>
            </a:lvl2pPr>
            <a:lvl3pPr marR="0" lvl="2" algn="r" rtl="0">
              <a:lnSpc>
                <a:spcPct val="100000"/>
              </a:lnSpc>
              <a:spcBef>
                <a:spcPts val="0"/>
              </a:spcBef>
              <a:spcAft>
                <a:spcPts val="0"/>
              </a:spcAft>
              <a:buClr>
                <a:srgbClr val="000000"/>
              </a:buClr>
              <a:buFont typeface="Arial"/>
              <a:buNone/>
              <a:defRPr sz="1300" b="0" i="0" u="none" strike="noStrike" cap="none">
                <a:solidFill>
                  <a:schemeClr val="lt1"/>
                </a:solidFill>
                <a:latin typeface="Lexend Deca"/>
                <a:ea typeface="Lexend Deca"/>
                <a:cs typeface="Lexend Deca"/>
                <a:sym typeface="Lexend Deca"/>
              </a:defRPr>
            </a:lvl3pPr>
            <a:lvl4pPr marR="0" lvl="3" algn="r" rtl="0">
              <a:lnSpc>
                <a:spcPct val="100000"/>
              </a:lnSpc>
              <a:spcBef>
                <a:spcPts val="0"/>
              </a:spcBef>
              <a:spcAft>
                <a:spcPts val="0"/>
              </a:spcAft>
              <a:buClr>
                <a:srgbClr val="000000"/>
              </a:buClr>
              <a:buFont typeface="Arial"/>
              <a:buNone/>
              <a:defRPr sz="1300" b="0" i="0" u="none" strike="noStrike" cap="none">
                <a:solidFill>
                  <a:schemeClr val="lt1"/>
                </a:solidFill>
                <a:latin typeface="Lexend Deca"/>
                <a:ea typeface="Lexend Deca"/>
                <a:cs typeface="Lexend Deca"/>
                <a:sym typeface="Lexend Deca"/>
              </a:defRPr>
            </a:lvl4pPr>
            <a:lvl5pPr marR="0" lvl="4" algn="r" rtl="0">
              <a:lnSpc>
                <a:spcPct val="100000"/>
              </a:lnSpc>
              <a:spcBef>
                <a:spcPts val="0"/>
              </a:spcBef>
              <a:spcAft>
                <a:spcPts val="0"/>
              </a:spcAft>
              <a:buClr>
                <a:srgbClr val="000000"/>
              </a:buClr>
              <a:buFont typeface="Arial"/>
              <a:buNone/>
              <a:defRPr sz="1300" b="0" i="0" u="none" strike="noStrike" cap="none">
                <a:solidFill>
                  <a:schemeClr val="lt1"/>
                </a:solidFill>
                <a:latin typeface="Lexend Deca"/>
                <a:ea typeface="Lexend Deca"/>
                <a:cs typeface="Lexend Deca"/>
                <a:sym typeface="Lexend Deca"/>
              </a:defRPr>
            </a:lvl5pPr>
            <a:lvl6pPr marR="0" lvl="5" algn="r" rtl="0">
              <a:lnSpc>
                <a:spcPct val="100000"/>
              </a:lnSpc>
              <a:spcBef>
                <a:spcPts val="0"/>
              </a:spcBef>
              <a:spcAft>
                <a:spcPts val="0"/>
              </a:spcAft>
              <a:buClr>
                <a:srgbClr val="000000"/>
              </a:buClr>
              <a:buFont typeface="Arial"/>
              <a:buNone/>
              <a:defRPr sz="1300" b="0" i="0" u="none" strike="noStrike" cap="none">
                <a:solidFill>
                  <a:schemeClr val="lt1"/>
                </a:solidFill>
                <a:latin typeface="Lexend Deca"/>
                <a:ea typeface="Lexend Deca"/>
                <a:cs typeface="Lexend Deca"/>
                <a:sym typeface="Lexend Deca"/>
              </a:defRPr>
            </a:lvl6pPr>
            <a:lvl7pPr marR="0" lvl="6" algn="r" rtl="0">
              <a:lnSpc>
                <a:spcPct val="100000"/>
              </a:lnSpc>
              <a:spcBef>
                <a:spcPts val="0"/>
              </a:spcBef>
              <a:spcAft>
                <a:spcPts val="0"/>
              </a:spcAft>
              <a:buClr>
                <a:srgbClr val="000000"/>
              </a:buClr>
              <a:buFont typeface="Arial"/>
              <a:buNone/>
              <a:defRPr sz="1300" b="0" i="0" u="none" strike="noStrike" cap="none">
                <a:solidFill>
                  <a:schemeClr val="lt1"/>
                </a:solidFill>
                <a:latin typeface="Lexend Deca"/>
                <a:ea typeface="Lexend Deca"/>
                <a:cs typeface="Lexend Deca"/>
                <a:sym typeface="Lexend Deca"/>
              </a:defRPr>
            </a:lvl7pPr>
            <a:lvl8pPr marR="0" lvl="7" algn="r" rtl="0">
              <a:lnSpc>
                <a:spcPct val="100000"/>
              </a:lnSpc>
              <a:spcBef>
                <a:spcPts val="0"/>
              </a:spcBef>
              <a:spcAft>
                <a:spcPts val="0"/>
              </a:spcAft>
              <a:buClr>
                <a:srgbClr val="000000"/>
              </a:buClr>
              <a:buFont typeface="Arial"/>
              <a:buNone/>
              <a:defRPr sz="1300" b="0" i="0" u="none" strike="noStrike" cap="none">
                <a:solidFill>
                  <a:schemeClr val="lt1"/>
                </a:solidFill>
                <a:latin typeface="Lexend Deca"/>
                <a:ea typeface="Lexend Deca"/>
                <a:cs typeface="Lexend Deca"/>
                <a:sym typeface="Lexend Deca"/>
              </a:defRPr>
            </a:lvl8pPr>
            <a:lvl9pPr marR="0" lvl="8" algn="r" rtl="0">
              <a:lnSpc>
                <a:spcPct val="100000"/>
              </a:lnSpc>
              <a:spcBef>
                <a:spcPts val="0"/>
              </a:spcBef>
              <a:spcAft>
                <a:spcPts val="0"/>
              </a:spcAft>
              <a:buClr>
                <a:srgbClr val="000000"/>
              </a:buClr>
              <a:buFont typeface="Arial"/>
              <a:buNone/>
              <a:defRPr sz="1300" b="0" i="0" u="none" strike="noStrike" cap="none">
                <a:solidFill>
                  <a:schemeClr val="lt1"/>
                </a:solidFill>
                <a:latin typeface="Lexend Deca"/>
                <a:ea typeface="Lexend Deca"/>
                <a:cs typeface="Lexend Deca"/>
                <a:sym typeface="Lexend Deca"/>
              </a:defRPr>
            </a:lvl9p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300" b="0" i="0" u="none" strike="noStrike" kern="0" cap="none" spc="0" normalizeH="0" baseline="0" noProof="0" smtClean="0">
                <a:ln>
                  <a:noFill/>
                </a:ln>
                <a:solidFill>
                  <a:srgbClr val="FFFFFF"/>
                </a:solidFill>
                <a:effectLst/>
                <a:uLnTx/>
                <a:uFillTx/>
                <a:latin typeface="Lexend Deca"/>
                <a:sym typeface="Lexend Deca"/>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80</a:t>
            </a:fld>
            <a:endParaRPr kumimoji="0" lang="en" sz="1300" b="0" i="0" u="none" strike="noStrike" kern="0" cap="none" spc="0" normalizeH="0" baseline="0" noProof="0">
              <a:ln>
                <a:noFill/>
              </a:ln>
              <a:solidFill>
                <a:srgbClr val="FFFFFF"/>
              </a:solidFill>
              <a:effectLst/>
              <a:uLnTx/>
              <a:uFillTx/>
              <a:latin typeface="Lexend Deca"/>
              <a:sym typeface="Lexend Deca"/>
            </a:endParaRPr>
          </a:p>
        </p:txBody>
      </p:sp>
      <p:pic>
        <p:nvPicPr>
          <p:cNvPr id="4" name="Picture 3">
            <a:extLst>
              <a:ext uri="{FF2B5EF4-FFF2-40B4-BE49-F238E27FC236}">
                <a16:creationId xmlns:a16="http://schemas.microsoft.com/office/drawing/2014/main" xmlns="" id="{C9A48E27-F731-4B64-B791-0BD943699F97}"/>
              </a:ext>
            </a:extLst>
          </p:cNvPr>
          <p:cNvPicPr>
            <a:picLocks noChangeAspect="1"/>
          </p:cNvPicPr>
          <p:nvPr/>
        </p:nvPicPr>
        <p:blipFill>
          <a:blip r:embed="rId3"/>
          <a:stretch>
            <a:fillRect/>
          </a:stretch>
        </p:blipFill>
        <p:spPr>
          <a:xfrm>
            <a:off x="5625549" y="2716360"/>
            <a:ext cx="3250096" cy="2041270"/>
          </a:xfrm>
          <a:prstGeom prst="rect">
            <a:avLst/>
          </a:prstGeom>
        </p:spPr>
      </p:pic>
      <p:pic>
        <p:nvPicPr>
          <p:cNvPr id="6" name="Picture 5" descr="A close up of a device&#10;&#10;Description automatically generated">
            <a:extLst>
              <a:ext uri="{FF2B5EF4-FFF2-40B4-BE49-F238E27FC236}">
                <a16:creationId xmlns:a16="http://schemas.microsoft.com/office/drawing/2014/main" xmlns="" id="{9340CB86-3D0A-44B2-BD05-4F7EAF79BEFA}"/>
              </a:ext>
            </a:extLst>
          </p:cNvPr>
          <p:cNvPicPr>
            <a:picLocks noChangeAspect="1"/>
          </p:cNvPicPr>
          <p:nvPr/>
        </p:nvPicPr>
        <p:blipFill>
          <a:blip r:embed="rId4"/>
          <a:stretch>
            <a:fillRect/>
          </a:stretch>
        </p:blipFill>
        <p:spPr>
          <a:xfrm>
            <a:off x="4572000" y="409129"/>
            <a:ext cx="4303644" cy="1930184"/>
          </a:xfrm>
          <a:prstGeom prst="rect">
            <a:avLst/>
          </a:prstGeom>
        </p:spPr>
      </p:pic>
    </p:spTree>
    <p:extLst>
      <p:ext uri="{BB962C8B-B14F-4D97-AF65-F5344CB8AC3E}">
        <p14:creationId xmlns:p14="http://schemas.microsoft.com/office/powerpoint/2010/main" val="33426586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806"/>
        <p:cNvGrpSpPr/>
        <p:nvPr/>
      </p:nvGrpSpPr>
      <p:grpSpPr>
        <a:xfrm>
          <a:off x="0" y="0"/>
          <a:ext cx="0" cy="0"/>
          <a:chOff x="0" y="0"/>
          <a:chExt cx="0" cy="0"/>
        </a:xfrm>
      </p:grpSpPr>
      <p:sp>
        <p:nvSpPr>
          <p:cNvPr id="5" name="Rectangle 4">
            <a:extLst>
              <a:ext uri="{FF2B5EF4-FFF2-40B4-BE49-F238E27FC236}">
                <a16:creationId xmlns:a16="http://schemas.microsoft.com/office/drawing/2014/main" xmlns="" id="{7D8B7DB6-F6D9-4A5F-BB6A-2E9F34F94B17}"/>
              </a:ext>
            </a:extLst>
          </p:cNvPr>
          <p:cNvSpPr/>
          <p:nvPr/>
        </p:nvSpPr>
        <p:spPr>
          <a:xfrm>
            <a:off x="0" y="501220"/>
            <a:ext cx="9064487" cy="830997"/>
          </a:xfrm>
          <a:prstGeom prst="rect">
            <a:avLst/>
          </a:prstGeom>
        </p:spPr>
        <p:txBody>
          <a:bodyPr wrap="square">
            <a:spAutoFit/>
          </a:bodyPr>
          <a:lstStyle/>
          <a:p>
            <a:pPr lvl="0" algn="ctr">
              <a:buClr>
                <a:srgbClr val="FFFFFF"/>
              </a:buClr>
            </a:pPr>
            <a:r>
              <a:rPr lang="en-US" sz="2400" b="1" dirty="0">
                <a:solidFill>
                  <a:srgbClr val="FFFFFF"/>
                </a:solidFill>
              </a:rPr>
              <a:t>A Real-Time Fire Detection Method from Video with Multifeatured Fusion</a:t>
            </a:r>
          </a:p>
        </p:txBody>
      </p:sp>
      <p:sp>
        <p:nvSpPr>
          <p:cNvPr id="3" name="Rectangle 2">
            <a:extLst>
              <a:ext uri="{FF2B5EF4-FFF2-40B4-BE49-F238E27FC236}">
                <a16:creationId xmlns:a16="http://schemas.microsoft.com/office/drawing/2014/main" xmlns="" id="{89D636F1-6FD4-456F-9043-082E3BD1AC3D}"/>
              </a:ext>
            </a:extLst>
          </p:cNvPr>
          <p:cNvSpPr/>
          <p:nvPr/>
        </p:nvSpPr>
        <p:spPr>
          <a:xfrm>
            <a:off x="6740578" y="501220"/>
            <a:ext cx="2063541" cy="5386090"/>
          </a:xfrm>
          <a:prstGeom prst="rect">
            <a:avLst/>
          </a:prstGeom>
        </p:spPr>
        <p:txBody>
          <a:bodyPr wrap="square">
            <a:spAutoFit/>
          </a:bodyPr>
          <a:lstStyle/>
          <a:p>
            <a:pPr lvl="0" algn="ctr"/>
            <a:r>
              <a:rPr lang="en-US" sz="34400" b="1" dirty="0">
                <a:solidFill>
                  <a:srgbClr val="6E86B6"/>
                </a:solidFill>
                <a:latin typeface="Titillium Web"/>
              </a:rPr>
              <a:t>8</a:t>
            </a:r>
            <a:endParaRPr lang="en-GB" sz="19900" b="1" dirty="0">
              <a:solidFill>
                <a:srgbClr val="6E86B6"/>
              </a:solidFill>
              <a:latin typeface="Titillium Web"/>
            </a:endParaRPr>
          </a:p>
        </p:txBody>
      </p:sp>
    </p:spTree>
    <p:extLst>
      <p:ext uri="{BB962C8B-B14F-4D97-AF65-F5344CB8AC3E}">
        <p14:creationId xmlns:p14="http://schemas.microsoft.com/office/powerpoint/2010/main" val="17807600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806"/>
        <p:cNvGrpSpPr/>
        <p:nvPr/>
      </p:nvGrpSpPr>
      <p:grpSpPr>
        <a:xfrm>
          <a:off x="0" y="0"/>
          <a:ext cx="0" cy="0"/>
          <a:chOff x="0" y="0"/>
          <a:chExt cx="0" cy="0"/>
        </a:xfrm>
      </p:grpSpPr>
      <p:sp>
        <p:nvSpPr>
          <p:cNvPr id="15" name="Google Shape;104;p18">
            <a:extLst>
              <a:ext uri="{FF2B5EF4-FFF2-40B4-BE49-F238E27FC236}">
                <a16:creationId xmlns:a16="http://schemas.microsoft.com/office/drawing/2014/main" xmlns="" id="{A4A581C2-9363-421E-87AD-5165409948E3}"/>
              </a:ext>
            </a:extLst>
          </p:cNvPr>
          <p:cNvSpPr txBox="1">
            <a:spLocks/>
          </p:cNvSpPr>
          <p:nvPr/>
        </p:nvSpPr>
        <p:spPr>
          <a:xfrm>
            <a:off x="19515" y="32081"/>
            <a:ext cx="8461069" cy="5016997"/>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81000" algn="l" rtl="0">
              <a:lnSpc>
                <a:spcPct val="115000"/>
              </a:lnSpc>
              <a:spcBef>
                <a:spcPts val="600"/>
              </a:spcBef>
              <a:spcAft>
                <a:spcPts val="0"/>
              </a:spcAft>
              <a:buClr>
                <a:schemeClr val="accent5"/>
              </a:buClr>
              <a:buSzPts val="2400"/>
              <a:buFont typeface="Muli Light"/>
              <a:buChar char="⬡"/>
              <a:defRPr sz="2400" b="0" i="0" u="none" strike="noStrike" cap="none">
                <a:solidFill>
                  <a:schemeClr val="lt1"/>
                </a:solidFill>
                <a:latin typeface="Muli Light"/>
                <a:ea typeface="Muli Light"/>
                <a:cs typeface="Muli Light"/>
                <a:sym typeface="Muli Light"/>
              </a:defRPr>
            </a:lvl1pPr>
            <a:lvl2pPr marL="914400" marR="0" lvl="1" indent="-381000" algn="l" rtl="0">
              <a:lnSpc>
                <a:spcPct val="115000"/>
              </a:lnSpc>
              <a:spcBef>
                <a:spcPts val="0"/>
              </a:spcBef>
              <a:spcAft>
                <a:spcPts val="0"/>
              </a:spcAft>
              <a:buClr>
                <a:schemeClr val="accent5"/>
              </a:buClr>
              <a:buSzPts val="2400"/>
              <a:buFont typeface="Muli Light"/>
              <a:buChar char="∙"/>
              <a:defRPr sz="2400" b="0" i="0" u="none" strike="noStrike" cap="none">
                <a:solidFill>
                  <a:schemeClr val="lt1"/>
                </a:solidFill>
                <a:latin typeface="Muli Light"/>
                <a:ea typeface="Muli Light"/>
                <a:cs typeface="Muli Light"/>
                <a:sym typeface="Muli Light"/>
              </a:defRPr>
            </a:lvl2pPr>
            <a:lvl3pPr marL="1371600" marR="0" lvl="2" indent="-381000" algn="l" rtl="0">
              <a:lnSpc>
                <a:spcPct val="115000"/>
              </a:lnSpc>
              <a:spcBef>
                <a:spcPts val="0"/>
              </a:spcBef>
              <a:spcAft>
                <a:spcPts val="0"/>
              </a:spcAft>
              <a:buClr>
                <a:schemeClr val="accent5"/>
              </a:buClr>
              <a:buSzPts val="2400"/>
              <a:buFont typeface="Muli Light"/>
              <a:buChar char="∙"/>
              <a:defRPr sz="2400" b="0" i="0" u="none" strike="noStrike" cap="none">
                <a:solidFill>
                  <a:schemeClr val="lt1"/>
                </a:solidFill>
                <a:latin typeface="Muli Light"/>
                <a:ea typeface="Muli Light"/>
                <a:cs typeface="Muli Light"/>
                <a:sym typeface="Muli Light"/>
              </a:defRPr>
            </a:lvl3pPr>
            <a:lvl4pPr marL="1828800" marR="0" lvl="3" indent="-381000" algn="l" rtl="0">
              <a:lnSpc>
                <a:spcPct val="115000"/>
              </a:lnSpc>
              <a:spcBef>
                <a:spcPts val="0"/>
              </a:spcBef>
              <a:spcAft>
                <a:spcPts val="0"/>
              </a:spcAft>
              <a:buClr>
                <a:schemeClr val="lt1"/>
              </a:buClr>
              <a:buSzPts val="2400"/>
              <a:buFont typeface="Muli Light"/>
              <a:buChar char="●"/>
              <a:defRPr sz="2400" b="0" i="0" u="none" strike="noStrike" cap="none">
                <a:solidFill>
                  <a:schemeClr val="lt1"/>
                </a:solidFill>
                <a:latin typeface="Muli Light"/>
                <a:ea typeface="Muli Light"/>
                <a:cs typeface="Muli Light"/>
                <a:sym typeface="Muli Light"/>
              </a:defRPr>
            </a:lvl4pPr>
            <a:lvl5pPr marL="2286000" marR="0" lvl="4" indent="-381000" algn="l" rtl="0">
              <a:lnSpc>
                <a:spcPct val="115000"/>
              </a:lnSpc>
              <a:spcBef>
                <a:spcPts val="0"/>
              </a:spcBef>
              <a:spcAft>
                <a:spcPts val="0"/>
              </a:spcAft>
              <a:buClr>
                <a:schemeClr val="lt1"/>
              </a:buClr>
              <a:buSzPts val="2400"/>
              <a:buFont typeface="Muli Light"/>
              <a:buChar char="○"/>
              <a:defRPr sz="2400" b="0" i="0" u="none" strike="noStrike" cap="none">
                <a:solidFill>
                  <a:schemeClr val="lt1"/>
                </a:solidFill>
                <a:latin typeface="Muli Light"/>
                <a:ea typeface="Muli Light"/>
                <a:cs typeface="Muli Light"/>
                <a:sym typeface="Muli Light"/>
              </a:defRPr>
            </a:lvl5pPr>
            <a:lvl6pPr marL="2743200" marR="0" lvl="5" indent="-381000" algn="l" rtl="0">
              <a:lnSpc>
                <a:spcPct val="115000"/>
              </a:lnSpc>
              <a:spcBef>
                <a:spcPts val="0"/>
              </a:spcBef>
              <a:spcAft>
                <a:spcPts val="0"/>
              </a:spcAft>
              <a:buClr>
                <a:schemeClr val="lt1"/>
              </a:buClr>
              <a:buSzPts val="2400"/>
              <a:buFont typeface="Muli Light"/>
              <a:buChar char="■"/>
              <a:defRPr sz="2400" b="0" i="0" u="none" strike="noStrike" cap="none">
                <a:solidFill>
                  <a:schemeClr val="lt1"/>
                </a:solidFill>
                <a:latin typeface="Muli Light"/>
                <a:ea typeface="Muli Light"/>
                <a:cs typeface="Muli Light"/>
                <a:sym typeface="Muli Light"/>
              </a:defRPr>
            </a:lvl6pPr>
            <a:lvl7pPr marL="3200400" marR="0" lvl="6" indent="-381000" algn="l" rtl="0">
              <a:lnSpc>
                <a:spcPct val="115000"/>
              </a:lnSpc>
              <a:spcBef>
                <a:spcPts val="0"/>
              </a:spcBef>
              <a:spcAft>
                <a:spcPts val="0"/>
              </a:spcAft>
              <a:buClr>
                <a:schemeClr val="lt1"/>
              </a:buClr>
              <a:buSzPts val="2400"/>
              <a:buFont typeface="Muli Light"/>
              <a:buChar char="●"/>
              <a:defRPr sz="2400" b="0" i="0" u="none" strike="noStrike" cap="none">
                <a:solidFill>
                  <a:schemeClr val="lt1"/>
                </a:solidFill>
                <a:latin typeface="Muli Light"/>
                <a:ea typeface="Muli Light"/>
                <a:cs typeface="Muli Light"/>
                <a:sym typeface="Muli Light"/>
              </a:defRPr>
            </a:lvl7pPr>
            <a:lvl8pPr marL="3657600" marR="0" lvl="7" indent="-381000" algn="l" rtl="0">
              <a:lnSpc>
                <a:spcPct val="115000"/>
              </a:lnSpc>
              <a:spcBef>
                <a:spcPts val="0"/>
              </a:spcBef>
              <a:spcAft>
                <a:spcPts val="0"/>
              </a:spcAft>
              <a:buClr>
                <a:schemeClr val="lt1"/>
              </a:buClr>
              <a:buSzPts val="2400"/>
              <a:buFont typeface="Muli Light"/>
              <a:buChar char="○"/>
              <a:defRPr sz="2400" b="0" i="0" u="none" strike="noStrike" cap="none">
                <a:solidFill>
                  <a:schemeClr val="lt1"/>
                </a:solidFill>
                <a:latin typeface="Muli Light"/>
                <a:ea typeface="Muli Light"/>
                <a:cs typeface="Muli Light"/>
                <a:sym typeface="Muli Light"/>
              </a:defRPr>
            </a:lvl8pPr>
            <a:lvl9pPr marL="4114800" marR="0" lvl="8" indent="-381000" algn="l" rtl="0">
              <a:lnSpc>
                <a:spcPct val="115000"/>
              </a:lnSpc>
              <a:spcBef>
                <a:spcPts val="0"/>
              </a:spcBef>
              <a:spcAft>
                <a:spcPts val="0"/>
              </a:spcAft>
              <a:buClr>
                <a:schemeClr val="lt1"/>
              </a:buClr>
              <a:buSzPts val="2400"/>
              <a:buFont typeface="Muli Light"/>
              <a:buChar char="■"/>
              <a:defRPr sz="2400" b="0" i="0" u="none" strike="noStrike" cap="none">
                <a:solidFill>
                  <a:schemeClr val="lt1"/>
                </a:solidFill>
                <a:latin typeface="Muli Light"/>
                <a:ea typeface="Muli Light"/>
                <a:cs typeface="Muli Light"/>
                <a:sym typeface="Muli Light"/>
              </a:defRPr>
            </a:lvl9pPr>
          </a:lstStyle>
          <a:p>
            <a:pPr>
              <a:buClr>
                <a:srgbClr val="A458FF"/>
              </a:buClr>
            </a:pPr>
            <a:r>
              <a:rPr kumimoji="0" lang="en-GB" sz="2400" b="1" i="0" u="none" strike="noStrike" kern="0" cap="none" spc="0" normalizeH="0" baseline="0" noProof="0" dirty="0">
                <a:ln>
                  <a:noFill/>
                </a:ln>
                <a:solidFill>
                  <a:srgbClr val="FFFFFF"/>
                </a:solidFill>
                <a:effectLst/>
                <a:uLnTx/>
                <a:uFillTx/>
                <a:latin typeface="Muli Light"/>
                <a:sym typeface="Muli Light"/>
              </a:rPr>
              <a:t>Algorithm &amp; Model</a:t>
            </a:r>
            <a:endParaRPr lang="en-US" sz="1400" dirty="0">
              <a:solidFill>
                <a:srgbClr val="FFFFFF"/>
              </a:solidFill>
            </a:endParaRPr>
          </a:p>
          <a:p>
            <a:pPr>
              <a:buClr>
                <a:srgbClr val="A458FF"/>
              </a:buClr>
            </a:pPr>
            <a:r>
              <a:rPr kumimoji="0" lang="en-GB" sz="2400" b="1" i="0" u="none" strike="noStrike" kern="0" cap="none" spc="0" normalizeH="0" baseline="0" noProof="0" dirty="0">
                <a:ln>
                  <a:noFill/>
                </a:ln>
                <a:solidFill>
                  <a:srgbClr val="FFFFFF"/>
                </a:solidFill>
                <a:effectLst/>
                <a:uLnTx/>
                <a:uFillTx/>
                <a:latin typeface="Muli Light"/>
                <a:sym typeface="Muli Light"/>
              </a:rPr>
              <a:t>Result</a:t>
            </a:r>
          </a:p>
          <a:p>
            <a:pPr marL="76200" lvl="0" indent="0">
              <a:buClr>
                <a:srgbClr val="A458FF"/>
              </a:buClr>
              <a:buNone/>
            </a:pPr>
            <a:r>
              <a:rPr lang="en-US" sz="1400" dirty="0">
                <a:solidFill>
                  <a:srgbClr val="FFFFFF"/>
                </a:solidFill>
              </a:rPr>
              <a:t>	</a:t>
            </a:r>
          </a:p>
          <a:p>
            <a:pPr marL="76200" lvl="0" indent="0">
              <a:buClr>
                <a:srgbClr val="A458FF"/>
              </a:buClr>
              <a:buNone/>
            </a:pPr>
            <a:endParaRPr lang="en-US" sz="1400" dirty="0">
              <a:solidFill>
                <a:srgbClr val="FFFFFF"/>
              </a:solidFill>
            </a:endParaRPr>
          </a:p>
          <a:p>
            <a:pPr marL="76200" lvl="0" indent="0">
              <a:buClr>
                <a:srgbClr val="A458FF"/>
              </a:buClr>
              <a:buNone/>
            </a:pPr>
            <a:endParaRPr lang="en-US" sz="1400" dirty="0">
              <a:solidFill>
                <a:srgbClr val="FFFFFF"/>
              </a:solidFill>
            </a:endParaRPr>
          </a:p>
          <a:p>
            <a:pPr marL="76200" lvl="0" indent="0">
              <a:buClr>
                <a:srgbClr val="A458FF"/>
              </a:buClr>
              <a:buNone/>
            </a:pPr>
            <a:endParaRPr lang="en-US" sz="1400" dirty="0">
              <a:solidFill>
                <a:srgbClr val="FFFFFF"/>
              </a:solidFill>
            </a:endParaRPr>
          </a:p>
          <a:p>
            <a:pPr marL="76200" lvl="0" indent="0">
              <a:buClr>
                <a:srgbClr val="A458FF"/>
              </a:buClr>
              <a:buNone/>
            </a:pPr>
            <a:endParaRPr lang="en-US" sz="1400" dirty="0">
              <a:solidFill>
                <a:srgbClr val="FFFFFF"/>
              </a:solidFill>
            </a:endParaRPr>
          </a:p>
          <a:p>
            <a:pPr marL="76200" lvl="0" indent="0">
              <a:buClr>
                <a:srgbClr val="A458FF"/>
              </a:buClr>
              <a:buNone/>
            </a:pPr>
            <a:endParaRPr lang="en-US" sz="1400" dirty="0">
              <a:solidFill>
                <a:srgbClr val="FFFFFF"/>
              </a:solidFill>
            </a:endParaRPr>
          </a:p>
          <a:p>
            <a:pPr>
              <a:buClr>
                <a:srgbClr val="A458FF"/>
              </a:buClr>
            </a:pPr>
            <a:r>
              <a:rPr kumimoji="0" lang="en-GB" sz="2400" b="1" i="0" u="none" strike="noStrike" kern="0" cap="none" spc="0" normalizeH="0" baseline="0" noProof="0" dirty="0">
                <a:ln>
                  <a:noFill/>
                </a:ln>
                <a:solidFill>
                  <a:srgbClr val="FFFFFF"/>
                </a:solidFill>
                <a:effectLst/>
                <a:uLnTx/>
                <a:uFillTx/>
                <a:latin typeface="Muli Light"/>
                <a:sym typeface="Muli Light"/>
              </a:rPr>
              <a:t>Conclusion</a:t>
            </a:r>
          </a:p>
          <a:p>
            <a:pPr marL="990600" lvl="2" indent="0">
              <a:buClr>
                <a:srgbClr val="A458FF"/>
              </a:buClr>
              <a:buNone/>
            </a:pPr>
            <a:r>
              <a:rPr lang="en-US" sz="1400" dirty="0"/>
              <a:t>a new video-based flame multi-features fusion fire detection method was proposed  First, the combination of motion detection and color detection greatly improved the detection speed and reduced the redundancy calculation. Second, the motion detection was based on the improved frame difference method. *</a:t>
            </a:r>
            <a:r>
              <a:rPr lang="en-US" sz="1400" dirty="0" err="1"/>
              <a:t>ird</a:t>
            </a:r>
            <a:r>
              <a:rPr lang="en-US" sz="1400" dirty="0"/>
              <a:t>, the fire preprocessing stage can be combined with the subsequent advanced feature extraction of the flame to reduce the calculation time</a:t>
            </a:r>
          </a:p>
          <a:p>
            <a:pPr marL="990600" lvl="2" indent="0">
              <a:buClr>
                <a:srgbClr val="A458FF"/>
              </a:buClr>
              <a:buNone/>
            </a:pPr>
            <a:r>
              <a:rPr kumimoji="0" lang="en-US" sz="1400" b="1" i="0" u="none" strike="noStrike" kern="0" cap="none" spc="0" normalizeH="0" baseline="0" noProof="0" dirty="0">
                <a:ln>
                  <a:noFill/>
                </a:ln>
                <a:solidFill>
                  <a:srgbClr val="FFFFFF"/>
                </a:solidFill>
                <a:effectLst/>
                <a:uLnTx/>
                <a:uFillTx/>
                <a:latin typeface="Muli Light"/>
                <a:sym typeface="Muli Light"/>
              </a:rPr>
              <a:t>Data</a:t>
            </a:r>
            <a:r>
              <a:rPr lang="en-US" sz="1400" b="1" dirty="0">
                <a:solidFill>
                  <a:srgbClr val="FFFFFF"/>
                </a:solidFill>
              </a:rPr>
              <a:t>set</a:t>
            </a:r>
            <a:r>
              <a:rPr lang="en-US" sz="1400" dirty="0">
                <a:solidFill>
                  <a:srgbClr val="FFFFFF"/>
                </a:solidFill>
              </a:rPr>
              <a:t> : e http://www.firedata.club, which is completely open and free for readers and researchers.</a:t>
            </a:r>
            <a:endParaRPr kumimoji="0" lang="en-GB" sz="2400" i="0" u="none" strike="noStrike" kern="0" cap="none" spc="0" normalizeH="0" baseline="0" noProof="0" dirty="0">
              <a:ln>
                <a:noFill/>
              </a:ln>
              <a:solidFill>
                <a:srgbClr val="FFFFFF"/>
              </a:solidFill>
              <a:effectLst/>
              <a:uLnTx/>
              <a:uFillTx/>
              <a:latin typeface="Muli Light"/>
              <a:sym typeface="Muli Light"/>
            </a:endParaRPr>
          </a:p>
        </p:txBody>
      </p:sp>
      <p:sp>
        <p:nvSpPr>
          <p:cNvPr id="16" name="Google Shape;105;p18">
            <a:extLst>
              <a:ext uri="{FF2B5EF4-FFF2-40B4-BE49-F238E27FC236}">
                <a16:creationId xmlns:a16="http://schemas.microsoft.com/office/drawing/2014/main" xmlns="" id="{9D89653B-B1D1-48CA-8827-0470FACA04A4}"/>
              </a:ext>
            </a:extLst>
          </p:cNvPr>
          <p:cNvSpPr txBox="1">
            <a:spLocks/>
          </p:cNvSpPr>
          <p:nvPr/>
        </p:nvSpPr>
        <p:spPr>
          <a:xfrm>
            <a:off x="8480584" y="4749851"/>
            <a:ext cx="548700" cy="3936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300" b="0" i="0" u="none" strike="noStrike" cap="none">
                <a:solidFill>
                  <a:schemeClr val="lt1"/>
                </a:solidFill>
                <a:latin typeface="Lexend Deca"/>
                <a:ea typeface="Lexend Deca"/>
                <a:cs typeface="Lexend Deca"/>
                <a:sym typeface="Lexend Deca"/>
              </a:defRPr>
            </a:lvl1pPr>
            <a:lvl2pPr marR="0" lvl="1" algn="r" rtl="0">
              <a:lnSpc>
                <a:spcPct val="100000"/>
              </a:lnSpc>
              <a:spcBef>
                <a:spcPts val="0"/>
              </a:spcBef>
              <a:spcAft>
                <a:spcPts val="0"/>
              </a:spcAft>
              <a:buClr>
                <a:srgbClr val="000000"/>
              </a:buClr>
              <a:buFont typeface="Arial"/>
              <a:buNone/>
              <a:defRPr sz="1300" b="0" i="0" u="none" strike="noStrike" cap="none">
                <a:solidFill>
                  <a:schemeClr val="lt1"/>
                </a:solidFill>
                <a:latin typeface="Lexend Deca"/>
                <a:ea typeface="Lexend Deca"/>
                <a:cs typeface="Lexend Deca"/>
                <a:sym typeface="Lexend Deca"/>
              </a:defRPr>
            </a:lvl2pPr>
            <a:lvl3pPr marR="0" lvl="2" algn="r" rtl="0">
              <a:lnSpc>
                <a:spcPct val="100000"/>
              </a:lnSpc>
              <a:spcBef>
                <a:spcPts val="0"/>
              </a:spcBef>
              <a:spcAft>
                <a:spcPts val="0"/>
              </a:spcAft>
              <a:buClr>
                <a:srgbClr val="000000"/>
              </a:buClr>
              <a:buFont typeface="Arial"/>
              <a:buNone/>
              <a:defRPr sz="1300" b="0" i="0" u="none" strike="noStrike" cap="none">
                <a:solidFill>
                  <a:schemeClr val="lt1"/>
                </a:solidFill>
                <a:latin typeface="Lexend Deca"/>
                <a:ea typeface="Lexend Deca"/>
                <a:cs typeface="Lexend Deca"/>
                <a:sym typeface="Lexend Deca"/>
              </a:defRPr>
            </a:lvl3pPr>
            <a:lvl4pPr marR="0" lvl="3" algn="r" rtl="0">
              <a:lnSpc>
                <a:spcPct val="100000"/>
              </a:lnSpc>
              <a:spcBef>
                <a:spcPts val="0"/>
              </a:spcBef>
              <a:spcAft>
                <a:spcPts val="0"/>
              </a:spcAft>
              <a:buClr>
                <a:srgbClr val="000000"/>
              </a:buClr>
              <a:buFont typeface="Arial"/>
              <a:buNone/>
              <a:defRPr sz="1300" b="0" i="0" u="none" strike="noStrike" cap="none">
                <a:solidFill>
                  <a:schemeClr val="lt1"/>
                </a:solidFill>
                <a:latin typeface="Lexend Deca"/>
                <a:ea typeface="Lexend Deca"/>
                <a:cs typeface="Lexend Deca"/>
                <a:sym typeface="Lexend Deca"/>
              </a:defRPr>
            </a:lvl4pPr>
            <a:lvl5pPr marR="0" lvl="4" algn="r" rtl="0">
              <a:lnSpc>
                <a:spcPct val="100000"/>
              </a:lnSpc>
              <a:spcBef>
                <a:spcPts val="0"/>
              </a:spcBef>
              <a:spcAft>
                <a:spcPts val="0"/>
              </a:spcAft>
              <a:buClr>
                <a:srgbClr val="000000"/>
              </a:buClr>
              <a:buFont typeface="Arial"/>
              <a:buNone/>
              <a:defRPr sz="1300" b="0" i="0" u="none" strike="noStrike" cap="none">
                <a:solidFill>
                  <a:schemeClr val="lt1"/>
                </a:solidFill>
                <a:latin typeface="Lexend Deca"/>
                <a:ea typeface="Lexend Deca"/>
                <a:cs typeface="Lexend Deca"/>
                <a:sym typeface="Lexend Deca"/>
              </a:defRPr>
            </a:lvl5pPr>
            <a:lvl6pPr marR="0" lvl="5" algn="r" rtl="0">
              <a:lnSpc>
                <a:spcPct val="100000"/>
              </a:lnSpc>
              <a:spcBef>
                <a:spcPts val="0"/>
              </a:spcBef>
              <a:spcAft>
                <a:spcPts val="0"/>
              </a:spcAft>
              <a:buClr>
                <a:srgbClr val="000000"/>
              </a:buClr>
              <a:buFont typeface="Arial"/>
              <a:buNone/>
              <a:defRPr sz="1300" b="0" i="0" u="none" strike="noStrike" cap="none">
                <a:solidFill>
                  <a:schemeClr val="lt1"/>
                </a:solidFill>
                <a:latin typeface="Lexend Deca"/>
                <a:ea typeface="Lexend Deca"/>
                <a:cs typeface="Lexend Deca"/>
                <a:sym typeface="Lexend Deca"/>
              </a:defRPr>
            </a:lvl6pPr>
            <a:lvl7pPr marR="0" lvl="6" algn="r" rtl="0">
              <a:lnSpc>
                <a:spcPct val="100000"/>
              </a:lnSpc>
              <a:spcBef>
                <a:spcPts val="0"/>
              </a:spcBef>
              <a:spcAft>
                <a:spcPts val="0"/>
              </a:spcAft>
              <a:buClr>
                <a:srgbClr val="000000"/>
              </a:buClr>
              <a:buFont typeface="Arial"/>
              <a:buNone/>
              <a:defRPr sz="1300" b="0" i="0" u="none" strike="noStrike" cap="none">
                <a:solidFill>
                  <a:schemeClr val="lt1"/>
                </a:solidFill>
                <a:latin typeface="Lexend Deca"/>
                <a:ea typeface="Lexend Deca"/>
                <a:cs typeface="Lexend Deca"/>
                <a:sym typeface="Lexend Deca"/>
              </a:defRPr>
            </a:lvl7pPr>
            <a:lvl8pPr marR="0" lvl="7" algn="r" rtl="0">
              <a:lnSpc>
                <a:spcPct val="100000"/>
              </a:lnSpc>
              <a:spcBef>
                <a:spcPts val="0"/>
              </a:spcBef>
              <a:spcAft>
                <a:spcPts val="0"/>
              </a:spcAft>
              <a:buClr>
                <a:srgbClr val="000000"/>
              </a:buClr>
              <a:buFont typeface="Arial"/>
              <a:buNone/>
              <a:defRPr sz="1300" b="0" i="0" u="none" strike="noStrike" cap="none">
                <a:solidFill>
                  <a:schemeClr val="lt1"/>
                </a:solidFill>
                <a:latin typeface="Lexend Deca"/>
                <a:ea typeface="Lexend Deca"/>
                <a:cs typeface="Lexend Deca"/>
                <a:sym typeface="Lexend Deca"/>
              </a:defRPr>
            </a:lvl8pPr>
            <a:lvl9pPr marR="0" lvl="8" algn="r" rtl="0">
              <a:lnSpc>
                <a:spcPct val="100000"/>
              </a:lnSpc>
              <a:spcBef>
                <a:spcPts val="0"/>
              </a:spcBef>
              <a:spcAft>
                <a:spcPts val="0"/>
              </a:spcAft>
              <a:buClr>
                <a:srgbClr val="000000"/>
              </a:buClr>
              <a:buFont typeface="Arial"/>
              <a:buNone/>
              <a:defRPr sz="1300" b="0" i="0" u="none" strike="noStrike" cap="none">
                <a:solidFill>
                  <a:schemeClr val="lt1"/>
                </a:solidFill>
                <a:latin typeface="Lexend Deca"/>
                <a:ea typeface="Lexend Deca"/>
                <a:cs typeface="Lexend Deca"/>
                <a:sym typeface="Lexend Deca"/>
              </a:defRPr>
            </a:lvl9p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300" b="0" i="0" u="none" strike="noStrike" kern="0" cap="none" spc="0" normalizeH="0" baseline="0" noProof="0" smtClean="0">
                <a:ln>
                  <a:noFill/>
                </a:ln>
                <a:solidFill>
                  <a:srgbClr val="FFFFFF"/>
                </a:solidFill>
                <a:effectLst/>
                <a:uLnTx/>
                <a:uFillTx/>
                <a:latin typeface="Lexend Deca"/>
                <a:sym typeface="Lexend Deca"/>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82</a:t>
            </a:fld>
            <a:endParaRPr kumimoji="0" lang="en" sz="1300" b="0" i="0" u="none" strike="noStrike" kern="0" cap="none" spc="0" normalizeH="0" baseline="0" noProof="0">
              <a:ln>
                <a:noFill/>
              </a:ln>
              <a:solidFill>
                <a:srgbClr val="FFFFFF"/>
              </a:solidFill>
              <a:effectLst/>
              <a:uLnTx/>
              <a:uFillTx/>
              <a:latin typeface="Lexend Deca"/>
              <a:sym typeface="Lexend Deca"/>
            </a:endParaRPr>
          </a:p>
        </p:txBody>
      </p:sp>
      <p:pic>
        <p:nvPicPr>
          <p:cNvPr id="3" name="Picture 2">
            <a:extLst>
              <a:ext uri="{FF2B5EF4-FFF2-40B4-BE49-F238E27FC236}">
                <a16:creationId xmlns:a16="http://schemas.microsoft.com/office/drawing/2014/main" xmlns="" id="{E21BC4AA-37ED-4294-A6DD-C88C08FDE927}"/>
              </a:ext>
            </a:extLst>
          </p:cNvPr>
          <p:cNvPicPr>
            <a:picLocks noChangeAspect="1"/>
          </p:cNvPicPr>
          <p:nvPr/>
        </p:nvPicPr>
        <p:blipFill>
          <a:blip r:embed="rId3"/>
          <a:stretch>
            <a:fillRect/>
          </a:stretch>
        </p:blipFill>
        <p:spPr>
          <a:xfrm>
            <a:off x="5884778" y="250964"/>
            <a:ext cx="2870156" cy="3055679"/>
          </a:xfrm>
          <a:prstGeom prst="rect">
            <a:avLst/>
          </a:prstGeom>
        </p:spPr>
      </p:pic>
      <p:pic>
        <p:nvPicPr>
          <p:cNvPr id="7" name="Picture 6" descr="A screenshot of a cell phone&#10;&#10;Description automatically generated">
            <a:extLst>
              <a:ext uri="{FF2B5EF4-FFF2-40B4-BE49-F238E27FC236}">
                <a16:creationId xmlns:a16="http://schemas.microsoft.com/office/drawing/2014/main" xmlns="" id="{D2128978-C3BA-4CAF-B4B3-6BCA15766E43}"/>
              </a:ext>
            </a:extLst>
          </p:cNvPr>
          <p:cNvPicPr>
            <a:picLocks noChangeAspect="1"/>
          </p:cNvPicPr>
          <p:nvPr/>
        </p:nvPicPr>
        <p:blipFill>
          <a:blip r:embed="rId4"/>
          <a:stretch>
            <a:fillRect/>
          </a:stretch>
        </p:blipFill>
        <p:spPr>
          <a:xfrm>
            <a:off x="951995" y="1097836"/>
            <a:ext cx="4109351" cy="1686160"/>
          </a:xfrm>
          <a:prstGeom prst="rect">
            <a:avLst/>
          </a:prstGeom>
        </p:spPr>
      </p:pic>
    </p:spTree>
    <p:extLst>
      <p:ext uri="{BB962C8B-B14F-4D97-AF65-F5344CB8AC3E}">
        <p14:creationId xmlns:p14="http://schemas.microsoft.com/office/powerpoint/2010/main" val="227207764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800"/>
        <p:cNvGrpSpPr/>
        <p:nvPr/>
      </p:nvGrpSpPr>
      <p:grpSpPr>
        <a:xfrm>
          <a:off x="0" y="0"/>
          <a:ext cx="0" cy="0"/>
          <a:chOff x="0" y="0"/>
          <a:chExt cx="0" cy="0"/>
        </a:xfrm>
      </p:grpSpPr>
      <p:sp>
        <p:nvSpPr>
          <p:cNvPr id="801" name="Google Shape;801;p18"/>
          <p:cNvSpPr txBox="1">
            <a:spLocks noGrp="1"/>
          </p:cNvSpPr>
          <p:nvPr>
            <p:ph type="body" idx="1"/>
          </p:nvPr>
        </p:nvSpPr>
        <p:spPr>
          <a:xfrm>
            <a:off x="1669850" y="1857000"/>
            <a:ext cx="5804400" cy="2741700"/>
          </a:xfrm>
          <a:prstGeom prst="rect">
            <a:avLst/>
          </a:prstGeom>
        </p:spPr>
        <p:txBody>
          <a:bodyPr spcFirstLastPara="1" wrap="square" lIns="91425" tIns="91425" rIns="91425" bIns="91425" anchor="t" anchorCtr="0">
            <a:noAutofit/>
          </a:bodyPr>
          <a:lstStyle/>
          <a:p>
            <a:pPr marL="0" indent="0">
              <a:buNone/>
            </a:pPr>
            <a:r>
              <a:rPr lang="en" sz="4000" dirty="0">
                <a:solidFill>
                  <a:schemeClr val="lt1"/>
                </a:solidFill>
              </a:rPr>
              <a:t>“ </a:t>
            </a:r>
            <a:r>
              <a:rPr lang="en-US" sz="4000" dirty="0">
                <a:solidFill>
                  <a:schemeClr val="lt1"/>
                </a:solidFill>
              </a:rPr>
              <a:t>Khadija Serag Hamd </a:t>
            </a:r>
            <a:r>
              <a:rPr lang="en" sz="4000" dirty="0">
                <a:solidFill>
                  <a:schemeClr val="lt1"/>
                </a:solidFill>
              </a:rPr>
              <a:t>”</a:t>
            </a:r>
            <a:r>
              <a:rPr lang="ar-EG" dirty="0">
                <a:solidFill>
                  <a:schemeClr val="lt1"/>
                </a:solidFill>
              </a:rPr>
              <a:t/>
            </a:r>
            <a:br>
              <a:rPr lang="ar-EG" dirty="0">
                <a:solidFill>
                  <a:schemeClr val="lt1"/>
                </a:solidFill>
              </a:rPr>
            </a:br>
            <a:endParaRPr dirty="0"/>
          </a:p>
        </p:txBody>
      </p:sp>
      <p:sp>
        <p:nvSpPr>
          <p:cNvPr id="802" name="Google Shape;802;p18"/>
          <p:cNvSpPr txBox="1">
            <a:spLocks noGrp="1"/>
          </p:cNvSpPr>
          <p:nvPr>
            <p:ph type="sldNum" idx="12"/>
          </p:nvPr>
        </p:nvSpPr>
        <p:spPr>
          <a:xfrm>
            <a:off x="8586575" y="-11875"/>
            <a:ext cx="557400" cy="54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83</a:t>
            </a:fld>
            <a:endParaRPr dirty="0"/>
          </a:p>
        </p:txBody>
      </p:sp>
    </p:spTree>
    <p:extLst>
      <p:ext uri="{BB962C8B-B14F-4D97-AF65-F5344CB8AC3E}">
        <p14:creationId xmlns:p14="http://schemas.microsoft.com/office/powerpoint/2010/main" val="2965344381"/>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820"/>
        <p:cNvGrpSpPr/>
        <p:nvPr/>
      </p:nvGrpSpPr>
      <p:grpSpPr>
        <a:xfrm>
          <a:off x="0" y="0"/>
          <a:ext cx="0" cy="0"/>
          <a:chOff x="0" y="0"/>
          <a:chExt cx="0" cy="0"/>
        </a:xfrm>
      </p:grpSpPr>
      <p:sp>
        <p:nvSpPr>
          <p:cNvPr id="835" name="Google Shape;835;p21"/>
          <p:cNvSpPr txBox="1">
            <a:spLocks noGrp="1"/>
          </p:cNvSpPr>
          <p:nvPr>
            <p:ph type="sldNum" idx="12"/>
          </p:nvPr>
        </p:nvSpPr>
        <p:spPr>
          <a:xfrm>
            <a:off x="8586575" y="-11875"/>
            <a:ext cx="557400" cy="54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84</a:t>
            </a:fld>
            <a:endParaRPr dirty="0"/>
          </a:p>
        </p:txBody>
      </p:sp>
      <p:pic>
        <p:nvPicPr>
          <p:cNvPr id="3" name="Picture 2">
            <a:extLst>
              <a:ext uri="{FF2B5EF4-FFF2-40B4-BE49-F238E27FC236}">
                <a16:creationId xmlns:a16="http://schemas.microsoft.com/office/drawing/2014/main" xmlns="" id="{BB3FCED8-C6E5-4626-B9AD-0DCCFC943D8B}"/>
              </a:ext>
            </a:extLst>
          </p:cNvPr>
          <p:cNvPicPr>
            <a:picLocks noChangeAspect="1"/>
          </p:cNvPicPr>
          <p:nvPr/>
        </p:nvPicPr>
        <p:blipFill>
          <a:blip r:embed="rId3"/>
          <a:stretch>
            <a:fillRect/>
          </a:stretch>
        </p:blipFill>
        <p:spPr>
          <a:xfrm>
            <a:off x="0" y="1"/>
            <a:ext cx="9143975" cy="5143500"/>
          </a:xfrm>
          <a:prstGeom prst="rect">
            <a:avLst/>
          </a:prstGeom>
        </p:spPr>
      </p:pic>
    </p:spTree>
    <p:extLst>
      <p:ext uri="{BB962C8B-B14F-4D97-AF65-F5344CB8AC3E}">
        <p14:creationId xmlns:p14="http://schemas.microsoft.com/office/powerpoint/2010/main" val="3849002217"/>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806"/>
        <p:cNvGrpSpPr/>
        <p:nvPr/>
      </p:nvGrpSpPr>
      <p:grpSpPr>
        <a:xfrm>
          <a:off x="0" y="0"/>
          <a:ext cx="0" cy="0"/>
          <a:chOff x="0" y="0"/>
          <a:chExt cx="0" cy="0"/>
        </a:xfrm>
      </p:grpSpPr>
      <p:sp>
        <p:nvSpPr>
          <p:cNvPr id="809" name="Google Shape;809;p19"/>
          <p:cNvSpPr/>
          <p:nvPr/>
        </p:nvSpPr>
        <p:spPr>
          <a:xfrm>
            <a:off x="6898679" y="1890725"/>
            <a:ext cx="1408000" cy="2701375"/>
          </a:xfrm>
          <a:prstGeom prst="rect">
            <a:avLst/>
          </a:prstGeom>
        </p:spPr>
        <p:txBody>
          <a:bodyPr>
            <a:prstTxWarp prst="textPlain">
              <a:avLst/>
            </a:prstTxWarp>
          </a:bodyPr>
          <a:lstStyle/>
          <a:p>
            <a:pPr lvl="0" algn="ctr"/>
            <a:r>
              <a:rPr lang="en-US" b="1" dirty="0">
                <a:solidFill>
                  <a:srgbClr val="6E86B6"/>
                </a:solidFill>
                <a:latin typeface="Titillium Web"/>
              </a:rPr>
              <a:t>1</a:t>
            </a:r>
            <a:endParaRPr b="1" i="0" dirty="0">
              <a:ln>
                <a:noFill/>
              </a:ln>
              <a:solidFill>
                <a:srgbClr val="6E86B6"/>
              </a:solidFill>
              <a:latin typeface="Titillium Web"/>
            </a:endParaRPr>
          </a:p>
        </p:txBody>
      </p:sp>
      <p:sp>
        <p:nvSpPr>
          <p:cNvPr id="2" name="Title 1"/>
          <p:cNvSpPr>
            <a:spLocks noGrp="1"/>
          </p:cNvSpPr>
          <p:nvPr>
            <p:ph type="ctrTitle"/>
          </p:nvPr>
        </p:nvSpPr>
        <p:spPr>
          <a:xfrm>
            <a:off x="170867" y="1172375"/>
            <a:ext cx="7772400" cy="2189949"/>
          </a:xfrm>
        </p:spPr>
        <p:txBody>
          <a:bodyPr/>
          <a:lstStyle/>
          <a:p>
            <a:r>
              <a:rPr lang="en-US" sz="2400" dirty="0"/>
              <a:t>“Energy Demand Prediction with Federated Learning for Electric Vehicle Networks </a:t>
            </a:r>
            <a:r>
              <a:rPr lang="en-US" sz="2400" dirty="0" smtClean="0"/>
              <a:t>”</a:t>
            </a:r>
            <a:br>
              <a:rPr lang="en-US" sz="2400" dirty="0" smtClean="0"/>
            </a:br>
            <a:r>
              <a:rPr lang="en-US" sz="2400" dirty="0" smtClean="0"/>
              <a:t/>
            </a:r>
            <a:br>
              <a:rPr lang="en-US" sz="2400" dirty="0" smtClean="0"/>
            </a:br>
            <a:r>
              <a:rPr lang="en-US" sz="2400" dirty="0"/>
              <a:t/>
            </a:r>
            <a:br>
              <a:rPr lang="en-US" sz="2400" dirty="0"/>
            </a:br>
            <a:r>
              <a:rPr lang="en-US" sz="2400" dirty="0"/>
              <a:t>year: </a:t>
            </a:r>
            <a:r>
              <a:rPr lang="en-US" sz="2400" dirty="0" smtClean="0"/>
              <a:t>2019</a:t>
            </a:r>
            <a:r>
              <a:rPr lang="en-US" sz="2400" dirty="0"/>
              <a:t/>
            </a:r>
            <a:br>
              <a:rPr lang="en-US" sz="2400" dirty="0"/>
            </a:br>
            <a:r>
              <a:rPr lang="en-US" sz="2400" dirty="0" smtClean="0"/>
              <a:t/>
            </a:r>
            <a:br>
              <a:rPr lang="en-US" sz="2400" dirty="0" smtClean="0"/>
            </a:br>
            <a:endParaRPr lang="en-US" sz="2400" dirty="0"/>
          </a:p>
        </p:txBody>
      </p:sp>
    </p:spTree>
    <p:extLst>
      <p:ext uri="{BB962C8B-B14F-4D97-AF65-F5344CB8AC3E}">
        <p14:creationId xmlns:p14="http://schemas.microsoft.com/office/powerpoint/2010/main" val="2943730612"/>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813"/>
        <p:cNvGrpSpPr/>
        <p:nvPr/>
      </p:nvGrpSpPr>
      <p:grpSpPr>
        <a:xfrm>
          <a:off x="0" y="0"/>
          <a:ext cx="0" cy="0"/>
          <a:chOff x="0" y="0"/>
          <a:chExt cx="0" cy="0"/>
        </a:xfrm>
      </p:grpSpPr>
      <p:sp>
        <p:nvSpPr>
          <p:cNvPr id="815" name="Google Shape;815;p20"/>
          <p:cNvSpPr txBox="1">
            <a:spLocks noGrp="1"/>
          </p:cNvSpPr>
          <p:nvPr>
            <p:ph type="body" idx="1"/>
          </p:nvPr>
        </p:nvSpPr>
        <p:spPr>
          <a:xfrm>
            <a:off x="9525" y="0"/>
            <a:ext cx="6010275" cy="5143499"/>
          </a:xfrm>
          <a:prstGeom prst="rect">
            <a:avLst/>
          </a:prstGeom>
        </p:spPr>
        <p:txBody>
          <a:bodyPr spcFirstLastPara="1" wrap="square" lIns="91425" tIns="91425" rIns="91425" bIns="91425" anchor="t" anchorCtr="0">
            <a:noAutofit/>
          </a:bodyPr>
          <a:lstStyle/>
          <a:p>
            <a:pPr lvl="0"/>
            <a:r>
              <a:rPr lang="en-US" sz="2000" dirty="0" smtClean="0"/>
              <a:t>Algorithms:</a:t>
            </a:r>
          </a:p>
          <a:p>
            <a:pPr marL="533400" lvl="1" indent="0">
              <a:buNone/>
            </a:pPr>
            <a:r>
              <a:rPr lang="en-US" sz="1600" dirty="0" smtClean="0"/>
              <a:t>they use some of algorithm :</a:t>
            </a:r>
          </a:p>
          <a:p>
            <a:pPr lvl="1"/>
            <a:r>
              <a:rPr lang="en-US" sz="1600" dirty="0" smtClean="0"/>
              <a:t>Algorithm </a:t>
            </a:r>
            <a:r>
              <a:rPr lang="en-US" sz="1600" dirty="0"/>
              <a:t>1 EDL-Based Prediction </a:t>
            </a:r>
            <a:r>
              <a:rPr lang="en-US" sz="1600" dirty="0" smtClean="0"/>
              <a:t>Algorithm.</a:t>
            </a:r>
            <a:endParaRPr lang="en-US" sz="1600" dirty="0"/>
          </a:p>
          <a:p>
            <a:pPr lvl="1"/>
            <a:r>
              <a:rPr lang="en-US" sz="1600" dirty="0"/>
              <a:t>Algorithm 2 FEDL-Based Prediction </a:t>
            </a:r>
            <a:r>
              <a:rPr lang="en-US" sz="1600" dirty="0" smtClean="0"/>
              <a:t>Algorithm. </a:t>
            </a:r>
            <a:endParaRPr lang="en-US" sz="1600" dirty="0"/>
          </a:p>
          <a:p>
            <a:pPr lvl="1"/>
            <a:r>
              <a:rPr lang="en-US" sz="1600" dirty="0"/>
              <a:t>Algorithm 3 Clustering-Based EDL with Customized Constrained K-Means Algorithm. </a:t>
            </a:r>
          </a:p>
          <a:p>
            <a:pPr lvl="0"/>
            <a:r>
              <a:rPr lang="en-US" sz="2000" dirty="0"/>
              <a:t>Data set :</a:t>
            </a:r>
          </a:p>
          <a:p>
            <a:pPr lvl="1"/>
            <a:r>
              <a:rPr lang="en-US" sz="1400" dirty="0"/>
              <a:t> we use the real data obtained from charging stations in Dundee city,  the dataset has 65,601 transactions which include CS ID from 58 CSs, transaction ID for each CS, EV charging date, EV charging time, and consumed energy (in kWh) for each </a:t>
            </a:r>
            <a:r>
              <a:rPr lang="en-US" sz="1400" dirty="0" smtClean="0"/>
              <a:t>transaction</a:t>
            </a:r>
            <a:r>
              <a:rPr lang="en-US" sz="1600" dirty="0" smtClean="0"/>
              <a:t>.</a:t>
            </a:r>
          </a:p>
          <a:p>
            <a:r>
              <a:rPr lang="en-US" sz="2000" dirty="0" smtClean="0"/>
              <a:t>Conclusion:</a:t>
            </a:r>
          </a:p>
          <a:p>
            <a:pPr lvl="1"/>
            <a:r>
              <a:rPr lang="en-US" sz="1600" dirty="0"/>
              <a:t>we have proposed the novel machine </a:t>
            </a:r>
            <a:r>
              <a:rPr lang="en-US" sz="1600" dirty="0" smtClean="0"/>
              <a:t>learning based </a:t>
            </a:r>
            <a:r>
              <a:rPr lang="en-US" sz="1600" dirty="0"/>
              <a:t>approaches leveraging deep learning techniques to improve the energy demand prediction accuracy and reduce the communication overhead in the EV network.</a:t>
            </a:r>
          </a:p>
        </p:txBody>
      </p:sp>
      <p:sp>
        <p:nvSpPr>
          <p:cNvPr id="816" name="Google Shape;816;p20"/>
          <p:cNvSpPr txBox="1">
            <a:spLocks noGrp="1"/>
          </p:cNvSpPr>
          <p:nvPr>
            <p:ph type="sldNum" idx="12"/>
          </p:nvPr>
        </p:nvSpPr>
        <p:spPr>
          <a:xfrm>
            <a:off x="8586575" y="-11875"/>
            <a:ext cx="557400" cy="54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86</a:t>
            </a:fld>
            <a:endParaRPr/>
          </a:p>
        </p:txBody>
      </p:sp>
      <p:pic>
        <p:nvPicPr>
          <p:cNvPr id="5" name="image7.png" title="Image"/>
          <p:cNvPicPr preferRelativeResize="0"/>
          <p:nvPr/>
        </p:nvPicPr>
        <p:blipFill>
          <a:blip r:embed="rId3" cstate="print"/>
          <a:stretch>
            <a:fillRect/>
          </a:stretch>
        </p:blipFill>
        <p:spPr>
          <a:xfrm>
            <a:off x="5695950" y="714375"/>
            <a:ext cx="3419475" cy="2786062"/>
          </a:xfrm>
          <a:prstGeom prst="rect">
            <a:avLst/>
          </a:prstGeom>
          <a:noFill/>
        </p:spPr>
      </p:pic>
      <p:sp>
        <p:nvSpPr>
          <p:cNvPr id="2" name="Rectangle 1"/>
          <p:cNvSpPr/>
          <p:nvPr/>
        </p:nvSpPr>
        <p:spPr>
          <a:xfrm>
            <a:off x="5991226" y="150017"/>
            <a:ext cx="2400300" cy="400110"/>
          </a:xfrm>
          <a:prstGeom prst="rect">
            <a:avLst/>
          </a:prstGeom>
        </p:spPr>
        <p:txBody>
          <a:bodyPr wrap="square">
            <a:spAutoFit/>
          </a:bodyPr>
          <a:lstStyle/>
          <a:p>
            <a:pPr algn="ctr"/>
            <a:r>
              <a:rPr lang="en-US" sz="2000" dirty="0" smtClean="0">
                <a:solidFill>
                  <a:schemeClr val="bg1"/>
                </a:solidFill>
              </a:rPr>
              <a:t>Result :</a:t>
            </a:r>
            <a:endParaRPr lang="ar-SA" sz="2000" dirty="0">
              <a:solidFill>
                <a:schemeClr val="bg1"/>
              </a:solidFill>
            </a:endParaRPr>
          </a:p>
        </p:txBody>
      </p:sp>
    </p:spTree>
    <p:extLst>
      <p:ext uri="{BB962C8B-B14F-4D97-AF65-F5344CB8AC3E}">
        <p14:creationId xmlns:p14="http://schemas.microsoft.com/office/powerpoint/2010/main" val="611875120"/>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BA1B3A13-5749-4250-BF59-ED6FA809C915}"/>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87</a:t>
            </a:fld>
            <a:endParaRPr lang="en"/>
          </a:p>
        </p:txBody>
      </p:sp>
      <p:pic>
        <p:nvPicPr>
          <p:cNvPr id="6" name="Picture 5">
            <a:extLst>
              <a:ext uri="{FF2B5EF4-FFF2-40B4-BE49-F238E27FC236}">
                <a16:creationId xmlns:a16="http://schemas.microsoft.com/office/drawing/2014/main" xmlns="" id="{E9A60C4B-B315-4F4C-822A-372FDD98D301}"/>
              </a:ext>
            </a:extLst>
          </p:cNvPr>
          <p:cNvPicPr>
            <a:picLocks noChangeAspect="1"/>
          </p:cNvPicPr>
          <p:nvPr/>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3772503008"/>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806"/>
        <p:cNvGrpSpPr/>
        <p:nvPr/>
      </p:nvGrpSpPr>
      <p:grpSpPr>
        <a:xfrm>
          <a:off x="0" y="0"/>
          <a:ext cx="0" cy="0"/>
          <a:chOff x="0" y="0"/>
          <a:chExt cx="0" cy="0"/>
        </a:xfrm>
      </p:grpSpPr>
      <p:sp>
        <p:nvSpPr>
          <p:cNvPr id="809" name="Google Shape;809;p19"/>
          <p:cNvSpPr/>
          <p:nvPr/>
        </p:nvSpPr>
        <p:spPr>
          <a:xfrm>
            <a:off x="6898679" y="1890725"/>
            <a:ext cx="1408000" cy="2701375"/>
          </a:xfrm>
          <a:prstGeom prst="rect">
            <a:avLst/>
          </a:prstGeom>
        </p:spPr>
        <p:txBody>
          <a:bodyPr>
            <a:prstTxWarp prst="textPlain">
              <a:avLst/>
            </a:prstTxWarp>
          </a:bodyPr>
          <a:lstStyle/>
          <a:p>
            <a:pPr lvl="0" algn="ctr"/>
            <a:r>
              <a:rPr lang="en-US" b="1" dirty="0">
                <a:solidFill>
                  <a:srgbClr val="6E86B6"/>
                </a:solidFill>
                <a:latin typeface="Titillium Web"/>
              </a:rPr>
              <a:t>1</a:t>
            </a:r>
            <a:endParaRPr b="1" i="0" dirty="0">
              <a:ln>
                <a:noFill/>
              </a:ln>
              <a:solidFill>
                <a:srgbClr val="6E86B6"/>
              </a:solidFill>
              <a:latin typeface="Titillium Web"/>
            </a:endParaRPr>
          </a:p>
        </p:txBody>
      </p:sp>
      <p:sp>
        <p:nvSpPr>
          <p:cNvPr id="2" name="Title 1"/>
          <p:cNvSpPr>
            <a:spLocks noGrp="1"/>
          </p:cNvSpPr>
          <p:nvPr>
            <p:ph type="ctrTitle"/>
          </p:nvPr>
        </p:nvSpPr>
        <p:spPr>
          <a:xfrm>
            <a:off x="170867" y="1172375"/>
            <a:ext cx="7772400" cy="1713699"/>
          </a:xfrm>
        </p:spPr>
        <p:txBody>
          <a:bodyPr/>
          <a:lstStyle/>
          <a:p>
            <a:r>
              <a:rPr lang="en-US" sz="2400" dirty="0" smtClean="0"/>
              <a:t>“Pipeline </a:t>
            </a:r>
            <a:r>
              <a:rPr lang="en-US" sz="2400" dirty="0"/>
              <a:t>Leak Detection Using Particle </a:t>
            </a:r>
            <a:r>
              <a:rPr lang="en-US" sz="2400" dirty="0" smtClean="0"/>
              <a:t>Filters”</a:t>
            </a:r>
            <a:br>
              <a:rPr lang="en-US" sz="2400" dirty="0" smtClean="0"/>
            </a:br>
            <a:r>
              <a:rPr lang="en-US" sz="2400" dirty="0" smtClean="0"/>
              <a:t/>
            </a:r>
            <a:br>
              <a:rPr lang="en-US" sz="2400" dirty="0" smtClean="0"/>
            </a:br>
            <a:r>
              <a:rPr lang="en-US" sz="2400" dirty="0"/>
              <a:t/>
            </a:r>
            <a:br>
              <a:rPr lang="en-US" sz="2400" dirty="0"/>
            </a:br>
            <a:r>
              <a:rPr lang="en-US" sz="2400" dirty="0" smtClean="0"/>
              <a:t>  </a:t>
            </a:r>
            <a:r>
              <a:rPr lang="en-US" sz="2400" dirty="0"/>
              <a:t>year: </a:t>
            </a:r>
            <a:r>
              <a:rPr lang="en-US" sz="2400" dirty="0" smtClean="0"/>
              <a:t>2015</a:t>
            </a:r>
            <a:endParaRPr lang="en-US" sz="2400" dirty="0"/>
          </a:p>
        </p:txBody>
      </p:sp>
    </p:spTree>
    <p:extLst>
      <p:ext uri="{BB962C8B-B14F-4D97-AF65-F5344CB8AC3E}">
        <p14:creationId xmlns:p14="http://schemas.microsoft.com/office/powerpoint/2010/main" val="2918094074"/>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813"/>
        <p:cNvGrpSpPr/>
        <p:nvPr/>
      </p:nvGrpSpPr>
      <p:grpSpPr>
        <a:xfrm>
          <a:off x="0" y="0"/>
          <a:ext cx="0" cy="0"/>
          <a:chOff x="0" y="0"/>
          <a:chExt cx="0" cy="0"/>
        </a:xfrm>
      </p:grpSpPr>
      <p:sp>
        <p:nvSpPr>
          <p:cNvPr id="815" name="Google Shape;815;p20"/>
          <p:cNvSpPr txBox="1">
            <a:spLocks noGrp="1"/>
          </p:cNvSpPr>
          <p:nvPr>
            <p:ph type="body" idx="1"/>
          </p:nvPr>
        </p:nvSpPr>
        <p:spPr>
          <a:xfrm>
            <a:off x="9525" y="352425"/>
            <a:ext cx="9144000" cy="4657725"/>
          </a:xfrm>
          <a:prstGeom prst="rect">
            <a:avLst/>
          </a:prstGeom>
        </p:spPr>
        <p:txBody>
          <a:bodyPr spcFirstLastPara="1" wrap="square" lIns="91425" tIns="91425" rIns="91425" bIns="91425" anchor="t" anchorCtr="0">
            <a:noAutofit/>
          </a:bodyPr>
          <a:lstStyle/>
          <a:p>
            <a:pPr lvl="0"/>
            <a:r>
              <a:rPr lang="en-US" sz="2000" dirty="0"/>
              <a:t>Algorithms:</a:t>
            </a:r>
          </a:p>
          <a:p>
            <a:pPr lvl="1"/>
            <a:r>
              <a:rPr lang="en-US" sz="1600" dirty="0"/>
              <a:t>use </a:t>
            </a:r>
            <a:r>
              <a:rPr lang="en-US" sz="1600" dirty="0">
                <a:solidFill>
                  <a:srgbClr val="00B0F0"/>
                </a:solidFill>
              </a:rPr>
              <a:t>the particle ﬁlter </a:t>
            </a:r>
            <a:r>
              <a:rPr lang="en-US" sz="1600" dirty="0"/>
              <a:t>to estimate the pressure, mass ﬂow rate and states of the intermediate nodes</a:t>
            </a:r>
            <a:r>
              <a:rPr lang="en-US" sz="1600" dirty="0" smtClean="0"/>
              <a:t>.</a:t>
            </a:r>
            <a:endParaRPr lang="en-US" sz="1600" dirty="0"/>
          </a:p>
          <a:p>
            <a:pPr lvl="0"/>
            <a:r>
              <a:rPr lang="en-US" sz="2000" dirty="0"/>
              <a:t>Data set :</a:t>
            </a:r>
          </a:p>
          <a:p>
            <a:pPr lvl="1"/>
            <a:r>
              <a:rPr lang="en-US" sz="1400" dirty="0"/>
              <a:t>pipeline is of 37 km in length with 16 inch inlet diameter, divided into 19 equal divisions (20 nodes), We have total 60 variables which include pressure, mass ﬂow rate and density at each of these nodes</a:t>
            </a:r>
            <a:r>
              <a:rPr lang="en-US" sz="1400" dirty="0" smtClean="0"/>
              <a:t>.</a:t>
            </a:r>
            <a:endParaRPr lang="en-US" sz="2000" dirty="0"/>
          </a:p>
          <a:p>
            <a:r>
              <a:rPr lang="en-US" sz="2000" dirty="0"/>
              <a:t>Result :</a:t>
            </a:r>
            <a:endParaRPr lang="en-US" sz="1600" dirty="0"/>
          </a:p>
          <a:p>
            <a:pPr lvl="1"/>
            <a:r>
              <a:rPr lang="en-US" sz="1600" dirty="0"/>
              <a:t>the particle ﬁlter is to </a:t>
            </a:r>
            <a:r>
              <a:rPr lang="en-US" sz="1600" dirty="0">
                <a:solidFill>
                  <a:srgbClr val="00B0F0"/>
                </a:solidFill>
              </a:rPr>
              <a:t>select the optimal number </a:t>
            </a:r>
            <a:r>
              <a:rPr lang="en-US" sz="1600" dirty="0"/>
              <a:t>of </a:t>
            </a:r>
            <a:r>
              <a:rPr lang="en-US" sz="1600" dirty="0" smtClean="0"/>
              <a:t>particles.</a:t>
            </a:r>
          </a:p>
          <a:p>
            <a:pPr lvl="1"/>
            <a:r>
              <a:rPr lang="en-US" sz="1600" dirty="0">
                <a:solidFill>
                  <a:srgbClr val="00B0F0"/>
                </a:solidFill>
              </a:rPr>
              <a:t>the more the number of particles </a:t>
            </a:r>
            <a:r>
              <a:rPr lang="en-US" sz="1600" dirty="0"/>
              <a:t>used, </a:t>
            </a:r>
            <a:r>
              <a:rPr lang="en-US" sz="1600" dirty="0">
                <a:solidFill>
                  <a:srgbClr val="00B0F0"/>
                </a:solidFill>
              </a:rPr>
              <a:t>the better the accuracy </a:t>
            </a:r>
            <a:r>
              <a:rPr lang="en-US" sz="1600" dirty="0" smtClean="0"/>
              <a:t>of estimation.</a:t>
            </a:r>
          </a:p>
          <a:p>
            <a:pPr lvl="1"/>
            <a:r>
              <a:rPr lang="en-US" sz="1600" dirty="0" smtClean="0">
                <a:solidFill>
                  <a:schemeClr val="bg1"/>
                </a:solidFill>
              </a:rPr>
              <a:t>There is a </a:t>
            </a:r>
            <a:r>
              <a:rPr lang="en-US" sz="1600" dirty="0" smtClean="0">
                <a:solidFill>
                  <a:srgbClr val="00B0F0"/>
                </a:solidFill>
              </a:rPr>
              <a:t>cost </a:t>
            </a:r>
            <a:r>
              <a:rPr lang="en-US" sz="1600" dirty="0"/>
              <a:t>of more computational </a:t>
            </a:r>
            <a:r>
              <a:rPr lang="en-US" sz="1600" dirty="0" smtClean="0"/>
              <a:t>eﬀort.</a:t>
            </a:r>
          </a:p>
          <a:p>
            <a:pPr lvl="1"/>
            <a:r>
              <a:rPr lang="en-US" sz="1600" dirty="0">
                <a:solidFill>
                  <a:srgbClr val="00B0F0"/>
                </a:solidFill>
              </a:rPr>
              <a:t>improve</a:t>
            </a:r>
            <a:r>
              <a:rPr lang="en-US" sz="1600" dirty="0"/>
              <a:t> the existing leak detection </a:t>
            </a:r>
            <a:r>
              <a:rPr lang="en-US" sz="1600" dirty="0" smtClean="0"/>
              <a:t>methods.</a:t>
            </a:r>
          </a:p>
          <a:p>
            <a:r>
              <a:rPr lang="en-US" sz="2000" dirty="0" smtClean="0"/>
              <a:t>Conclusion:</a:t>
            </a:r>
            <a:endParaRPr lang="en-US" sz="1600" dirty="0"/>
          </a:p>
          <a:p>
            <a:pPr lvl="1"/>
            <a:r>
              <a:rPr lang="en-US" sz="1400" dirty="0"/>
              <a:t>the particle ﬁlter model is able to ﬁrst generate the behavior of the pipeline under normal operating conditions. Whereas, due to leak the behavior of the simulated pipeline system will change , Work is going on to improve the leak location accuracy and to make this method suitable even for smaller leaks as low as 1 percent of the nominal mass ﬂow rate</a:t>
            </a:r>
            <a:r>
              <a:rPr lang="en-US" sz="1600" dirty="0"/>
              <a:t>.</a:t>
            </a:r>
          </a:p>
        </p:txBody>
      </p:sp>
      <p:sp>
        <p:nvSpPr>
          <p:cNvPr id="816" name="Google Shape;816;p20"/>
          <p:cNvSpPr txBox="1">
            <a:spLocks noGrp="1"/>
          </p:cNvSpPr>
          <p:nvPr>
            <p:ph type="sldNum" idx="12"/>
          </p:nvPr>
        </p:nvSpPr>
        <p:spPr>
          <a:xfrm>
            <a:off x="8586575" y="-11875"/>
            <a:ext cx="557400" cy="54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89</a:t>
            </a:fld>
            <a:endParaRPr/>
          </a:p>
        </p:txBody>
      </p:sp>
    </p:spTree>
    <p:extLst>
      <p:ext uri="{BB962C8B-B14F-4D97-AF65-F5344CB8AC3E}">
        <p14:creationId xmlns:p14="http://schemas.microsoft.com/office/powerpoint/2010/main" val="85531997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9</a:t>
            </a:fld>
            <a:endParaRPr lang="en"/>
          </a:p>
        </p:txBody>
      </p:sp>
      <p:sp>
        <p:nvSpPr>
          <p:cNvPr id="4" name="Text Placeholder 3"/>
          <p:cNvSpPr>
            <a:spLocks noGrp="1"/>
          </p:cNvSpPr>
          <p:nvPr>
            <p:ph type="body" idx="1"/>
          </p:nvPr>
        </p:nvSpPr>
        <p:spPr>
          <a:xfrm>
            <a:off x="-1" y="0"/>
            <a:ext cx="9143975" cy="5143500"/>
          </a:xfrm>
        </p:spPr>
        <p:txBody>
          <a:bodyPr/>
          <a:lstStyle/>
          <a:p>
            <a:pPr lvl="0"/>
            <a:r>
              <a:rPr lang="en-US" sz="1800" dirty="0"/>
              <a:t>Algorithms:</a:t>
            </a:r>
            <a:endParaRPr lang="en-US" sz="1200" dirty="0"/>
          </a:p>
          <a:p>
            <a:pPr lvl="1"/>
            <a:r>
              <a:rPr lang="en-US" sz="1200" dirty="0"/>
              <a:t>Lifelong Federated Reinforcement Learning</a:t>
            </a:r>
          </a:p>
          <a:p>
            <a:pPr lvl="1"/>
            <a:r>
              <a:rPr lang="en-US" sz="1200" dirty="0"/>
              <a:t> Knowledge fusion algorithm</a:t>
            </a:r>
          </a:p>
          <a:p>
            <a:pPr lvl="1"/>
            <a:r>
              <a:rPr lang="en-US" sz="1200" dirty="0"/>
              <a:t>a new transfer learning approach </a:t>
            </a:r>
          </a:p>
          <a:p>
            <a:pPr lvl="0"/>
            <a:r>
              <a:rPr lang="en-US" sz="1800" dirty="0"/>
              <a:t>Data set :</a:t>
            </a:r>
            <a:endParaRPr lang="en-US" sz="1600" dirty="0"/>
          </a:p>
          <a:p>
            <a:pPr lvl="0"/>
            <a:endParaRPr lang="en-US" sz="1600" dirty="0"/>
          </a:p>
          <a:p>
            <a:pPr lvl="0"/>
            <a:endParaRPr lang="en-US" sz="1600" dirty="0"/>
          </a:p>
          <a:p>
            <a:pPr lvl="0"/>
            <a:endParaRPr lang="en-US" sz="1600" dirty="0"/>
          </a:p>
          <a:p>
            <a:pPr lvl="1"/>
            <a:r>
              <a:rPr lang="en-US" sz="1400" dirty="0"/>
              <a:t>An episode is terminated after the agent either </a:t>
            </a:r>
            <a:r>
              <a:rPr lang="en-US" sz="1400" dirty="0">
                <a:solidFill>
                  <a:srgbClr val="00B0F0"/>
                </a:solidFill>
              </a:rPr>
              <a:t>reaches the goal</a:t>
            </a:r>
            <a:r>
              <a:rPr lang="en-US" sz="1400" dirty="0"/>
              <a:t>, collides with an obstacle, or after a maximum of </a:t>
            </a:r>
            <a:r>
              <a:rPr lang="en-US" sz="1400" dirty="0">
                <a:solidFill>
                  <a:srgbClr val="00B0F0"/>
                </a:solidFill>
              </a:rPr>
              <a:t>6000 steps </a:t>
            </a:r>
            <a:r>
              <a:rPr lang="en-US" sz="1400" dirty="0"/>
              <a:t>during training and 1000 for testing.</a:t>
            </a:r>
            <a:endParaRPr lang="en-US" sz="2000" dirty="0"/>
          </a:p>
          <a:p>
            <a:r>
              <a:rPr lang="en-US" sz="2000" dirty="0"/>
              <a:t>Conclusion:</a:t>
            </a:r>
          </a:p>
        </p:txBody>
      </p:sp>
      <p:pic>
        <p:nvPicPr>
          <p:cNvPr id="5" name="image19.jpg">
            <a:extLst>
              <a:ext uri="{FF2B5EF4-FFF2-40B4-BE49-F238E27FC236}">
                <a16:creationId xmlns:a16="http://schemas.microsoft.com/office/drawing/2014/main" xmlns="" id="{00000000-0008-0000-0000-000016000000}"/>
              </a:ext>
            </a:extLst>
          </p:cNvPr>
          <p:cNvPicPr preferRelativeResize="0"/>
          <p:nvPr/>
        </p:nvPicPr>
        <p:blipFill>
          <a:blip r:embed="rId2" cstate="print"/>
          <a:stretch>
            <a:fillRect/>
          </a:stretch>
        </p:blipFill>
        <p:spPr>
          <a:xfrm>
            <a:off x="3296093" y="2966484"/>
            <a:ext cx="5847881" cy="2188892"/>
          </a:xfrm>
          <a:prstGeom prst="rect">
            <a:avLst/>
          </a:prstGeom>
          <a:noFill/>
        </p:spPr>
      </p:pic>
      <p:sp>
        <p:nvSpPr>
          <p:cNvPr id="6" name="TextBox 5">
            <a:extLst>
              <a:ext uri="{FF2B5EF4-FFF2-40B4-BE49-F238E27FC236}">
                <a16:creationId xmlns:a16="http://schemas.microsoft.com/office/drawing/2014/main" xmlns="" id="{937BF583-7EF0-4DBF-BEB8-624DCCDBBC71}"/>
              </a:ext>
            </a:extLst>
          </p:cNvPr>
          <p:cNvSpPr txBox="1"/>
          <p:nvPr/>
        </p:nvSpPr>
        <p:spPr>
          <a:xfrm>
            <a:off x="138223" y="3368431"/>
            <a:ext cx="3019646" cy="1384995"/>
          </a:xfrm>
          <a:prstGeom prst="rect">
            <a:avLst/>
          </a:prstGeom>
          <a:noFill/>
        </p:spPr>
        <p:txBody>
          <a:bodyPr wrap="square" rtlCol="0">
            <a:spAutoFit/>
          </a:bodyPr>
          <a:lstStyle/>
          <a:p>
            <a:r>
              <a:rPr lang="en-US" dirty="0">
                <a:solidFill>
                  <a:schemeClr val="lt1"/>
                </a:solidFill>
                <a:latin typeface="Titillium Web"/>
                <a:sym typeface="Titillium Web"/>
              </a:rPr>
              <a:t>We presented a learning architecture LFRL for navigation in cloud robotic systems. The architecture is able to make navigation-learning robots effectively use prior knowledge and quickly adapt to new environment.</a:t>
            </a:r>
          </a:p>
        </p:txBody>
      </p:sp>
      <p:pic>
        <p:nvPicPr>
          <p:cNvPr id="7" name="Picture 6">
            <a:extLst>
              <a:ext uri="{FF2B5EF4-FFF2-40B4-BE49-F238E27FC236}">
                <a16:creationId xmlns:a16="http://schemas.microsoft.com/office/drawing/2014/main" xmlns="" id="{422CAD83-1903-44B1-A139-EF212B9586C9}"/>
              </a:ext>
            </a:extLst>
          </p:cNvPr>
          <p:cNvPicPr>
            <a:picLocks noChangeAspect="1"/>
          </p:cNvPicPr>
          <p:nvPr/>
        </p:nvPicPr>
        <p:blipFill>
          <a:blip r:embed="rId3"/>
          <a:stretch>
            <a:fillRect/>
          </a:stretch>
        </p:blipFill>
        <p:spPr>
          <a:xfrm>
            <a:off x="1818169" y="1127601"/>
            <a:ext cx="7134446" cy="1049416"/>
          </a:xfrm>
          <a:prstGeom prst="rect">
            <a:avLst/>
          </a:prstGeom>
        </p:spPr>
      </p:pic>
      <p:cxnSp>
        <p:nvCxnSpPr>
          <p:cNvPr id="9" name="Straight Connector 8">
            <a:extLst>
              <a:ext uri="{FF2B5EF4-FFF2-40B4-BE49-F238E27FC236}">
                <a16:creationId xmlns:a16="http://schemas.microsoft.com/office/drawing/2014/main" xmlns="" id="{97855529-A9D9-4757-9EF3-808FF9E0177C}"/>
              </a:ext>
            </a:extLst>
          </p:cNvPr>
          <p:cNvCxnSpPr/>
          <p:nvPr/>
        </p:nvCxnSpPr>
        <p:spPr>
          <a:xfrm flipV="1">
            <a:off x="2647507" y="1226496"/>
            <a:ext cx="202019" cy="325857"/>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xmlns="" id="{E78C76A2-308B-4277-9D97-F45385942336}"/>
              </a:ext>
            </a:extLst>
          </p:cNvPr>
          <p:cNvCxnSpPr/>
          <p:nvPr/>
        </p:nvCxnSpPr>
        <p:spPr>
          <a:xfrm flipV="1">
            <a:off x="4470976" y="1263250"/>
            <a:ext cx="202019" cy="325857"/>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xmlns="" id="{9AED1395-24B5-41B3-B1DA-DD3FFDF9B886}"/>
              </a:ext>
            </a:extLst>
          </p:cNvPr>
          <p:cNvCxnSpPr>
            <a:cxnSpLocks/>
          </p:cNvCxnSpPr>
          <p:nvPr/>
        </p:nvCxnSpPr>
        <p:spPr>
          <a:xfrm flipV="1">
            <a:off x="6294445" y="1263250"/>
            <a:ext cx="616718" cy="325027"/>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xmlns="" id="{5C2E76F6-1E63-48CE-8133-D56AA2C564DF}"/>
              </a:ext>
            </a:extLst>
          </p:cNvPr>
          <p:cNvCxnSpPr>
            <a:cxnSpLocks/>
          </p:cNvCxnSpPr>
          <p:nvPr/>
        </p:nvCxnSpPr>
        <p:spPr>
          <a:xfrm>
            <a:off x="7325831" y="1652309"/>
            <a:ext cx="65922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77371139"/>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806"/>
        <p:cNvGrpSpPr/>
        <p:nvPr/>
      </p:nvGrpSpPr>
      <p:grpSpPr>
        <a:xfrm>
          <a:off x="0" y="0"/>
          <a:ext cx="0" cy="0"/>
          <a:chOff x="0" y="0"/>
          <a:chExt cx="0" cy="0"/>
        </a:xfrm>
      </p:grpSpPr>
      <p:sp>
        <p:nvSpPr>
          <p:cNvPr id="809" name="Google Shape;809;p19"/>
          <p:cNvSpPr/>
          <p:nvPr/>
        </p:nvSpPr>
        <p:spPr>
          <a:xfrm>
            <a:off x="6898679" y="1890725"/>
            <a:ext cx="1408000" cy="2701375"/>
          </a:xfrm>
          <a:prstGeom prst="rect">
            <a:avLst/>
          </a:prstGeom>
        </p:spPr>
        <p:txBody>
          <a:bodyPr>
            <a:prstTxWarp prst="textPlain">
              <a:avLst/>
            </a:prstTxWarp>
          </a:bodyPr>
          <a:lstStyle/>
          <a:p>
            <a:pPr lvl="0" algn="ctr"/>
            <a:r>
              <a:rPr lang="en-US" b="1" dirty="0">
                <a:solidFill>
                  <a:srgbClr val="6E86B6"/>
                </a:solidFill>
                <a:latin typeface="Titillium Web"/>
              </a:rPr>
              <a:t>2</a:t>
            </a:r>
            <a:endParaRPr b="1" i="0" dirty="0">
              <a:ln>
                <a:noFill/>
              </a:ln>
              <a:solidFill>
                <a:srgbClr val="6E86B6"/>
              </a:solidFill>
              <a:latin typeface="Titillium Web"/>
            </a:endParaRPr>
          </a:p>
        </p:txBody>
      </p:sp>
      <p:sp>
        <p:nvSpPr>
          <p:cNvPr id="2" name="Title 1"/>
          <p:cNvSpPr>
            <a:spLocks noGrp="1"/>
          </p:cNvSpPr>
          <p:nvPr>
            <p:ph type="ctrTitle"/>
          </p:nvPr>
        </p:nvSpPr>
        <p:spPr>
          <a:xfrm>
            <a:off x="151817" y="438951"/>
            <a:ext cx="7772400" cy="1451774"/>
          </a:xfrm>
        </p:spPr>
        <p:txBody>
          <a:bodyPr/>
          <a:lstStyle/>
          <a:p>
            <a:r>
              <a:rPr lang="en-US" sz="2400" dirty="0" smtClean="0"/>
              <a:t>“LPG </a:t>
            </a:r>
            <a:r>
              <a:rPr lang="en-US" sz="2400" dirty="0"/>
              <a:t>Gas Leakage Detection and Alert </a:t>
            </a:r>
            <a:r>
              <a:rPr lang="en-US" sz="2400" dirty="0" smtClean="0"/>
              <a:t>System”</a:t>
            </a:r>
            <a:br>
              <a:rPr lang="en-US" sz="2400" dirty="0" smtClean="0"/>
            </a:br>
            <a:r>
              <a:rPr lang="en-US" sz="2400" dirty="0"/>
              <a:t/>
            </a:r>
            <a:br>
              <a:rPr lang="en-US" sz="2400" dirty="0"/>
            </a:br>
            <a:r>
              <a:rPr lang="en-US" sz="2400" dirty="0" smtClean="0"/>
              <a:t>  </a:t>
            </a:r>
            <a:r>
              <a:rPr lang="en-US" sz="2400" dirty="0"/>
              <a:t>year: </a:t>
            </a:r>
            <a:r>
              <a:rPr lang="en-US" sz="2400" dirty="0" smtClean="0"/>
              <a:t>2017</a:t>
            </a:r>
            <a:endParaRPr lang="en-US" sz="2400"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601" y="1992780"/>
            <a:ext cx="4610099" cy="2599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47627043"/>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813"/>
        <p:cNvGrpSpPr/>
        <p:nvPr/>
      </p:nvGrpSpPr>
      <p:grpSpPr>
        <a:xfrm>
          <a:off x="0" y="0"/>
          <a:ext cx="0" cy="0"/>
          <a:chOff x="0" y="0"/>
          <a:chExt cx="0" cy="0"/>
        </a:xfrm>
      </p:grpSpPr>
      <p:sp>
        <p:nvSpPr>
          <p:cNvPr id="815" name="Google Shape;815;p20"/>
          <p:cNvSpPr txBox="1">
            <a:spLocks noGrp="1"/>
          </p:cNvSpPr>
          <p:nvPr>
            <p:ph type="body" idx="1"/>
          </p:nvPr>
        </p:nvSpPr>
        <p:spPr>
          <a:xfrm>
            <a:off x="0" y="0"/>
            <a:ext cx="9144000" cy="5143500"/>
          </a:xfrm>
          <a:prstGeom prst="rect">
            <a:avLst/>
          </a:prstGeom>
        </p:spPr>
        <p:txBody>
          <a:bodyPr spcFirstLastPara="1" wrap="square" lIns="91425" tIns="91425" rIns="91425" bIns="91425" anchor="t" anchorCtr="0">
            <a:noAutofit/>
          </a:bodyPr>
          <a:lstStyle/>
          <a:p>
            <a:pPr lvl="0"/>
            <a:r>
              <a:rPr lang="en-US" sz="2000" dirty="0"/>
              <a:t>Algorithms</a:t>
            </a:r>
            <a:r>
              <a:rPr lang="en-US" sz="2000" dirty="0" smtClean="0"/>
              <a:t>:</a:t>
            </a:r>
          </a:p>
          <a:p>
            <a:pPr marL="76200" lvl="0" indent="0">
              <a:buNone/>
            </a:pPr>
            <a:r>
              <a:rPr lang="en-US" sz="2000" dirty="0"/>
              <a:t> </a:t>
            </a:r>
            <a:r>
              <a:rPr lang="en-US" sz="2000" dirty="0" smtClean="0"/>
              <a:t>    </a:t>
            </a:r>
            <a:r>
              <a:rPr lang="en-US" sz="1600" dirty="0" smtClean="0"/>
              <a:t> use </a:t>
            </a:r>
            <a:r>
              <a:rPr lang="en-US" sz="1600" dirty="0" smtClean="0">
                <a:solidFill>
                  <a:srgbClr val="00B0F0"/>
                </a:solidFill>
              </a:rPr>
              <a:t>LPG </a:t>
            </a:r>
            <a:r>
              <a:rPr lang="en-US" sz="1600" dirty="0">
                <a:solidFill>
                  <a:srgbClr val="00B0F0"/>
                </a:solidFill>
              </a:rPr>
              <a:t>leakage detection </a:t>
            </a:r>
            <a:r>
              <a:rPr lang="en-US" sz="1600" dirty="0" smtClean="0">
                <a:solidFill>
                  <a:schemeClr val="bg1"/>
                </a:solidFill>
              </a:rPr>
              <a:t>consists of </a:t>
            </a:r>
          </a:p>
          <a:p>
            <a:pPr lvl="1"/>
            <a:r>
              <a:rPr lang="en-US" sz="1600" dirty="0" smtClean="0"/>
              <a:t>capacitor </a:t>
            </a:r>
            <a:r>
              <a:rPr lang="en-US" sz="1600" dirty="0"/>
              <a:t>filter IC7805 which provides +5V regulated power supply.</a:t>
            </a:r>
          </a:p>
          <a:p>
            <a:pPr lvl="1"/>
            <a:r>
              <a:rPr lang="en-US" sz="1600" dirty="0"/>
              <a:t>To detect the LPG, MQ-6 gas sensor is employed in the range of 200-10000ppm.</a:t>
            </a:r>
          </a:p>
          <a:p>
            <a:pPr lvl="1"/>
            <a:r>
              <a:rPr lang="en-US" sz="1600" dirty="0"/>
              <a:t>The gas sensing layer of this sensor is made of Tin Dioxide (SnO2) and gold (Au) electrodes. </a:t>
            </a:r>
          </a:p>
          <a:p>
            <a:pPr lvl="0"/>
            <a:r>
              <a:rPr lang="en-US" sz="2000" dirty="0"/>
              <a:t>Data set :</a:t>
            </a:r>
          </a:p>
          <a:p>
            <a:pPr lvl="1"/>
            <a:r>
              <a:rPr lang="en-US" sz="1400" dirty="0"/>
              <a:t>designed </a:t>
            </a:r>
            <a:r>
              <a:rPr lang="en-US" sz="1600" dirty="0">
                <a:solidFill>
                  <a:srgbClr val="00B0F0"/>
                </a:solidFill>
              </a:rPr>
              <a:t>kitchen</a:t>
            </a:r>
            <a:r>
              <a:rPr lang="en-US" sz="1400" dirty="0"/>
              <a:t> gas leakage detection  and </a:t>
            </a:r>
            <a:r>
              <a:rPr lang="en-US" sz="1400" dirty="0" smtClean="0"/>
              <a:t>the </a:t>
            </a:r>
            <a:r>
              <a:rPr lang="en-US" sz="1600" dirty="0">
                <a:solidFill>
                  <a:srgbClr val="00B0F0"/>
                </a:solidFill>
              </a:rPr>
              <a:t>cylinder</a:t>
            </a:r>
            <a:r>
              <a:rPr lang="en-US" sz="1400" dirty="0"/>
              <a:t> LPG gas . </a:t>
            </a:r>
            <a:endParaRPr lang="en-US" sz="1400" dirty="0" smtClean="0"/>
          </a:p>
          <a:p>
            <a:r>
              <a:rPr lang="en-US" sz="2000" dirty="0" smtClean="0"/>
              <a:t>Result </a:t>
            </a:r>
            <a:r>
              <a:rPr lang="en-US" sz="2000" dirty="0"/>
              <a:t>:</a:t>
            </a:r>
            <a:endParaRPr lang="en-US" sz="1600" dirty="0"/>
          </a:p>
          <a:p>
            <a:pPr lvl="1"/>
            <a:r>
              <a:rPr lang="en-US" sz="1600" dirty="0"/>
              <a:t>the </a:t>
            </a:r>
            <a:r>
              <a:rPr lang="en-US" sz="1600" dirty="0">
                <a:solidFill>
                  <a:srgbClr val="00B0F0"/>
                </a:solidFill>
              </a:rPr>
              <a:t>gas sensor is given to LM358 </a:t>
            </a:r>
            <a:r>
              <a:rPr lang="en-US" sz="1600" dirty="0"/>
              <a:t>dual operational amplifier where it is compared </a:t>
            </a:r>
            <a:r>
              <a:rPr lang="en-US" sz="1600" dirty="0" smtClean="0"/>
              <a:t>with </a:t>
            </a:r>
            <a:r>
              <a:rPr lang="en-US" sz="1600" dirty="0"/>
              <a:t>threshold value for gas density which is set using preset potentiometers and amplified</a:t>
            </a:r>
            <a:r>
              <a:rPr lang="en-US" sz="1600" dirty="0" smtClean="0"/>
              <a:t>.</a:t>
            </a:r>
          </a:p>
          <a:p>
            <a:pPr lvl="1"/>
            <a:r>
              <a:rPr lang="en-US" sz="1600" dirty="0">
                <a:solidFill>
                  <a:schemeClr val="bg1"/>
                </a:solidFill>
              </a:rPr>
              <a:t>sensed voltage is greater than the preset threshold</a:t>
            </a:r>
            <a:r>
              <a:rPr lang="en-US" sz="1600" dirty="0" smtClean="0"/>
              <a:t>, </a:t>
            </a:r>
            <a:r>
              <a:rPr lang="en-US" sz="1600" dirty="0"/>
              <a:t>output fires the driver circuit for </a:t>
            </a:r>
            <a:r>
              <a:rPr lang="en-US" sz="1600" dirty="0">
                <a:solidFill>
                  <a:srgbClr val="00B0F0"/>
                </a:solidFill>
              </a:rPr>
              <a:t>LED and Buzzer</a:t>
            </a:r>
            <a:r>
              <a:rPr lang="en-US" sz="1600" dirty="0" smtClean="0"/>
              <a:t>.</a:t>
            </a:r>
          </a:p>
          <a:p>
            <a:pPr lvl="1"/>
            <a:r>
              <a:rPr lang="en-US" sz="1600" dirty="0" smtClean="0"/>
              <a:t>the LED will glow and the buzzer starts to produce alarm sound. </a:t>
            </a:r>
          </a:p>
          <a:p>
            <a:r>
              <a:rPr lang="en-US" sz="2000" dirty="0" smtClean="0"/>
              <a:t>Conclusion:</a:t>
            </a:r>
          </a:p>
          <a:p>
            <a:pPr marL="76200" indent="0">
              <a:buNone/>
            </a:pPr>
            <a:r>
              <a:rPr lang="en-US" sz="1600" dirty="0" smtClean="0"/>
              <a:t>        -  </a:t>
            </a:r>
            <a:r>
              <a:rPr lang="en-US" sz="1600" dirty="0"/>
              <a:t>presented </a:t>
            </a:r>
            <a:r>
              <a:rPr lang="en-US" sz="1600" dirty="0">
                <a:solidFill>
                  <a:srgbClr val="00B0F0"/>
                </a:solidFill>
              </a:rPr>
              <a:t>LPG leakage detection and alert system</a:t>
            </a:r>
            <a:r>
              <a:rPr lang="en-US" sz="1600" dirty="0"/>
              <a:t>. This system triggers LED and buzzer </a:t>
            </a:r>
            <a:r>
              <a:rPr lang="en-US" sz="1600" dirty="0" smtClean="0"/>
              <a:t>to </a:t>
            </a:r>
            <a:r>
              <a:rPr lang="en-US" sz="1600" dirty="0"/>
              <a:t>alert people when LPG leakage is detected. </a:t>
            </a:r>
            <a:endParaRPr lang="en-US" sz="1600" dirty="0" smtClean="0"/>
          </a:p>
        </p:txBody>
      </p:sp>
      <p:sp>
        <p:nvSpPr>
          <p:cNvPr id="816" name="Google Shape;816;p20"/>
          <p:cNvSpPr txBox="1">
            <a:spLocks noGrp="1"/>
          </p:cNvSpPr>
          <p:nvPr>
            <p:ph type="sldNum" idx="12"/>
          </p:nvPr>
        </p:nvSpPr>
        <p:spPr>
          <a:xfrm>
            <a:off x="8586575" y="-11875"/>
            <a:ext cx="557400" cy="54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91</a:t>
            </a:fld>
            <a:endParaRPr/>
          </a:p>
        </p:txBody>
      </p:sp>
    </p:spTree>
    <p:extLst>
      <p:ext uri="{BB962C8B-B14F-4D97-AF65-F5344CB8AC3E}">
        <p14:creationId xmlns:p14="http://schemas.microsoft.com/office/powerpoint/2010/main" val="2753069971"/>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806"/>
        <p:cNvGrpSpPr/>
        <p:nvPr/>
      </p:nvGrpSpPr>
      <p:grpSpPr>
        <a:xfrm>
          <a:off x="0" y="0"/>
          <a:ext cx="0" cy="0"/>
          <a:chOff x="0" y="0"/>
          <a:chExt cx="0" cy="0"/>
        </a:xfrm>
      </p:grpSpPr>
      <p:sp>
        <p:nvSpPr>
          <p:cNvPr id="809" name="Google Shape;809;p19"/>
          <p:cNvSpPr/>
          <p:nvPr/>
        </p:nvSpPr>
        <p:spPr>
          <a:xfrm>
            <a:off x="6898679" y="1890725"/>
            <a:ext cx="1408000" cy="2701375"/>
          </a:xfrm>
          <a:prstGeom prst="rect">
            <a:avLst/>
          </a:prstGeom>
        </p:spPr>
        <p:txBody>
          <a:bodyPr>
            <a:prstTxWarp prst="textPlain">
              <a:avLst/>
            </a:prstTxWarp>
          </a:bodyPr>
          <a:lstStyle/>
          <a:p>
            <a:pPr lvl="0" algn="ctr"/>
            <a:r>
              <a:rPr lang="en-US" b="1" dirty="0">
                <a:solidFill>
                  <a:srgbClr val="6E86B6"/>
                </a:solidFill>
                <a:latin typeface="Titillium Web"/>
              </a:rPr>
              <a:t>3</a:t>
            </a:r>
            <a:endParaRPr b="1" i="0" dirty="0">
              <a:ln>
                <a:noFill/>
              </a:ln>
              <a:solidFill>
                <a:srgbClr val="6E86B6"/>
              </a:solidFill>
              <a:latin typeface="Titillium Web"/>
            </a:endParaRPr>
          </a:p>
        </p:txBody>
      </p:sp>
      <p:sp>
        <p:nvSpPr>
          <p:cNvPr id="2" name="Title 1"/>
          <p:cNvSpPr>
            <a:spLocks noGrp="1"/>
          </p:cNvSpPr>
          <p:nvPr>
            <p:ph type="ctrTitle"/>
          </p:nvPr>
        </p:nvSpPr>
        <p:spPr>
          <a:xfrm>
            <a:off x="380417" y="1105700"/>
            <a:ext cx="7772400" cy="2361399"/>
          </a:xfrm>
        </p:spPr>
        <p:txBody>
          <a:bodyPr/>
          <a:lstStyle/>
          <a:p>
            <a:r>
              <a:rPr lang="en-US" sz="2400" dirty="0" smtClean="0"/>
              <a:t>“Leak </a:t>
            </a:r>
            <a:r>
              <a:rPr lang="en-US" sz="2400" dirty="0"/>
              <a:t>detection using parameter </a:t>
            </a:r>
            <a:r>
              <a:rPr lang="en-US" sz="2400" dirty="0" smtClean="0"/>
              <a:t>identiﬁcation”</a:t>
            </a:r>
            <a:br>
              <a:rPr lang="en-US" sz="2400" dirty="0" smtClean="0"/>
            </a:br>
            <a:r>
              <a:rPr lang="en-US" sz="2400" dirty="0"/>
              <a:t/>
            </a:r>
            <a:br>
              <a:rPr lang="en-US" sz="2400" dirty="0"/>
            </a:br>
            <a:r>
              <a:rPr lang="en-US" sz="2400" dirty="0" smtClean="0"/>
              <a:t/>
            </a:r>
            <a:br>
              <a:rPr lang="en-US" sz="2400" dirty="0" smtClean="0"/>
            </a:br>
            <a:r>
              <a:rPr lang="en-US" sz="2400" dirty="0" smtClean="0"/>
              <a:t> year : 2012</a:t>
            </a:r>
            <a:r>
              <a:rPr lang="en-US" sz="2400" dirty="0"/>
              <a:t/>
            </a:r>
            <a:br>
              <a:rPr lang="en-US" sz="2400" dirty="0"/>
            </a:br>
            <a:endParaRPr lang="en-US" sz="2400" dirty="0"/>
          </a:p>
        </p:txBody>
      </p:sp>
    </p:spTree>
    <p:extLst>
      <p:ext uri="{BB962C8B-B14F-4D97-AF65-F5344CB8AC3E}">
        <p14:creationId xmlns:p14="http://schemas.microsoft.com/office/powerpoint/2010/main" val="3570004405"/>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813"/>
        <p:cNvGrpSpPr/>
        <p:nvPr/>
      </p:nvGrpSpPr>
      <p:grpSpPr>
        <a:xfrm>
          <a:off x="0" y="0"/>
          <a:ext cx="0" cy="0"/>
          <a:chOff x="0" y="0"/>
          <a:chExt cx="0" cy="0"/>
        </a:xfrm>
      </p:grpSpPr>
      <p:sp>
        <p:nvSpPr>
          <p:cNvPr id="815" name="Google Shape;815;p20"/>
          <p:cNvSpPr txBox="1">
            <a:spLocks noGrp="1"/>
          </p:cNvSpPr>
          <p:nvPr>
            <p:ph type="body" idx="1"/>
          </p:nvPr>
        </p:nvSpPr>
        <p:spPr>
          <a:xfrm>
            <a:off x="0" y="0"/>
            <a:ext cx="9144000" cy="4657725"/>
          </a:xfrm>
          <a:prstGeom prst="rect">
            <a:avLst/>
          </a:prstGeom>
        </p:spPr>
        <p:txBody>
          <a:bodyPr spcFirstLastPara="1" wrap="square" lIns="91425" tIns="91425" rIns="91425" bIns="91425" anchor="t" anchorCtr="0">
            <a:noAutofit/>
          </a:bodyPr>
          <a:lstStyle/>
          <a:p>
            <a:pPr lvl="0"/>
            <a:r>
              <a:rPr lang="en-US" sz="2000" dirty="0"/>
              <a:t>Algorithms</a:t>
            </a:r>
            <a:r>
              <a:rPr lang="en-US" sz="2000" dirty="0" smtClean="0"/>
              <a:t>:</a:t>
            </a:r>
            <a:r>
              <a:rPr lang="en-US" sz="1600" dirty="0" smtClean="0">
                <a:solidFill>
                  <a:schemeClr val="bg1"/>
                </a:solidFill>
              </a:rPr>
              <a:t> </a:t>
            </a:r>
          </a:p>
          <a:p>
            <a:pPr lvl="1"/>
            <a:r>
              <a:rPr lang="en-US" sz="1400" dirty="0" smtClean="0"/>
              <a:t>Prediction </a:t>
            </a:r>
            <a:r>
              <a:rPr lang="en-US" sz="1400" dirty="0"/>
              <a:t>Error </a:t>
            </a:r>
            <a:r>
              <a:rPr lang="en-US" sz="1400" dirty="0" smtClean="0"/>
              <a:t>Method (</a:t>
            </a:r>
            <a:r>
              <a:rPr lang="en-US" sz="1400" dirty="0"/>
              <a:t>PEM</a:t>
            </a:r>
            <a:r>
              <a:rPr lang="en-US" sz="1400" dirty="0" smtClean="0"/>
              <a:t>).</a:t>
            </a:r>
          </a:p>
          <a:p>
            <a:pPr lvl="1"/>
            <a:r>
              <a:rPr lang="en-US" sz="1600" dirty="0" smtClean="0"/>
              <a:t>Water </a:t>
            </a:r>
            <a:r>
              <a:rPr lang="en-US" sz="1600" dirty="0"/>
              <a:t>Hammer </a:t>
            </a:r>
            <a:r>
              <a:rPr lang="en-US" sz="1600" dirty="0" smtClean="0"/>
              <a:t>equations algorithm. </a:t>
            </a:r>
            <a:endParaRPr lang="en-US" sz="1600" dirty="0"/>
          </a:p>
          <a:p>
            <a:pPr lvl="1"/>
            <a:r>
              <a:rPr lang="en-US" sz="1600" dirty="0" smtClean="0"/>
              <a:t>Nonlinear </a:t>
            </a:r>
            <a:r>
              <a:rPr lang="en-US" sz="1600" dirty="0"/>
              <a:t>ﬁnite </a:t>
            </a:r>
            <a:r>
              <a:rPr lang="en-US" sz="1600" dirty="0" smtClean="0"/>
              <a:t>models. </a:t>
            </a:r>
          </a:p>
          <a:p>
            <a:pPr lvl="1"/>
            <a:r>
              <a:rPr lang="en-US" sz="1600" dirty="0" smtClean="0"/>
              <a:t>Linear </a:t>
            </a:r>
            <a:r>
              <a:rPr lang="en-US" sz="1600" dirty="0"/>
              <a:t>ﬁnite model</a:t>
            </a:r>
            <a:r>
              <a:rPr lang="en-US" sz="1600" dirty="0" smtClean="0"/>
              <a:t>. </a:t>
            </a:r>
          </a:p>
          <a:p>
            <a:pPr lvl="0"/>
            <a:r>
              <a:rPr lang="en-US" sz="2000" dirty="0" smtClean="0"/>
              <a:t>Data </a:t>
            </a:r>
            <a:r>
              <a:rPr lang="en-US" sz="2000" dirty="0"/>
              <a:t>set :</a:t>
            </a:r>
          </a:p>
          <a:p>
            <a:pPr lvl="1"/>
            <a:r>
              <a:rPr lang="en-US" sz="1400" dirty="0"/>
              <a:t>pipeline available at CINVESTAV</a:t>
            </a:r>
            <a:r>
              <a:rPr lang="en-US" sz="1400" dirty="0" smtClean="0"/>
              <a:t>.</a:t>
            </a:r>
            <a:r>
              <a:rPr lang="en-US" sz="1400" dirty="0"/>
              <a:t> </a:t>
            </a:r>
            <a:r>
              <a:rPr lang="en-US" sz="1400" dirty="0" smtClean="0"/>
              <a:t> </a:t>
            </a:r>
          </a:p>
          <a:p>
            <a:r>
              <a:rPr lang="en-US" sz="2000" dirty="0" smtClean="0"/>
              <a:t>Result </a:t>
            </a:r>
            <a:r>
              <a:rPr lang="en-US" sz="2000" dirty="0"/>
              <a:t>:</a:t>
            </a:r>
            <a:endParaRPr lang="en-US" sz="1600" dirty="0"/>
          </a:p>
          <a:p>
            <a:pPr lvl="1"/>
            <a:r>
              <a:rPr lang="en-US" sz="1600" dirty="0"/>
              <a:t>the frequency behavior of a pipeline can only be modeled by complex models </a:t>
            </a:r>
          </a:p>
          <a:p>
            <a:pPr lvl="1"/>
            <a:r>
              <a:rPr lang="en-US" sz="1600" dirty="0" smtClean="0"/>
              <a:t>a </a:t>
            </a:r>
            <a:r>
              <a:rPr lang="en-US" sz="1600" dirty="0"/>
              <a:t>frequency evaluation of approximated solutions of the Water Hammer equations has been done in order to verify the validity of the proposed identiﬁcation </a:t>
            </a:r>
            <a:r>
              <a:rPr lang="en-US" sz="1600" dirty="0" smtClean="0"/>
              <a:t>method.</a:t>
            </a:r>
          </a:p>
          <a:p>
            <a:pPr lvl="1"/>
            <a:r>
              <a:rPr lang="en-US" sz="1600" dirty="0"/>
              <a:t> the smallest detectable leak using mass balance methods like the considered in this paper depends on the </a:t>
            </a:r>
            <a:r>
              <a:rPr lang="en-US" sz="1600" dirty="0" smtClean="0"/>
              <a:t>residual.</a:t>
            </a:r>
          </a:p>
          <a:p>
            <a:r>
              <a:rPr lang="en-US" sz="2000" dirty="0" smtClean="0"/>
              <a:t>Conclusion:</a:t>
            </a:r>
          </a:p>
          <a:p>
            <a:pPr marL="76200" indent="0">
              <a:buNone/>
            </a:pPr>
            <a:r>
              <a:rPr lang="en-US" sz="2000" dirty="0"/>
              <a:t>       </a:t>
            </a:r>
            <a:r>
              <a:rPr lang="en-US" sz="1600" dirty="0"/>
              <a:t>-     </a:t>
            </a:r>
            <a:r>
              <a:rPr lang="en-US" sz="1600" dirty="0" smtClean="0"/>
              <a:t>approach </a:t>
            </a:r>
            <a:r>
              <a:rPr lang="en-US" sz="1600" dirty="0"/>
              <a:t>based on the identiﬁcation of parameters and operation changes related with leaks. To put into practice the identiﬁcation has been essential to excite the system with a persistent input. </a:t>
            </a:r>
            <a:endParaRPr lang="en-US" sz="1600" dirty="0" smtClean="0"/>
          </a:p>
        </p:txBody>
      </p:sp>
      <p:sp>
        <p:nvSpPr>
          <p:cNvPr id="816" name="Google Shape;816;p20"/>
          <p:cNvSpPr txBox="1">
            <a:spLocks noGrp="1"/>
          </p:cNvSpPr>
          <p:nvPr>
            <p:ph type="sldNum" idx="12"/>
          </p:nvPr>
        </p:nvSpPr>
        <p:spPr>
          <a:xfrm>
            <a:off x="8586575" y="-11875"/>
            <a:ext cx="557400" cy="54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93</a:t>
            </a:fld>
            <a:endParaRP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29050" y="1285875"/>
            <a:ext cx="4090988" cy="1047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28779313"/>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806"/>
        <p:cNvGrpSpPr/>
        <p:nvPr/>
      </p:nvGrpSpPr>
      <p:grpSpPr>
        <a:xfrm>
          <a:off x="0" y="0"/>
          <a:ext cx="0" cy="0"/>
          <a:chOff x="0" y="0"/>
          <a:chExt cx="0" cy="0"/>
        </a:xfrm>
      </p:grpSpPr>
      <p:sp>
        <p:nvSpPr>
          <p:cNvPr id="809" name="Google Shape;809;p19"/>
          <p:cNvSpPr/>
          <p:nvPr/>
        </p:nvSpPr>
        <p:spPr>
          <a:xfrm>
            <a:off x="6898679" y="1890725"/>
            <a:ext cx="1408000" cy="2701375"/>
          </a:xfrm>
          <a:prstGeom prst="rect">
            <a:avLst/>
          </a:prstGeom>
        </p:spPr>
        <p:txBody>
          <a:bodyPr>
            <a:prstTxWarp prst="textPlain">
              <a:avLst/>
            </a:prstTxWarp>
          </a:bodyPr>
          <a:lstStyle/>
          <a:p>
            <a:pPr lvl="0" algn="ctr"/>
            <a:r>
              <a:rPr lang="en-US" b="1" dirty="0" smtClean="0">
                <a:solidFill>
                  <a:srgbClr val="6E86B6"/>
                </a:solidFill>
                <a:latin typeface="Titillium Web"/>
              </a:rPr>
              <a:t>4</a:t>
            </a:r>
            <a:endParaRPr b="1" i="0" dirty="0">
              <a:ln>
                <a:noFill/>
              </a:ln>
              <a:solidFill>
                <a:srgbClr val="6E86B6"/>
              </a:solidFill>
              <a:latin typeface="Titillium Web"/>
            </a:endParaRPr>
          </a:p>
        </p:txBody>
      </p:sp>
      <p:sp>
        <p:nvSpPr>
          <p:cNvPr id="2" name="Title 1"/>
          <p:cNvSpPr>
            <a:spLocks noGrp="1"/>
          </p:cNvSpPr>
          <p:nvPr>
            <p:ph type="ctrTitle"/>
          </p:nvPr>
        </p:nvSpPr>
        <p:spPr>
          <a:xfrm>
            <a:off x="218492" y="886625"/>
            <a:ext cx="7772400" cy="2647149"/>
          </a:xfrm>
        </p:spPr>
        <p:txBody>
          <a:bodyPr/>
          <a:lstStyle/>
          <a:p>
            <a:r>
              <a:rPr lang="en-US" sz="2400" dirty="0" smtClean="0"/>
              <a:t>“An </a:t>
            </a:r>
            <a:r>
              <a:rPr lang="en-US" sz="2400" dirty="0"/>
              <a:t>Investigation into the Use of Artificial Neural Network to Monitor and Detect Leakage Point(s) along a select </a:t>
            </a:r>
            <a:r>
              <a:rPr lang="en-US" sz="2400" dirty="0" smtClean="0"/>
              <a:t>Pipeline”</a:t>
            </a:r>
            <a:br>
              <a:rPr lang="en-US" sz="2400" dirty="0" smtClean="0"/>
            </a:br>
            <a:r>
              <a:rPr lang="en-US" sz="2400" dirty="0"/>
              <a:t/>
            </a:r>
            <a:br>
              <a:rPr lang="en-US" sz="2400" dirty="0"/>
            </a:br>
            <a:r>
              <a:rPr lang="en-US" sz="2400" dirty="0" smtClean="0"/>
              <a:t>year : 2013</a:t>
            </a:r>
            <a:endParaRPr lang="en-US" sz="2400" dirty="0"/>
          </a:p>
        </p:txBody>
      </p:sp>
    </p:spTree>
    <p:extLst>
      <p:ext uri="{BB962C8B-B14F-4D97-AF65-F5344CB8AC3E}">
        <p14:creationId xmlns:p14="http://schemas.microsoft.com/office/powerpoint/2010/main" val="367301103"/>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813"/>
        <p:cNvGrpSpPr/>
        <p:nvPr/>
      </p:nvGrpSpPr>
      <p:grpSpPr>
        <a:xfrm>
          <a:off x="0" y="0"/>
          <a:ext cx="0" cy="0"/>
          <a:chOff x="0" y="0"/>
          <a:chExt cx="0" cy="0"/>
        </a:xfrm>
      </p:grpSpPr>
      <p:sp>
        <p:nvSpPr>
          <p:cNvPr id="815" name="Google Shape;815;p20"/>
          <p:cNvSpPr txBox="1">
            <a:spLocks noGrp="1"/>
          </p:cNvSpPr>
          <p:nvPr>
            <p:ph type="body" idx="1"/>
          </p:nvPr>
        </p:nvSpPr>
        <p:spPr>
          <a:xfrm>
            <a:off x="0" y="-114300"/>
            <a:ext cx="9144000" cy="5257800"/>
          </a:xfrm>
          <a:prstGeom prst="rect">
            <a:avLst/>
          </a:prstGeom>
        </p:spPr>
        <p:txBody>
          <a:bodyPr spcFirstLastPara="1" wrap="square" lIns="91425" tIns="91425" rIns="91425" bIns="91425" anchor="t" anchorCtr="0">
            <a:noAutofit/>
          </a:bodyPr>
          <a:lstStyle/>
          <a:p>
            <a:pPr lvl="0"/>
            <a:r>
              <a:rPr lang="en-US" sz="2000" dirty="0"/>
              <a:t>Algorithms</a:t>
            </a:r>
            <a:r>
              <a:rPr lang="en-US" sz="2000" dirty="0" smtClean="0"/>
              <a:t>:</a:t>
            </a:r>
            <a:endParaRPr lang="en-US" sz="2000" dirty="0"/>
          </a:p>
          <a:p>
            <a:pPr lvl="1"/>
            <a:r>
              <a:rPr lang="en-US" sz="1600" dirty="0"/>
              <a:t>Levenberg-Marquardt algorithm which is a variation of Newton’s method that was designed for minimizing functions </a:t>
            </a:r>
            <a:r>
              <a:rPr lang="en-US" sz="1600" dirty="0" smtClean="0"/>
              <a:t>.</a:t>
            </a:r>
          </a:p>
          <a:p>
            <a:pPr lvl="1"/>
            <a:r>
              <a:rPr lang="en-US" sz="1600" dirty="0" smtClean="0"/>
              <a:t>Back propagation Algorithm .</a:t>
            </a:r>
          </a:p>
          <a:p>
            <a:pPr lvl="1"/>
            <a:r>
              <a:rPr lang="en-US" sz="1600" dirty="0" smtClean="0"/>
              <a:t>Artificial Neural Network function.</a:t>
            </a:r>
          </a:p>
          <a:p>
            <a:pPr lvl="0"/>
            <a:r>
              <a:rPr lang="en-US" sz="2000" dirty="0" smtClean="0"/>
              <a:t>Data </a:t>
            </a:r>
            <a:r>
              <a:rPr lang="en-US" sz="2000" dirty="0"/>
              <a:t>set :</a:t>
            </a:r>
          </a:p>
          <a:p>
            <a:pPr lvl="1"/>
            <a:r>
              <a:rPr lang="en-US" sz="1400" dirty="0"/>
              <a:t>The pipeline network segment under consideration is that which links Atlas Cove depot in Lagos state, Nigeria to </a:t>
            </a:r>
            <a:r>
              <a:rPr lang="en-US" sz="1400" dirty="0" smtClean="0"/>
              <a:t>Monism </a:t>
            </a:r>
            <a:r>
              <a:rPr lang="en-US" sz="1400" dirty="0"/>
              <a:t>depot in Ogun state, Nigeria under the NNPC/PPMC </a:t>
            </a:r>
            <a:r>
              <a:rPr lang="en-US" sz="1400" dirty="0" smtClean="0"/>
              <a:t>Monism </a:t>
            </a:r>
            <a:r>
              <a:rPr lang="en-US" sz="1400" dirty="0"/>
              <a:t>Area Depots.  The pipeline covers a distance of </a:t>
            </a:r>
            <a:r>
              <a:rPr lang="en-US" sz="1400" dirty="0" smtClean="0"/>
              <a:t>45.7km.</a:t>
            </a:r>
            <a:endParaRPr lang="en-US" sz="2000" dirty="0"/>
          </a:p>
          <a:p>
            <a:r>
              <a:rPr lang="en-US" sz="2000" dirty="0"/>
              <a:t>Result :</a:t>
            </a:r>
            <a:endParaRPr lang="en-US" sz="1600" dirty="0"/>
          </a:p>
          <a:p>
            <a:pPr lvl="1"/>
            <a:r>
              <a:rPr lang="en-US" sz="1600" dirty="0"/>
              <a:t>Levenberg-Marquardt</a:t>
            </a:r>
            <a:r>
              <a:rPr lang="en-US" sz="1600" dirty="0" smtClean="0"/>
              <a:t> </a:t>
            </a:r>
            <a:r>
              <a:rPr lang="en-US" sz="1600" dirty="0"/>
              <a:t>algorithm appears to be the fastest method for training moderate-sized feed-forward neural networks as we have here</a:t>
            </a:r>
            <a:r>
              <a:rPr lang="en-US" sz="1600" dirty="0" smtClean="0"/>
              <a:t>.</a:t>
            </a:r>
          </a:p>
          <a:p>
            <a:pPr lvl="1"/>
            <a:r>
              <a:rPr lang="en-US" sz="1600" dirty="0"/>
              <a:t>Artificial neural network (ANN) approach to solving this identified oil leakage problem gives satisfactory results as the error between the ANN output and the target is very tolerable being 0.000566069 with a goal of 0.01. </a:t>
            </a:r>
            <a:endParaRPr lang="en-US" sz="1600" dirty="0" smtClean="0"/>
          </a:p>
          <a:p>
            <a:r>
              <a:rPr lang="en-US" sz="2000" dirty="0" smtClean="0"/>
              <a:t>Conclusion:</a:t>
            </a:r>
            <a:endParaRPr lang="en-US" sz="1600" dirty="0"/>
          </a:p>
          <a:p>
            <a:pPr lvl="1"/>
            <a:r>
              <a:rPr lang="en-US" sz="1600" dirty="0"/>
              <a:t>Artificial Neural Network could be used to monitor pipeline, interpret the data and provide an important leak information as well as leak(s) exact location(s</a:t>
            </a:r>
            <a:r>
              <a:rPr lang="en-US" sz="1600" dirty="0" smtClean="0"/>
              <a:t>).</a:t>
            </a:r>
          </a:p>
          <a:p>
            <a:pPr lvl="1"/>
            <a:r>
              <a:rPr lang="en-US" sz="1600" dirty="0"/>
              <a:t>ANN is fast with very small mean square error.</a:t>
            </a:r>
          </a:p>
          <a:p>
            <a:pPr lvl="1"/>
            <a:endParaRPr lang="en-US" sz="1600" dirty="0"/>
          </a:p>
        </p:txBody>
      </p:sp>
      <p:sp>
        <p:nvSpPr>
          <p:cNvPr id="816" name="Google Shape;816;p20"/>
          <p:cNvSpPr txBox="1">
            <a:spLocks noGrp="1"/>
          </p:cNvSpPr>
          <p:nvPr>
            <p:ph type="sldNum" idx="12"/>
          </p:nvPr>
        </p:nvSpPr>
        <p:spPr>
          <a:xfrm>
            <a:off x="8586575" y="-11875"/>
            <a:ext cx="557400" cy="54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95</a:t>
            </a:fld>
            <a:endParaRPr dirty="0"/>
          </a:p>
        </p:txBody>
      </p:sp>
    </p:spTree>
    <p:extLst>
      <p:ext uri="{BB962C8B-B14F-4D97-AF65-F5344CB8AC3E}">
        <p14:creationId xmlns:p14="http://schemas.microsoft.com/office/powerpoint/2010/main" val="1141901123"/>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96</a:t>
            </a:fld>
            <a:endParaRPr lang="en"/>
          </a:p>
        </p:txBody>
      </p:sp>
      <p:pic>
        <p:nvPicPr>
          <p:cNvPr id="9" name="Picture 8">
            <a:extLst>
              <a:ext uri="{FF2B5EF4-FFF2-40B4-BE49-F238E27FC236}">
                <a16:creationId xmlns:a16="http://schemas.microsoft.com/office/drawing/2014/main" xmlns="" id="{FB41F134-4778-48E9-95F3-D911CF60DEB9}"/>
              </a:ext>
            </a:extLst>
          </p:cNvPr>
          <p:cNvPicPr>
            <a:picLocks noChangeAspect="1"/>
          </p:cNvPicPr>
          <p:nvPr/>
        </p:nvPicPr>
        <p:blipFill>
          <a:blip r:embed="rId2"/>
          <a:stretch>
            <a:fillRect/>
          </a:stretch>
        </p:blipFill>
        <p:spPr>
          <a:xfrm>
            <a:off x="-1" y="-11875"/>
            <a:ext cx="9143975" cy="5155375"/>
          </a:xfrm>
          <a:prstGeom prst="rect">
            <a:avLst/>
          </a:prstGeom>
        </p:spPr>
      </p:pic>
    </p:spTree>
    <p:extLst>
      <p:ext uri="{BB962C8B-B14F-4D97-AF65-F5344CB8AC3E}">
        <p14:creationId xmlns:p14="http://schemas.microsoft.com/office/powerpoint/2010/main" val="1926868129"/>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806"/>
        <p:cNvGrpSpPr/>
        <p:nvPr/>
      </p:nvGrpSpPr>
      <p:grpSpPr>
        <a:xfrm>
          <a:off x="0" y="0"/>
          <a:ext cx="0" cy="0"/>
          <a:chOff x="0" y="0"/>
          <a:chExt cx="0" cy="0"/>
        </a:xfrm>
      </p:grpSpPr>
      <p:sp>
        <p:nvSpPr>
          <p:cNvPr id="809" name="Google Shape;809;p19"/>
          <p:cNvSpPr/>
          <p:nvPr/>
        </p:nvSpPr>
        <p:spPr>
          <a:xfrm>
            <a:off x="6898679" y="1890725"/>
            <a:ext cx="1408000" cy="2701375"/>
          </a:xfrm>
          <a:prstGeom prst="rect">
            <a:avLst/>
          </a:prstGeom>
        </p:spPr>
        <p:txBody>
          <a:bodyPr>
            <a:prstTxWarp prst="textPlain">
              <a:avLst/>
            </a:prstTxWarp>
          </a:bodyPr>
          <a:lstStyle/>
          <a:p>
            <a:pPr lvl="0" algn="ctr"/>
            <a:r>
              <a:rPr lang="en-US" b="1" dirty="0">
                <a:solidFill>
                  <a:srgbClr val="6E86B6"/>
                </a:solidFill>
                <a:latin typeface="Titillium Web"/>
              </a:rPr>
              <a:t>1</a:t>
            </a:r>
            <a:endParaRPr b="1" i="0" dirty="0">
              <a:ln>
                <a:noFill/>
              </a:ln>
              <a:solidFill>
                <a:srgbClr val="6E86B6"/>
              </a:solidFill>
              <a:latin typeface="Titillium Web"/>
            </a:endParaRPr>
          </a:p>
        </p:txBody>
      </p:sp>
      <p:sp>
        <p:nvSpPr>
          <p:cNvPr id="2" name="Title 1"/>
          <p:cNvSpPr>
            <a:spLocks noGrp="1"/>
          </p:cNvSpPr>
          <p:nvPr>
            <p:ph type="ctrTitle"/>
          </p:nvPr>
        </p:nvSpPr>
        <p:spPr>
          <a:xfrm>
            <a:off x="170867" y="1172376"/>
            <a:ext cx="7772400" cy="2513800"/>
          </a:xfrm>
        </p:spPr>
        <p:txBody>
          <a:bodyPr/>
          <a:lstStyle/>
          <a:p>
            <a:r>
              <a:rPr lang="en-US" sz="2400" dirty="0" smtClean="0"/>
              <a:t>“Smoke Detection In Video For Early Warning Using Static And Dynamic Features ”</a:t>
            </a:r>
            <a:br>
              <a:rPr lang="en-US" sz="2400" dirty="0" smtClean="0"/>
            </a:br>
            <a:r>
              <a:rPr lang="en-US" sz="2400" dirty="0" smtClean="0"/>
              <a:t/>
            </a:r>
            <a:br>
              <a:rPr lang="en-US" sz="2400" dirty="0" smtClean="0"/>
            </a:br>
            <a:r>
              <a:rPr lang="en-US" sz="2400" dirty="0"/>
              <a:t/>
            </a:r>
            <a:br>
              <a:rPr lang="en-US" sz="2400" dirty="0"/>
            </a:br>
            <a:r>
              <a:rPr lang="en-US" sz="2400" dirty="0"/>
              <a:t>year: </a:t>
            </a:r>
            <a:r>
              <a:rPr lang="en-US" sz="2400" dirty="0" smtClean="0"/>
              <a:t>2013</a:t>
            </a:r>
            <a:endParaRPr lang="en-US" sz="2400" dirty="0"/>
          </a:p>
        </p:txBody>
      </p:sp>
    </p:spTree>
    <p:extLst>
      <p:ext uri="{BB962C8B-B14F-4D97-AF65-F5344CB8AC3E}">
        <p14:creationId xmlns:p14="http://schemas.microsoft.com/office/powerpoint/2010/main" val="2568268722"/>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813"/>
        <p:cNvGrpSpPr/>
        <p:nvPr/>
      </p:nvGrpSpPr>
      <p:grpSpPr>
        <a:xfrm>
          <a:off x="0" y="0"/>
          <a:ext cx="0" cy="0"/>
          <a:chOff x="0" y="0"/>
          <a:chExt cx="0" cy="0"/>
        </a:xfrm>
      </p:grpSpPr>
      <p:sp>
        <p:nvSpPr>
          <p:cNvPr id="815" name="Google Shape;815;p20"/>
          <p:cNvSpPr txBox="1">
            <a:spLocks noGrp="1"/>
          </p:cNvSpPr>
          <p:nvPr>
            <p:ph type="body" idx="1"/>
          </p:nvPr>
        </p:nvSpPr>
        <p:spPr>
          <a:xfrm>
            <a:off x="0" y="-114300"/>
            <a:ext cx="9144000" cy="5257800"/>
          </a:xfrm>
          <a:prstGeom prst="rect">
            <a:avLst/>
          </a:prstGeom>
        </p:spPr>
        <p:txBody>
          <a:bodyPr spcFirstLastPara="1" wrap="square" lIns="91425" tIns="91425" rIns="91425" bIns="91425" anchor="t" anchorCtr="0">
            <a:noAutofit/>
          </a:bodyPr>
          <a:lstStyle/>
          <a:p>
            <a:pPr lvl="0"/>
            <a:r>
              <a:rPr lang="en-US" sz="2000" dirty="0"/>
              <a:t>Algorithms</a:t>
            </a:r>
            <a:r>
              <a:rPr lang="en-US" sz="2000" dirty="0" smtClean="0"/>
              <a:t>:</a:t>
            </a:r>
            <a:endParaRPr lang="en-US" sz="2000" dirty="0"/>
          </a:p>
          <a:p>
            <a:pPr lvl="1"/>
            <a:r>
              <a:rPr lang="en-US" sz="1600" dirty="0"/>
              <a:t>detecting motion </a:t>
            </a:r>
            <a:r>
              <a:rPr lang="en-US" sz="1600" dirty="0" smtClean="0"/>
              <a:t>area.</a:t>
            </a:r>
          </a:p>
          <a:p>
            <a:pPr lvl="1"/>
            <a:r>
              <a:rPr lang="en-US" sz="1600" dirty="0"/>
              <a:t>Smoke color </a:t>
            </a:r>
            <a:r>
              <a:rPr lang="en-US" sz="1600" dirty="0" smtClean="0"/>
              <a:t>detection.</a:t>
            </a:r>
          </a:p>
          <a:p>
            <a:pPr lvl="1"/>
            <a:r>
              <a:rPr lang="en-US" sz="1600" dirty="0"/>
              <a:t> Dynamic features of smoke </a:t>
            </a:r>
            <a:r>
              <a:rPr lang="en-US" sz="1600" dirty="0" smtClean="0"/>
              <a:t>.</a:t>
            </a:r>
          </a:p>
          <a:p>
            <a:pPr lvl="1"/>
            <a:r>
              <a:rPr lang="en-US" sz="1600" b="1" dirty="0"/>
              <a:t>Decision/Classification of </a:t>
            </a:r>
            <a:r>
              <a:rPr lang="en-US" sz="1600" b="1" dirty="0" smtClean="0"/>
              <a:t>smoke.</a:t>
            </a:r>
            <a:endParaRPr lang="en-US" sz="1600" dirty="0" smtClean="0"/>
          </a:p>
          <a:p>
            <a:pPr lvl="0"/>
            <a:r>
              <a:rPr lang="en-US" sz="2000" dirty="0" smtClean="0"/>
              <a:t>Data </a:t>
            </a:r>
            <a:r>
              <a:rPr lang="en-US" sz="2000" dirty="0"/>
              <a:t>set :</a:t>
            </a:r>
          </a:p>
          <a:p>
            <a:pPr marL="533400" lvl="1" indent="0">
              <a:buNone/>
            </a:pPr>
            <a:r>
              <a:rPr lang="en-US" sz="1400" dirty="0"/>
              <a:t> works in smoke detection with conventional and image processing approach is as follows: </a:t>
            </a:r>
            <a:r>
              <a:rPr lang="en-US" sz="1400" dirty="0" smtClean="0"/>
              <a:t> </a:t>
            </a:r>
            <a:endParaRPr lang="en-US" sz="1400" dirty="0"/>
          </a:p>
          <a:p>
            <a:pPr lvl="1"/>
            <a:r>
              <a:rPr lang="en-US" sz="1400" dirty="0" smtClean="0"/>
              <a:t>Conventional </a:t>
            </a:r>
            <a:r>
              <a:rPr lang="en-US" sz="1400" dirty="0"/>
              <a:t>smoke detection technique use human observation, sensors, satellite, to monitor the surroundings.</a:t>
            </a:r>
            <a:endParaRPr lang="en-US" sz="2000" dirty="0"/>
          </a:p>
          <a:p>
            <a:r>
              <a:rPr lang="en-US" sz="2000" dirty="0"/>
              <a:t>Result </a:t>
            </a:r>
            <a:r>
              <a:rPr lang="en-US" sz="2000" dirty="0" smtClean="0"/>
              <a:t>:</a:t>
            </a:r>
            <a:endParaRPr lang="en-US" sz="1600" dirty="0"/>
          </a:p>
          <a:p>
            <a:pPr lvl="1"/>
            <a:r>
              <a:rPr lang="en-US" sz="1600" dirty="0"/>
              <a:t> classifying result , uses multiple, cooperative video sensors to provide continuous coverage of people and vehicles in a cluttered environment. For estimating the moving region they have used the adaptive background estimation and subtraction </a:t>
            </a:r>
            <a:r>
              <a:rPr lang="en-US" sz="1600" dirty="0" smtClean="0"/>
              <a:t>method. </a:t>
            </a:r>
          </a:p>
          <a:p>
            <a:r>
              <a:rPr lang="en-US" sz="2000" dirty="0" smtClean="0"/>
              <a:t>Conclusion:</a:t>
            </a:r>
            <a:endParaRPr lang="en-US" sz="1600" dirty="0"/>
          </a:p>
          <a:p>
            <a:pPr lvl="1"/>
            <a:r>
              <a:rPr lang="en-US" sz="1600" dirty="0"/>
              <a:t>a smoke detection in video approach combining motion, color and dynamic features of smoke is proposed and  early detection of fire smoke and can be used in indoor and outdoor area. they are taking into the consideration the static and dynamic nature of smoke for effective and accurate </a:t>
            </a:r>
            <a:r>
              <a:rPr lang="en-US" sz="1600" dirty="0" smtClean="0"/>
              <a:t>detection.</a:t>
            </a:r>
            <a:endParaRPr lang="en-US" sz="1600" dirty="0"/>
          </a:p>
          <a:p>
            <a:pPr lvl="1"/>
            <a:endParaRPr lang="en-US" sz="1600" dirty="0"/>
          </a:p>
        </p:txBody>
      </p:sp>
      <p:sp>
        <p:nvSpPr>
          <p:cNvPr id="816" name="Google Shape;816;p20"/>
          <p:cNvSpPr txBox="1">
            <a:spLocks noGrp="1"/>
          </p:cNvSpPr>
          <p:nvPr>
            <p:ph type="sldNum" idx="12"/>
          </p:nvPr>
        </p:nvSpPr>
        <p:spPr>
          <a:xfrm>
            <a:off x="8586575" y="-11875"/>
            <a:ext cx="557400" cy="54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98</a:t>
            </a:fld>
            <a:endParaRPr dirty="0"/>
          </a:p>
        </p:txBody>
      </p:sp>
    </p:spTree>
    <p:extLst>
      <p:ext uri="{BB962C8B-B14F-4D97-AF65-F5344CB8AC3E}">
        <p14:creationId xmlns:p14="http://schemas.microsoft.com/office/powerpoint/2010/main" val="2079887776"/>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xmlns="" id="{41D10C68-D7FA-42B7-9607-27EA295778C7}"/>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99</a:t>
            </a:fld>
            <a:endParaRPr lang="en"/>
          </a:p>
        </p:txBody>
      </p:sp>
      <p:pic>
        <p:nvPicPr>
          <p:cNvPr id="6" name="Picture 5">
            <a:extLst>
              <a:ext uri="{FF2B5EF4-FFF2-40B4-BE49-F238E27FC236}">
                <a16:creationId xmlns:a16="http://schemas.microsoft.com/office/drawing/2014/main" xmlns="" id="{357AE6DF-7C15-4046-BE42-E91FA5172D06}"/>
              </a:ext>
            </a:extLst>
          </p:cNvPr>
          <p:cNvPicPr>
            <a:picLocks noChangeAspect="1"/>
          </p:cNvPicPr>
          <p:nvPr/>
        </p:nvPicPr>
        <p:blipFill>
          <a:blip r:embed="rId2"/>
          <a:stretch>
            <a:fillRect/>
          </a:stretch>
        </p:blipFill>
        <p:spPr>
          <a:xfrm>
            <a:off x="7144" y="-11875"/>
            <a:ext cx="9136856" cy="5155375"/>
          </a:xfrm>
          <a:prstGeom prst="rect">
            <a:avLst/>
          </a:prstGeom>
        </p:spPr>
      </p:pic>
    </p:spTree>
    <p:extLst>
      <p:ext uri="{BB962C8B-B14F-4D97-AF65-F5344CB8AC3E}">
        <p14:creationId xmlns:p14="http://schemas.microsoft.com/office/powerpoint/2010/main" val="3312920186"/>
      </p:ext>
    </p:extLst>
  </p:cSld>
  <p:clrMapOvr>
    <a:masterClrMapping/>
  </p:clrMapOvr>
</p:sld>
</file>

<file path=ppt/theme/theme1.xml><?xml version="1.0" encoding="utf-8"?>
<a:theme xmlns:a="http://schemas.openxmlformats.org/drawingml/2006/main" name="Thaliard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2222</TotalTime>
  <Words>5065</Words>
  <Application>Microsoft Office PowerPoint</Application>
  <PresentationFormat>On-screen Show (16:9)</PresentationFormat>
  <Paragraphs>829</Paragraphs>
  <Slides>122</Slides>
  <Notes>82</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122</vt:i4>
      </vt:variant>
    </vt:vector>
  </HeadingPairs>
  <TitlesOfParts>
    <vt:vector size="132" baseType="lpstr">
      <vt:lpstr>Arial</vt:lpstr>
      <vt:lpstr>Blackadder ITC</vt:lpstr>
      <vt:lpstr>Castellar</vt:lpstr>
      <vt:lpstr>Lexend Deca</vt:lpstr>
      <vt:lpstr>Muli Light</vt:lpstr>
      <vt:lpstr>Times New Roman</vt:lpstr>
      <vt:lpstr>Titillium Web</vt:lpstr>
      <vt:lpstr>Titillium Web ExtraLight</vt:lpstr>
      <vt:lpstr>Wingdings</vt:lpstr>
      <vt:lpstr>Thaliard template</vt:lpstr>
      <vt:lpstr>Survey Results </vt:lpstr>
      <vt:lpstr>PowerPoint Presentation</vt:lpstr>
      <vt:lpstr>Papers summary </vt:lpstr>
      <vt:lpstr>PowerPoint Presentation</vt:lpstr>
      <vt:lpstr>PowerPoint Presentation</vt:lpstr>
      <vt:lpstr>“Real-World Image Datasets for Federated Learning: object detection using YOLO and Federated Learning ”</vt:lpstr>
      <vt:lpstr>PowerPoint Presentation</vt:lpstr>
      <vt:lpstr>“Lifelong Federated Reinforcement Learning: A Learning Architecture for Navigation in Cloud Robotic Systems”</vt:lpstr>
      <vt:lpstr>PowerPoint Presentation</vt:lpstr>
      <vt:lpstr>“Differential Privacy-enabled Federated Learning for Sensitive Health Data”</vt:lpstr>
      <vt:lpstr>PowerPoint Presentation</vt:lpstr>
      <vt:lpstr>PowerPoint Presentation</vt:lpstr>
      <vt:lpstr>“Gas Leak Detection in Pipelines &amp; Repairing System of Titas Gas ”</vt:lpstr>
      <vt:lpstr>PowerPoint Presentation</vt:lpstr>
      <vt:lpstr>PowerPoint Presentation</vt:lpstr>
      <vt:lpstr>“FIRE DETECTION USING COMPUTER VISION MODELS IN SURVEILLANCE VIDEOS”</vt:lpstr>
      <vt:lpstr>PowerPoint Presentation</vt:lpstr>
      <vt:lpstr>“COMPUTER VISION BASED SMOKE DETECTION METHOD BY USING COLOUR AND OBJECT TRACKING”</vt:lpstr>
      <vt:lpstr>PowerPoint Presentation</vt:lpstr>
      <vt:lpstr>PowerPoint Presentation</vt:lpstr>
      <vt:lpstr>“Underwater Image Processing And Object Detection Based On Modified YOLO Method ”</vt:lpstr>
      <vt:lpstr>PowerPoint Presentation</vt:lpstr>
      <vt:lpstr>“You Only Look Once: Uniﬁed, Real-Time Object Detection”</vt:lpstr>
      <vt:lpstr>PowerPoint Presentation</vt:lpstr>
      <vt:lpstr>PowerPoint Presentation</vt:lpstr>
      <vt:lpstr>FedHealth: A Federated Transfer Learning Framework for Wearable Healthcare   2018</vt:lpstr>
      <vt:lpstr>Description:</vt:lpstr>
      <vt:lpstr>PowerPoint Presentation</vt:lpstr>
      <vt:lpstr>Wild land Forest Fire Smoke Detection Based on Faster R-CNN using Synthetic Smoke Images    2017</vt:lpstr>
      <vt:lpstr>PowerPoint Presentation</vt:lpstr>
      <vt:lpstr>PowerPoint Presentation</vt:lpstr>
      <vt:lpstr>PowerPoint Presentation</vt:lpstr>
      <vt:lpstr>Machine Vision for Natural Gas Methane Emissions Detection Using an Infrared Camera   2019</vt:lpstr>
      <vt:lpstr>PowerPoint Presentation</vt:lpstr>
      <vt:lpstr>PowerPoint Presentation</vt:lpstr>
      <vt:lpstr>Leak detection of pipeline: An integrated approach of rough set theory and artificial bee colony trained SVM   2012</vt:lpstr>
      <vt:lpstr>PowerPoint Presentation</vt:lpstr>
      <vt:lpstr>PowerPoint Presentation</vt:lpstr>
      <vt:lpstr>Gas Leak Detection and Avoidance using ARM    2018</vt:lpstr>
      <vt:lpstr>PowerPoint Presentation</vt:lpstr>
      <vt:lpstr>Hazardous gas detection and notification system           (IOT based system)   2018</vt:lpstr>
      <vt:lpstr>PowerPoint Presentation</vt:lpstr>
      <vt:lpstr>Description:</vt:lpstr>
      <vt:lpstr>PowerPoint Presentation</vt:lpstr>
      <vt:lpstr>PowerPoint Presentation</vt:lpstr>
      <vt:lpstr>Fast Object Detection at Constrained Energy    2018</vt:lpstr>
      <vt:lpstr>PowerPoint Presentation</vt:lpstr>
      <vt:lpstr>PowerPoint Presentation</vt:lpstr>
      <vt:lpstr>PowerPoint Presentation</vt:lpstr>
      <vt:lpstr>PowerPoint Presentation</vt:lpstr>
      <vt:lpstr>Conclusion :</vt:lpstr>
      <vt:lpstr>PowerPoint Presentation</vt:lpstr>
      <vt:lpstr>A survey on gas leak detection and localization techniques.   2012</vt:lpstr>
      <vt:lpstr>PowerPoint Presentation</vt:lpstr>
      <vt:lpstr>PowerPoint Presentation</vt:lpstr>
      <vt:lpstr>PowerPoint Presentation</vt:lpstr>
      <vt:lpstr>PowerPoint Presentation</vt:lpstr>
      <vt:lpstr>Title: Deep Learning Based Fire Detection System                           Algorithm:       2018    D-CNN (Deep Convolutional neural networks),       computer vision system employs three major stages:      (1) moving object segmentation,      (2) fire pixel detection     (3) analysis of the candidate regions containing fire pixels.  Data set :        Uses a mixture of Gaussian distribution which are obtained from a training set       of fire pixels represented in the RGB color space,       also using Resnet 50 and VGG16 dataset  Result:        after using this system that detect the fire as early as possible this can provide        enough time for automated systems/ fire personnel for effective counter actions.  Conclusion:       This paper proposed a video-based fire alarming system by analyzing the image        sequences acquired   from a video source. The fire can be detected at its inception. </vt:lpstr>
      <vt:lpstr>PowerPoint Presentation</vt:lpstr>
      <vt:lpstr>PowerPoint Presentation</vt:lpstr>
      <vt:lpstr>Title: Wireless Sensor Networks based Pipeline Vandalisation   and Oil Spillage Monitoring and Detection                    2015  Algorithm:         Radio Frequency Identification (RFID), Global Positioning System (GPS), General Packet         Radio Service (GPRS) and Wireless Local Area Networks (WLAN).  Result:           Industrial player, government, organizations in oil and gas, environment and researchers can use           the benefits of wireless sensor networks in pipeline vandalisation monitoring and oil spillage detection.   Conclusion:           Wireless sensor networks which can be used to obtain timely information on pipeline vandalisation and           oil spillage can help in mitigating their negative effectives on the environment.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“Energy Demand Prediction with Federated Learning for Electric Vehicle Networks ”   year: 2019  </vt:lpstr>
      <vt:lpstr>PowerPoint Presentation</vt:lpstr>
      <vt:lpstr>PowerPoint Presentation</vt:lpstr>
      <vt:lpstr>“Pipeline Leak Detection Using Particle Filters”     year: 2015</vt:lpstr>
      <vt:lpstr>PowerPoint Presentation</vt:lpstr>
      <vt:lpstr>“LPG Gas Leakage Detection and Alert System”    year: 2017</vt:lpstr>
      <vt:lpstr>PowerPoint Presentation</vt:lpstr>
      <vt:lpstr>“Leak detection using parameter identiﬁcation”    year : 2012 </vt:lpstr>
      <vt:lpstr>PowerPoint Presentation</vt:lpstr>
      <vt:lpstr>“An Investigation into the Use of Artificial Neural Network to Monitor and Detect Leakage Point(s) along a select Pipeline”  year : 2013</vt:lpstr>
      <vt:lpstr>PowerPoint Presentation</vt:lpstr>
      <vt:lpstr>PowerPoint Presentation</vt:lpstr>
      <vt:lpstr>“Smoke Detection In Video For Early Warning Using Static And Dynamic Features ”   year: 2013</vt:lpstr>
      <vt:lpstr>PowerPoint Presentation</vt:lpstr>
      <vt:lpstr>PowerPoint Presentation</vt:lpstr>
      <vt:lpstr>“Optimized-YOLO: Algorithm for CPU to Detect Road Traffic Accident and Alert System ”     year: 2019</vt:lpstr>
      <vt:lpstr>PowerPoint Presentation</vt:lpstr>
      <vt:lpstr>“Object Recognition in Aerial Images Using Convolutional Neural Networks”     year: 2017</vt:lpstr>
      <vt:lpstr>PowerPoint Presentation</vt:lpstr>
      <vt:lpstr>PowerPoint Presentation</vt:lpstr>
      <vt:lpstr>Papers summary </vt:lpstr>
      <vt:lpstr>1 ) TOXIC GAS DETECTION AND MONITORING UTILIZING INTERNET OF THINGS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Survey Results</dc:title>
  <dc:creator>Mahmoud Mansour</dc:creator>
  <cp:lastModifiedBy>Mahmoud Mansour</cp:lastModifiedBy>
  <cp:revision>98</cp:revision>
  <dcterms:modified xsi:type="dcterms:W3CDTF">2019-12-13T01:18:57Z</dcterms:modified>
</cp:coreProperties>
</file>